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5" r:id="rId5"/>
    <p:sldId id="257" r:id="rId6"/>
    <p:sldId id="258" r:id="rId7"/>
    <p:sldId id="264" r:id="rId8"/>
    <p:sldId id="261" r:id="rId9"/>
    <p:sldId id="262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52"/>
    <a:srgbClr val="55565A"/>
    <a:srgbClr val="004987"/>
    <a:srgbClr val="E31D1A"/>
    <a:srgbClr val="00B18F"/>
    <a:srgbClr val="52B9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672" autoAdjust="0"/>
  </p:normalViewPr>
  <p:slideViewPr>
    <p:cSldViewPr snapToGrid="0">
      <p:cViewPr varScale="1">
        <p:scale>
          <a:sx n="68" d="100"/>
          <a:sy n="68" d="100"/>
        </p:scale>
        <p:origin x="1987" y="58"/>
      </p:cViewPr>
      <p:guideLst/>
    </p:cSldViewPr>
  </p:slideViewPr>
  <p:notesTextViewPr>
    <p:cViewPr>
      <p:scale>
        <a:sx n="1" d="1"/>
        <a:sy n="1" d="1"/>
      </p:scale>
      <p:origin x="0" y="-1709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11C359-35DC-4428-8DD0-6ACF226CD1E2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2B82A-B328-412A-ACE4-7F194CDDB12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8480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1.1: What is CF CAN?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Empowering the Cystic Fibrosis Community Through Advocacy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Cystic Fibrosis Community Advocacy Network, or CF CAN, aims to create a network of individuals affected by cystic fibrosis, and better equip them with the knowledge, skills and confidence to advocate for systemic change, better care, and stronger community voices.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So, who can engage with CF CAN?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 CAN is for anyone with a connection to cystic fibrosis, this includes people living with cystic fibrosis, their families, carers and supporters.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to expect…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package will include 7 modules, involving slides, key messages and takeaways. Complete these at your own pace or as part of a group workshop. Each module will take approx. 45 minutes each.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Know your audience: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Start with a quick check-in — ask participants to introduce themselves and share what advocacy means to them. This tailors the session to their backgrounds and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B82A-B328-412A-ACE4-7F194CDDB125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7607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1.2: Purpose and Vision, why is this training important?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Becoming an advocate is about speaking up and taking action to create change. For people with cystic fibrosis, this means elevating voices and utilising lived experiences as a tool in spaces where policy, funding, and healthcare decisions take place.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is advocacy important?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with cystic fibrosis and their families often face significant barriers in diagnosis, treatment and long-term care. 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Without strong advocacy, the cystic fibrosis community is placed at risk of being spoken for by others rather than voicing its own concerns and needs.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Advocacy ensures that those most affected—not just professionals and policymakers—shape the future of their own cystic fibrosis care.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 CAN’S Vision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Through advocacy, CF CAN works towards achieving the following goals.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Increasing equitable access to care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Address inequities in access to life-changing, modulators, transplant services, trial participation, and long-term care and support.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Amplifying Patient Voices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Empowering individuals with cystic fibrosis to share their lived experiences as a </a:t>
            </a:r>
            <a:r>
              <a:rPr lang="en-AU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powerful 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driver of change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“Speaking for the powerless to the powerful”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Shared decision-making about their own care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Influencing Policy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Advocating for policies that reflect the real needs of the cystic fibrosis community, driving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systemic change for better health outcomes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Encourage participation: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Prompt discussion with: </a:t>
            </a:r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“What barriers to care have you seen or experienced? How could advocacy help?”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B82A-B328-412A-ACE4-7F194CDDB125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964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1.3: Success Stories – Case studies: drug approvals, policy wins, access equity.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Advocacy works — and the cystic fibrosis community has already achieved meaningful wins. Some recent highlights include :</a:t>
            </a:r>
          </a:p>
          <a:p>
            <a:pPr lvl="0"/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Expanded access to medicine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AU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Trikafta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listed on the PBS for children as young as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years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with at least one F508del mutation, granting access to 290 children, including 130 receiving a CFTR modulator for the first time</a:t>
            </a:r>
          </a:p>
          <a:p>
            <a:pPr lvl="1"/>
            <a:r>
              <a:rPr lang="en-AU" sz="1200" i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Orkambi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expanded to children from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year of age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providing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35 young children with access to a transformative therapy for the first time.</a:t>
            </a:r>
          </a:p>
          <a:p>
            <a:pPr lvl="1"/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Kalydeco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made available from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months of age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infants with gating mutations, providing 95 people with access to a CFTR modulator for the first time.</a:t>
            </a:r>
          </a:p>
          <a:p>
            <a:pPr lvl="0"/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Carrier screening breakthrough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Since November 2023, cystic fibrosis is included in the Medicare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 carrier screening rebate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making testing more affordable for prospective parents.</a:t>
            </a:r>
          </a:p>
          <a:p>
            <a:pPr lvl="0"/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Improved specialist care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Secured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 funding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 gastroenterologist clinic and an additional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 worker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Queensland Children’s Hospital to reduce waiting times and provide greater family support.</a:t>
            </a:r>
          </a:p>
          <a:p>
            <a:pPr lvl="0"/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 community support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$100,000 in financial assistance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provided for medical expenses.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than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200 subsidies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delivered for hospital parking and physical activity.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Expanded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respite services, cleaning support, and equipment subsidies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(e.g., nebulisers, trampolines, oxygen concentrators).</a:t>
            </a:r>
          </a:p>
          <a:p>
            <a:pPr lvl="0"/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 and mental health impact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330 people completed </a:t>
            </a:r>
            <a:r>
              <a:rPr lang="en-AU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CFSmart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training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boosting awareness across schools and workplaces.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Mental health programs expanded to include extra clinical funding and peer support networks beyond Medicare-subsidised care.</a:t>
            </a:r>
          </a:p>
          <a:p>
            <a:b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AU">
              <a:effectLst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AU" sz="1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05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Milestones on the history website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B82A-B328-412A-ACE4-7F194CDDB125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1274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1.4: Mission and Values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 CAN’s shared values that guide how we work together: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Inclusivity 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Ensuring that all individuals affected by cystic fibrosis, regardless of age, gender, cultural background, location or severity of disease, has a voice and access to support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Recognising that cystic fibrosis impacts people differently, and considering this diversity through advocacy efforts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Acknowledging the unique experiences, choices, and identities of individuals and families living with cystic fibrosis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Grounded in compassion, dignity, and non-judgement, respecting how each person manages their condition differently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Understanding the vulnerability of those with cystic fibrosis when reflecting their lived experience, medical trauma, etc, and how this process can be difficult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Respecting cultural or religious health beliefs and the autonomy of patients in their decision-making processes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Collaboration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Effective cystic fibrosis advocacy relies on collaboration between patients, families, clinicians, researchers, health services, and policymakers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Evidence-based action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Ensures that our efforts are strategic, credible and impactful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advocate based on solid research, clinical guidelines, and real world data.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approach is critical for influencing government funding, regulatory approval of new therapies and public understanding.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Lived Experience leadership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 with cystic fibrosis and their families must be involved in advocacy efforts that affect their lives. Their insight is </a:t>
            </a:r>
            <a:r>
              <a:rPr lang="en-AU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essential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improve cystic fibrosis care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Lived experience brings authenticity, urgency and real-world relevance to advocacy work.</a:t>
            </a:r>
          </a:p>
          <a:p>
            <a:endParaRPr lang="en-AU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B82A-B328-412A-ACE4-7F194CDDB125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4532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 1.5: CF CAN Code of Conduct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 CAN is a safe, respectful and empowering space for all participants. To achieve this, we commit to the following: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Respectful Engagement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Listen actively without judgement when others share their perspectives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Engage in an intelligent and respectful way, ensuring openness and understanding of intent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Communicate clearly and confidently, avoid any dismissive language or behaviours against others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Confidentiality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 all personal stories and shared experiences from training and advocacy spaces as private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Don’t share identities outside the group without explicit permission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Protect the trust of peers by handling sensitive information with care</a:t>
            </a:r>
          </a:p>
          <a:p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Responsible and Informed Advocacy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 the cystic fibrosis community with honesty, integrity and professionalism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 knowledge of CF CAN policies and advocacy messages accurately and consistently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Acknowledge when you are speaking from personal experience versus on behalf of the broader cystic fibrosis community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Align with Cystic Fibrosis Australia’s vision, advocacy strategies, targets, and objectives to ensure collective impact.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Example Scenario: Respect and Confidentiality</a:t>
            </a:r>
          </a:p>
          <a:p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a CF CAN workshop, Sarah, a parent of a teenager with cystic fibrosis, shares her child’s struggles with mental health and treatment fatigue. Later in the session, another participant, Michael, repeats Sarah’s story in detail when making a point, without asking her permission. Sarah looks uncomfortable and goes quiet for the rest of the discussion.</a:t>
            </a:r>
          </a:p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Facilitator Prompt: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“What part of the Code of Conduct was not upheld here?”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“How could Michael have acknowledged the issue without breaking confidentiality?”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“What would be a respectful way to bring the group back to a safe space?”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A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Learning Point:</a:t>
            </a:r>
            <a:endParaRPr lang="en-A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Respectful advocacy means sharing your own story, not someone else’s, unless you have explicit permission.</a:t>
            </a:r>
          </a:p>
          <a:p>
            <a:pPr lvl="0"/>
            <a:r>
              <a:rPr lang="en-A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Code of Conduct protects trust, which is essential for building an empowered advocacy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B82A-B328-412A-ACE4-7F194CDDB12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7318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9EEDE-D568-81D3-D3C6-6C068BE9C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A17CB2-AFF8-B393-64CA-48DBCB080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59818-AB82-F74E-90B5-7CF1B5AF15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Wrap up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CF CAN exists to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equip, empower, and connect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Through shared values, advocacy wins, and respect for lived experience, participants can build the confidence to influence change.</a:t>
            </a:r>
          </a:p>
          <a:p>
            <a:r>
              <a:rPr lang="en-AU" sz="120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 up and follow through: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 with a quick reflection activity: ask each participant to write one word that captures what advocacy means to them now. Collect and revisit these in later modules to track growth.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9A9618-F395-1AC3-3E9A-926419BBA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301C51-6D05-48B8-847D-F9855F213B70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54648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B82A-B328-412A-ACE4-7F194CDDB125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626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70F0F-A966-F088-2F6E-8B0D17F64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4381C7-20BF-4607-F0C2-9787ADA382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7B33E5-9413-7E44-2177-C6A4A9596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FC32A-D5AA-E0EB-F25D-F1FCB3B0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CA859-3E54-8ED2-4B68-47D50C868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3781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628CC-518C-5978-672B-B6C77BC94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84F82-75D2-69FE-1CD6-AD3D7878DE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42541-C6C8-0779-95F9-08188657E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70BA5-177F-DB56-166E-BAF95513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914FC-3F27-DB3C-DC78-37555337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10658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0EAB2-54C5-06DF-9457-D7914AC13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6AED31-0278-ED1E-508A-E59EA59C4C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DE1A4-AA04-6C4E-A280-47D5453E9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29D58-CC18-0F64-6A61-54855CB5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D09BE-3541-F157-C4D8-BA53B355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5059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1F176-9003-0318-617B-9D23E68F8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5956BA-3CFF-AE55-C363-8E87B779B8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AFADB-E180-8291-8C4C-9E1CCE0CDA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A175B-8EB1-9E12-6DF6-A6D3B1200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7C5653-5742-F878-1E0F-2899965BE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A5F874-B4B3-C129-B2A9-83E954EA9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339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87E1E-20D4-1093-6CD2-DB29B19F5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E41EF-D2B8-41B4-7F1C-9C635ED00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2BA12-8DDC-9D93-455F-B341EE0AA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FF77E9-2865-1883-69D6-E10BB31847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29FB74-A6FA-3E5B-33FD-37421B62AB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A887BE-2BD0-51A0-55ED-A7E0444DA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E27599-B14F-FF54-CEC3-7EC7E195B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875385-B0B1-178B-B830-E6A7E751D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967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D2BB5-D2EE-7558-5A63-E43FE3ED6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3496A-1ACE-1BE0-888B-1471848E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70500F-CFAB-33A8-2196-2A1DF2475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49D8D5-952D-2590-39FE-90321F7F1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7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736DA1-3FEB-FADE-ACBC-86AE8A3B2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2121E-E023-4BAE-3C80-23EC7DC39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02DCD-BB1F-3223-8B17-398983F0D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009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404B1-214F-DE71-5606-502944EB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40234-B329-A47F-29AF-DA1C7813B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081A1-BB5A-CC04-8EEC-8225454898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1F6AE-67A1-FC00-6ECF-D93B8AD70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A356A-724A-7858-AAC3-D6A5810AE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CB776-EB32-9AC7-72DC-89D93FC11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59740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8A88F-3292-F6A3-2025-239A61C76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F15D08-CB4E-E31F-B23E-E193B6A2CE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37A00-4469-02CD-2797-6BB520106C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84BBD9-B621-B45E-8578-8D8AE358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E3B0A1-62E4-D39A-81AE-59F6BDFB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051EF-8B94-B00A-8C1D-BED714496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910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39BDB-4A0F-D4AB-A38C-003D0242B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C14BE0-2BD6-0C4F-E355-97C6BFF20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29D756-C5DC-BCF6-7F5F-124A5D0AB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581D7-5FEB-45B0-7D51-05C9ABAAF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3EAF9-CFCD-671D-D79C-A3C0A27D0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380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1FB37A-707E-1661-7CAB-D39E83D9DF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E408DB-FF58-4843-E087-01C15B1F4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8B3EE-843A-1CC4-2E97-72B617F60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B5FD6-FE30-4D04-5350-B02A37B01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AEFAF-2397-32D8-FE2B-55F206223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724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E230D0-80E8-F38E-B6CE-EB961AA9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F5343-AD52-B629-6524-BDF502329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3BAFF-B7AF-81F0-4A4D-F1BD90A797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AD3F5-CD38-4819-94A7-894A4A66100D}" type="datetimeFigureOut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A4E87-967A-9E5F-A54F-AF4829D737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1993AD-8019-8F7B-288B-9DB25A06DD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2A954E-C3B9-4098-B661-98E0CA88D49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8031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10" Type="http://schemas.openxmlformats.org/officeDocument/2006/relationships/image" Target="../media/image8.pn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F784ED08-2B9B-3DEE-4CA5-9C01977C85CF}"/>
              </a:ext>
            </a:extLst>
          </p:cNvPr>
          <p:cNvSpPr/>
          <p:nvPr/>
        </p:nvSpPr>
        <p:spPr>
          <a:xfrm>
            <a:off x="10387232" y="5910425"/>
            <a:ext cx="1311693" cy="579519"/>
          </a:xfrm>
          <a:custGeom>
            <a:avLst/>
            <a:gdLst/>
            <a:ahLst/>
            <a:cxnLst/>
            <a:rect l="l" t="t" r="r" b="b"/>
            <a:pathLst>
              <a:path w="7103011" h="3313659">
                <a:moveTo>
                  <a:pt x="0" y="0"/>
                </a:moveTo>
                <a:lnTo>
                  <a:pt x="7103010" y="0"/>
                </a:lnTo>
                <a:lnTo>
                  <a:pt x="7103010" y="3313659"/>
                </a:lnTo>
                <a:lnTo>
                  <a:pt x="0" y="33136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202" t="-46316" r="-4380" b="-54191"/>
            </a:stretch>
          </a:blipFill>
        </p:spPr>
        <p:txBody>
          <a:bodyPr/>
          <a:lstStyle/>
          <a:p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F773C5-CFA0-51FE-0BB5-4FC1006232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2" t="-3206" b="-1"/>
          <a:stretch>
            <a:fillRect/>
          </a:stretch>
        </p:blipFill>
        <p:spPr>
          <a:xfrm>
            <a:off x="9916352" y="-1062853"/>
            <a:ext cx="8231311" cy="9154735"/>
          </a:xfrm>
          <a:prstGeom prst="rect">
            <a:avLst/>
          </a:prstGeom>
        </p:spPr>
      </p:pic>
      <p:sp>
        <p:nvSpPr>
          <p:cNvPr id="10" name="Flowchart: Delay 9">
            <a:extLst>
              <a:ext uri="{FF2B5EF4-FFF2-40B4-BE49-F238E27FC236}">
                <a16:creationId xmlns:a16="http://schemas.microsoft.com/office/drawing/2014/main" id="{B52B5848-856A-5D39-20F6-AAE7567413A1}"/>
              </a:ext>
            </a:extLst>
          </p:cNvPr>
          <p:cNvSpPr/>
          <p:nvPr/>
        </p:nvSpPr>
        <p:spPr>
          <a:xfrm>
            <a:off x="5648101" y="2883907"/>
            <a:ext cx="2277974" cy="2249565"/>
          </a:xfrm>
          <a:prstGeom prst="flowChartDelay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FDEDDE-DAFF-526F-AB63-32167819C1EF}"/>
              </a:ext>
            </a:extLst>
          </p:cNvPr>
          <p:cNvSpPr/>
          <p:nvPr/>
        </p:nvSpPr>
        <p:spPr>
          <a:xfrm>
            <a:off x="0" y="2883906"/>
            <a:ext cx="6197970" cy="2249566"/>
          </a:xfrm>
          <a:prstGeom prst="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96AAF52-2A12-B451-4D72-0669DB62DC07}"/>
              </a:ext>
            </a:extLst>
          </p:cNvPr>
          <p:cNvSpPr/>
          <p:nvPr/>
        </p:nvSpPr>
        <p:spPr>
          <a:xfrm>
            <a:off x="6144888" y="2769188"/>
            <a:ext cx="2277975" cy="24789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A5A2709-66A4-0603-CAD4-651F5AB4A827}"/>
              </a:ext>
            </a:extLst>
          </p:cNvPr>
          <p:cNvSpPr/>
          <p:nvPr/>
        </p:nvSpPr>
        <p:spPr>
          <a:xfrm>
            <a:off x="6274224" y="2969422"/>
            <a:ext cx="2041353" cy="2078532"/>
          </a:xfrm>
          <a:prstGeom prst="ellipse">
            <a:avLst/>
          </a:prstGeom>
          <a:solidFill>
            <a:schemeClr val="bg1"/>
          </a:solidFill>
          <a:ln w="76200">
            <a:solidFill>
              <a:srgbClr val="E31D1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0A8AD-EAB4-59C3-6DD0-CAFD459519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446" y="1019968"/>
            <a:ext cx="8952748" cy="636587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rgbClr val="E31D1A"/>
                </a:solidFill>
                <a:latin typeface="Gotham Rounded Bold" panose="02000000000000000000" pitchFamily="50" charset="0"/>
              </a:rPr>
              <a:t>Welcome to CF CAN</a:t>
            </a:r>
            <a:endParaRPr lang="en-AU" dirty="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0F629E-A76E-2FBC-B701-E99F72467242}"/>
              </a:ext>
            </a:extLst>
          </p:cNvPr>
          <p:cNvSpPr txBox="1"/>
          <p:nvPr/>
        </p:nvSpPr>
        <p:spPr>
          <a:xfrm>
            <a:off x="323227" y="3373721"/>
            <a:ext cx="573440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Gotham Rounded Medium" pitchFamily="50" charset="0"/>
                <a:ea typeface="Gotham Rounded 3"/>
                <a:cs typeface="Gotham Rounded 3"/>
                <a:sym typeface="Gotham Rounded 3"/>
              </a:rPr>
              <a:t>Cystic Fibrosis Community Advocacy Network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5998B1-BACC-F32D-0DF5-DAEEEB25E784}"/>
              </a:ext>
            </a:extLst>
          </p:cNvPr>
          <p:cNvSpPr txBox="1"/>
          <p:nvPr/>
        </p:nvSpPr>
        <p:spPr>
          <a:xfrm>
            <a:off x="2094667" y="1879486"/>
            <a:ext cx="6145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3E52"/>
                </a:solidFill>
                <a:latin typeface="Gotham Rounded Medium" pitchFamily="50" charset="0"/>
              </a:rPr>
              <a:t>Introduction and Orientation</a:t>
            </a:r>
            <a:endParaRPr lang="en-AU" sz="2800" dirty="0">
              <a:solidFill>
                <a:srgbClr val="003E52"/>
              </a:solidFill>
              <a:latin typeface="Gotham Rounded Medium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03411-0383-BA00-947E-96450322DE8D}"/>
              </a:ext>
            </a:extLst>
          </p:cNvPr>
          <p:cNvSpPr txBox="1"/>
          <p:nvPr/>
        </p:nvSpPr>
        <p:spPr>
          <a:xfrm>
            <a:off x="323227" y="1887228"/>
            <a:ext cx="23524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>
                <a:solidFill>
                  <a:srgbClr val="E31D1A"/>
                </a:solidFill>
                <a:latin typeface="Gotham Rounded Medium" pitchFamily="50" charset="0"/>
              </a:rPr>
              <a:t>Module 1: </a:t>
            </a:r>
            <a:endParaRPr lang="en-AU" sz="2800">
              <a:solidFill>
                <a:srgbClr val="E31D1A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AA576D-8632-5A4E-DA10-7BF9A9479278}"/>
              </a:ext>
            </a:extLst>
          </p:cNvPr>
          <p:cNvGrpSpPr/>
          <p:nvPr/>
        </p:nvGrpSpPr>
        <p:grpSpPr>
          <a:xfrm rot="5400000">
            <a:off x="6849068" y="3946616"/>
            <a:ext cx="12192001" cy="776654"/>
            <a:chOff x="-1" y="6115050"/>
            <a:chExt cx="12192001" cy="77665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7087DF5-6324-D87A-4096-1956071DFC2C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2FBFE3A9-1B2E-5367-4074-2D08649AB5B9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6AAA9B8-1B61-B6AE-FDF8-CD3CB64274F4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4522B45-1686-9D4B-64E5-DD4D98BEAB53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825C0A93-8E9A-5B96-B1B5-4015666F9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916" y="3150154"/>
            <a:ext cx="1115159" cy="15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9319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2AEA84C-8A61-45D3-6393-22F1A98179CF}"/>
              </a:ext>
            </a:extLst>
          </p:cNvPr>
          <p:cNvSpPr txBox="1">
            <a:spLocks/>
          </p:cNvSpPr>
          <p:nvPr/>
        </p:nvSpPr>
        <p:spPr>
          <a:xfrm>
            <a:off x="522578" y="417944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31D1A"/>
                </a:solidFill>
                <a:latin typeface="Gotham Rounded Bold" panose="02000000000000000000" pitchFamily="50" charset="0"/>
              </a:rPr>
              <a:t>What is CF CAN? </a:t>
            </a:r>
            <a:endParaRPr lang="en-AU" sz="330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AA617AC-EC9B-6204-BAB1-22B19CD82E32}"/>
              </a:ext>
            </a:extLst>
          </p:cNvPr>
          <p:cNvSpPr txBox="1">
            <a:spLocks/>
          </p:cNvSpPr>
          <p:nvPr/>
        </p:nvSpPr>
        <p:spPr>
          <a:xfrm>
            <a:off x="736423" y="2183965"/>
            <a:ext cx="4028083" cy="436028"/>
          </a:xfrm>
          <a:prstGeom prst="rect">
            <a:avLst/>
          </a:prstGeom>
          <a:solidFill>
            <a:srgbClr val="003E52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Gotham Rounded Book" pitchFamily="50" charset="0"/>
              </a:rPr>
              <a:t>People living with cystic fibrosis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8084020-34D1-FB1B-3432-345A4283EC3E}"/>
              </a:ext>
            </a:extLst>
          </p:cNvPr>
          <p:cNvSpPr txBox="1">
            <a:spLocks/>
          </p:cNvSpPr>
          <p:nvPr/>
        </p:nvSpPr>
        <p:spPr>
          <a:xfrm>
            <a:off x="736420" y="2908696"/>
            <a:ext cx="4028083" cy="436028"/>
          </a:xfrm>
          <a:prstGeom prst="rect">
            <a:avLst/>
          </a:prstGeom>
          <a:solidFill>
            <a:srgbClr val="00498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latin typeface="Gotham Rounded Book" pitchFamily="50" charset="0"/>
              </a:rPr>
              <a:t>Families</a:t>
            </a:r>
            <a:endParaRPr lang="en-US" sz="2000" dirty="0">
              <a:latin typeface="Gotham Rounded Book" pitchFamily="50" charset="0"/>
            </a:endParaRP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2EC4DFA-3CC7-90F2-8FCC-6525A4A1B7D5}"/>
              </a:ext>
            </a:extLst>
          </p:cNvPr>
          <p:cNvSpPr txBox="1">
            <a:spLocks/>
          </p:cNvSpPr>
          <p:nvPr/>
        </p:nvSpPr>
        <p:spPr>
          <a:xfrm>
            <a:off x="736421" y="3603818"/>
            <a:ext cx="4028083" cy="436028"/>
          </a:xfrm>
          <a:prstGeom prst="rect">
            <a:avLst/>
          </a:prstGeom>
          <a:solidFill>
            <a:srgbClr val="52B9E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>
                <a:latin typeface="Gotham Rounded Book" pitchFamily="50" charset="0"/>
              </a:rPr>
              <a:t>Carers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149C03-E77B-7663-FE30-5977233C6FFE}"/>
              </a:ext>
            </a:extLst>
          </p:cNvPr>
          <p:cNvSpPr txBox="1"/>
          <p:nvPr/>
        </p:nvSpPr>
        <p:spPr>
          <a:xfrm>
            <a:off x="663520" y="1625394"/>
            <a:ext cx="3359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Gotham Rounded Book" pitchFamily="50" charset="0"/>
              </a:rPr>
              <a:t>Participants can include:</a:t>
            </a:r>
            <a:endParaRPr lang="en-AU">
              <a:latin typeface="Gotham Rounded Book" pitchFamily="50" charset="0"/>
            </a:endParaRP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AE0E194-EBA8-2E39-2FAB-E59E9BFD3C6D}"/>
              </a:ext>
            </a:extLst>
          </p:cNvPr>
          <p:cNvSpPr txBox="1">
            <a:spLocks/>
          </p:cNvSpPr>
          <p:nvPr/>
        </p:nvSpPr>
        <p:spPr>
          <a:xfrm>
            <a:off x="736420" y="4298821"/>
            <a:ext cx="4028083" cy="436028"/>
          </a:xfrm>
          <a:prstGeom prst="rect">
            <a:avLst/>
          </a:prstGeom>
          <a:solidFill>
            <a:srgbClr val="00B18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>
                <a:latin typeface="Gotham Rounded Book" pitchFamily="50" charset="0"/>
              </a:rPr>
              <a:t>Supporters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A5C059-E9DA-EADA-2AA2-9FC8F23881DD}"/>
              </a:ext>
            </a:extLst>
          </p:cNvPr>
          <p:cNvSpPr txBox="1"/>
          <p:nvPr/>
        </p:nvSpPr>
        <p:spPr>
          <a:xfrm>
            <a:off x="736420" y="5023671"/>
            <a:ext cx="3359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E31D1A"/>
                </a:solidFill>
                <a:latin typeface="Gotham Rounded Medium" pitchFamily="50" charset="0"/>
              </a:rPr>
              <a:t>People like you!</a:t>
            </a:r>
            <a:endParaRPr lang="en-AU" sz="1600">
              <a:solidFill>
                <a:srgbClr val="E31D1A"/>
              </a:solidFill>
              <a:latin typeface="Gotham Rounded Medium" pitchFamily="50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EEEB8E-997F-24EF-DFBF-97CF20B4B1BF}"/>
              </a:ext>
            </a:extLst>
          </p:cNvPr>
          <p:cNvSpPr txBox="1">
            <a:spLocks/>
          </p:cNvSpPr>
          <p:nvPr/>
        </p:nvSpPr>
        <p:spPr>
          <a:xfrm>
            <a:off x="522578" y="1005498"/>
            <a:ext cx="8128000" cy="4487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>
                <a:solidFill>
                  <a:srgbClr val="003E52"/>
                </a:solidFill>
                <a:latin typeface="Gotham Rounded Medium" pitchFamily="50" charset="0"/>
              </a:rPr>
              <a:t>Who participates?</a:t>
            </a:r>
            <a:endParaRPr lang="en-AU" sz="2400">
              <a:solidFill>
                <a:srgbClr val="003E52"/>
              </a:solidFill>
              <a:latin typeface="Gotham Rounded Medium" pitchFamily="50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F6A9CEC-08A0-433C-A196-00DC360C5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29"/>
          <a:stretch>
            <a:fillRect/>
          </a:stretch>
        </p:blipFill>
        <p:spPr>
          <a:xfrm>
            <a:off x="5694833" y="0"/>
            <a:ext cx="6475526" cy="6803259"/>
          </a:xfrm>
          <a:prstGeom prst="rect">
            <a:avLst/>
          </a:prstGeom>
        </p:spPr>
      </p:pic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id="{7F8EC3AB-645E-F7FC-3F89-E27F6F130EC9}"/>
              </a:ext>
            </a:extLst>
          </p:cNvPr>
          <p:cNvSpPr/>
          <p:nvPr/>
        </p:nvSpPr>
        <p:spPr>
          <a:xfrm>
            <a:off x="10475214" y="5372529"/>
            <a:ext cx="1540775" cy="618697"/>
          </a:xfrm>
          <a:prstGeom prst="flowChartTermina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1311E96-075A-3131-B772-0354A384342B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B41F951-9DE8-6518-7CD1-6C1FA1D492B6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7F07527-B094-DB94-BE34-48BD0ED9A0EE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78B3CDE-A3B7-23F2-B575-DB188D7FA294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EF684F5-9977-763E-47BB-EBEF747613F8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B1FB22E2-87E1-8960-F1EA-7E895C6A7B19}"/>
              </a:ext>
            </a:extLst>
          </p:cNvPr>
          <p:cNvSpPr/>
          <p:nvPr/>
        </p:nvSpPr>
        <p:spPr>
          <a:xfrm>
            <a:off x="10121028" y="2049020"/>
            <a:ext cx="875211" cy="859676"/>
          </a:xfrm>
          <a:prstGeom prst="ellipse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B13084-DBFC-7541-DC66-AE8DBA0D6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51" y="5492454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4543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8D262C4D-03C2-04AF-502A-D24030522CFE}"/>
              </a:ext>
            </a:extLst>
          </p:cNvPr>
          <p:cNvSpPr/>
          <p:nvPr/>
        </p:nvSpPr>
        <p:spPr>
          <a:xfrm>
            <a:off x="5631391" y="6891704"/>
            <a:ext cx="7615646" cy="7520263"/>
          </a:xfrm>
          <a:prstGeom prst="ellipse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56D0D7-6601-EB46-B45F-D59497BF97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F32A5F9-7C09-34A3-FDE4-68F25F0FFC35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2F53E20-9031-E60A-0CE1-D47AFE4EAC82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4F9BFEB-0906-C7D7-81CC-B0E5D395E656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D663F61-56A7-C7BC-B11C-72A42ED3AD9B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9397854-CAB9-6540-8B16-3BF41F65BADF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101CC73-7307-C957-03C3-7599E8962B3D}"/>
              </a:ext>
            </a:extLst>
          </p:cNvPr>
          <p:cNvSpPr/>
          <p:nvPr/>
        </p:nvSpPr>
        <p:spPr>
          <a:xfrm>
            <a:off x="8485655" y="2438352"/>
            <a:ext cx="2825749" cy="1981295"/>
          </a:xfrm>
          <a:prstGeom prst="roundRect">
            <a:avLst/>
          </a:prstGeom>
          <a:solidFill>
            <a:srgbClr val="52B9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>
              <a:latin typeface="Gotham Rounded Book" pitchFamily="50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EC39CD2-26A0-EF07-44BF-88C3448DD7E8}"/>
              </a:ext>
            </a:extLst>
          </p:cNvPr>
          <p:cNvSpPr/>
          <p:nvPr/>
        </p:nvSpPr>
        <p:spPr>
          <a:xfrm>
            <a:off x="4640672" y="2438354"/>
            <a:ext cx="2825749" cy="1981295"/>
          </a:xfrm>
          <a:prstGeom prst="roundRect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>
              <a:latin typeface="Gotham Rounded Book" pitchFamily="50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D6B59E-0C91-EBE9-ECEA-0245FB27907B}"/>
              </a:ext>
            </a:extLst>
          </p:cNvPr>
          <p:cNvSpPr txBox="1">
            <a:spLocks/>
          </p:cNvSpPr>
          <p:nvPr/>
        </p:nvSpPr>
        <p:spPr>
          <a:xfrm>
            <a:off x="386732" y="639339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31D1A"/>
                </a:solidFill>
                <a:latin typeface="Gotham Rounded Bold" panose="02000000000000000000" pitchFamily="50" charset="0"/>
              </a:rPr>
              <a:t>Purpose and Vision</a:t>
            </a:r>
            <a:endParaRPr lang="en-AU" sz="330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FB9553A-EEA0-AD31-B2F7-D459A4D94B6F}"/>
              </a:ext>
            </a:extLst>
          </p:cNvPr>
          <p:cNvSpPr/>
          <p:nvPr/>
        </p:nvSpPr>
        <p:spPr>
          <a:xfrm>
            <a:off x="786263" y="2469797"/>
            <a:ext cx="2825749" cy="1981295"/>
          </a:xfrm>
          <a:prstGeom prst="roundRect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>
              <a:latin typeface="Gotham Rounded Book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FD52DE-1057-ABF4-6815-20AC2A5AEF69}"/>
              </a:ext>
            </a:extLst>
          </p:cNvPr>
          <p:cNvSpPr txBox="1"/>
          <p:nvPr/>
        </p:nvSpPr>
        <p:spPr>
          <a:xfrm>
            <a:off x="795686" y="3559315"/>
            <a:ext cx="2825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Gotham Rounded Book" pitchFamily="50" charset="0"/>
              </a:rPr>
              <a:t>Increasing equitable access to care</a:t>
            </a:r>
            <a:endParaRPr lang="en-AU">
              <a:solidFill>
                <a:schemeClr val="bg1"/>
              </a:solidFill>
              <a:latin typeface="Gotham Rounded Book" pitchFamily="50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D468A7-35DA-CB2B-4F07-F605614137EE}"/>
              </a:ext>
            </a:extLst>
          </p:cNvPr>
          <p:cNvSpPr txBox="1"/>
          <p:nvPr/>
        </p:nvSpPr>
        <p:spPr>
          <a:xfrm>
            <a:off x="4919834" y="3522035"/>
            <a:ext cx="2267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Gotham Rounded Book" pitchFamily="50" charset="0"/>
              </a:rPr>
              <a:t>Amplifying patient voices</a:t>
            </a:r>
            <a:endParaRPr lang="en-AU">
              <a:solidFill>
                <a:schemeClr val="bg1"/>
              </a:solidFill>
              <a:latin typeface="Gotham Rounded Book" pitchFamily="50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BCE983-B488-CC26-35BD-CA14D58E011F}"/>
              </a:ext>
            </a:extLst>
          </p:cNvPr>
          <p:cNvSpPr txBox="1"/>
          <p:nvPr/>
        </p:nvSpPr>
        <p:spPr>
          <a:xfrm>
            <a:off x="9093731" y="3527566"/>
            <a:ext cx="1609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Gotham Rounded Book" pitchFamily="50" charset="0"/>
              </a:rPr>
              <a:t>Influencing policy</a:t>
            </a:r>
            <a:endParaRPr lang="en-AU">
              <a:solidFill>
                <a:schemeClr val="bg1"/>
              </a:solidFill>
              <a:latin typeface="Gotham Rounded Book" pitchFamily="50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BD6C76F-3CC2-234F-9384-7768643754EA}"/>
              </a:ext>
            </a:extLst>
          </p:cNvPr>
          <p:cNvSpPr/>
          <p:nvPr/>
        </p:nvSpPr>
        <p:spPr>
          <a:xfrm>
            <a:off x="1776981" y="2636579"/>
            <a:ext cx="844311" cy="7556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>
              <a:latin typeface="Gotham Rounded Book" pitchFamily="50" charset="0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3EE8CA7-653E-A7FF-0262-189B97249FAA}"/>
              </a:ext>
            </a:extLst>
          </p:cNvPr>
          <p:cNvSpPr/>
          <p:nvPr/>
        </p:nvSpPr>
        <p:spPr>
          <a:xfrm>
            <a:off x="5631391" y="2605135"/>
            <a:ext cx="844311" cy="7556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>
              <a:latin typeface="Gotham Rounded Book" pitchFamily="50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9DFA85B-577E-FC41-BDEB-778AB71A010A}"/>
              </a:ext>
            </a:extLst>
          </p:cNvPr>
          <p:cNvSpPr/>
          <p:nvPr/>
        </p:nvSpPr>
        <p:spPr>
          <a:xfrm>
            <a:off x="9476372" y="2605134"/>
            <a:ext cx="844311" cy="7556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>
              <a:latin typeface="Gotham Rounded Book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07D3CE-4F75-4466-47D2-D22FEDABF168}"/>
              </a:ext>
            </a:extLst>
          </p:cNvPr>
          <p:cNvSpPr txBox="1"/>
          <p:nvPr/>
        </p:nvSpPr>
        <p:spPr>
          <a:xfrm>
            <a:off x="451791" y="1215759"/>
            <a:ext cx="11418536" cy="462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2400">
                <a:solidFill>
                  <a:srgbClr val="003E52"/>
                </a:solidFill>
                <a:effectLst/>
                <a:latin typeface="Gotham Rounded Medium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Through advocacy, CF CAN works towards achieving the following goals:</a:t>
            </a:r>
            <a:endParaRPr lang="en-AU" sz="2000">
              <a:solidFill>
                <a:srgbClr val="003E52"/>
              </a:solidFill>
              <a:effectLst/>
              <a:latin typeface="Gotham Rounded Medium" pitchFamily="50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6B20B9-F94A-1A53-3ECE-EB0FBF9B54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66" t="40505" r="17024" b="41500"/>
          <a:stretch>
            <a:fillRect/>
          </a:stretch>
        </p:blipFill>
        <p:spPr>
          <a:xfrm>
            <a:off x="9476372" y="2602311"/>
            <a:ext cx="844312" cy="7556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B0747F-4F48-BB25-306C-2374F226A4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5" t="36369" r="61795" b="37789"/>
          <a:stretch>
            <a:fillRect/>
          </a:stretch>
        </p:blipFill>
        <p:spPr>
          <a:xfrm>
            <a:off x="1615173" y="2414233"/>
            <a:ext cx="1167925" cy="1131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304C7A-441D-CF55-A6B9-D203B7772F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8" t="40660" r="44164" b="38865"/>
          <a:stretch>
            <a:fillRect/>
          </a:stretch>
        </p:blipFill>
        <p:spPr>
          <a:xfrm>
            <a:off x="5659906" y="2602312"/>
            <a:ext cx="787280" cy="826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1BCCC30-7827-6358-E7ED-588B65493C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768" y="328661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270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98EF3-DF7B-CEBC-1BFA-5AA02E0338DE}"/>
              </a:ext>
            </a:extLst>
          </p:cNvPr>
          <p:cNvGrpSpPr/>
          <p:nvPr/>
        </p:nvGrpSpPr>
        <p:grpSpPr>
          <a:xfrm rot="16200000">
            <a:off x="5694828" y="3950488"/>
            <a:ext cx="12192001" cy="776654"/>
            <a:chOff x="-1" y="6115050"/>
            <a:chExt cx="12192001" cy="776654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6667FEC-0F3F-731F-D33A-4BA00DEBD1B8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5CACE7D6-D8F9-381E-0E00-B36B5C69E6B4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271F952-E35E-3A18-701F-E17A4788EADF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7F509BD-2D98-014B-48B0-85B18E54976E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6" name="Freeform 16"/>
          <p:cNvSpPr/>
          <p:nvPr/>
        </p:nvSpPr>
        <p:spPr>
          <a:xfrm>
            <a:off x="6218005" y="-294084"/>
            <a:ext cx="6952400" cy="7991265"/>
          </a:xfrm>
          <a:custGeom>
            <a:avLst/>
            <a:gdLst/>
            <a:ahLst/>
            <a:cxnLst/>
            <a:rect l="l" t="t" r="r" b="b"/>
            <a:pathLst>
              <a:path w="10428600" h="11986897">
                <a:moveTo>
                  <a:pt x="0" y="0"/>
                </a:moveTo>
                <a:lnTo>
                  <a:pt x="10428600" y="0"/>
                </a:lnTo>
                <a:lnTo>
                  <a:pt x="10428600" y="11986897"/>
                </a:lnTo>
                <a:lnTo>
                  <a:pt x="0" y="119868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17" name="AutoShape 17"/>
          <p:cNvSpPr/>
          <p:nvPr/>
        </p:nvSpPr>
        <p:spPr>
          <a:xfrm flipH="1">
            <a:off x="10694881" y="4826008"/>
            <a:ext cx="0" cy="1159023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AU" sz="1200"/>
          </a:p>
        </p:txBody>
      </p:sp>
      <p:grpSp>
        <p:nvGrpSpPr>
          <p:cNvPr id="18" name="Group 18"/>
          <p:cNvGrpSpPr/>
          <p:nvPr/>
        </p:nvGrpSpPr>
        <p:grpSpPr>
          <a:xfrm>
            <a:off x="10170843" y="4301969"/>
            <a:ext cx="1048078" cy="1048078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31D1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40" name="AutoShape 40"/>
          <p:cNvSpPr/>
          <p:nvPr/>
        </p:nvSpPr>
        <p:spPr>
          <a:xfrm flipH="1">
            <a:off x="8387965" y="4012281"/>
            <a:ext cx="0" cy="1159023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AU" sz="1200"/>
          </a:p>
        </p:txBody>
      </p:sp>
      <p:grpSp>
        <p:nvGrpSpPr>
          <p:cNvPr id="41" name="Group 41"/>
          <p:cNvGrpSpPr/>
          <p:nvPr/>
        </p:nvGrpSpPr>
        <p:grpSpPr>
          <a:xfrm>
            <a:off x="7863926" y="3488242"/>
            <a:ext cx="1048078" cy="1048078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98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44" name="AutoShape 44"/>
          <p:cNvSpPr/>
          <p:nvPr/>
        </p:nvSpPr>
        <p:spPr>
          <a:xfrm flipH="1">
            <a:off x="7058715" y="2945576"/>
            <a:ext cx="0" cy="1159023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AU" sz="1200"/>
          </a:p>
        </p:txBody>
      </p:sp>
      <p:grpSp>
        <p:nvGrpSpPr>
          <p:cNvPr id="45" name="Group 45"/>
          <p:cNvGrpSpPr/>
          <p:nvPr/>
        </p:nvGrpSpPr>
        <p:grpSpPr>
          <a:xfrm>
            <a:off x="6538300" y="2425271"/>
            <a:ext cx="1252630" cy="1048079"/>
            <a:chOff x="-234833" y="-76201"/>
            <a:chExt cx="971433" cy="812801"/>
          </a:xfrm>
        </p:grpSpPr>
        <p:sp>
          <p:nvSpPr>
            <p:cNvPr id="46" name="Freeform 46"/>
            <p:cNvSpPr/>
            <p:nvPr/>
          </p:nvSpPr>
          <p:spPr>
            <a:xfrm>
              <a:off x="-234833" y="-76201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2B9E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48" name="AutoShape 48"/>
          <p:cNvSpPr/>
          <p:nvPr/>
        </p:nvSpPr>
        <p:spPr>
          <a:xfrm flipH="1">
            <a:off x="7863926" y="1353477"/>
            <a:ext cx="0" cy="1159023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AU" sz="1200"/>
          </a:p>
        </p:txBody>
      </p:sp>
      <p:grpSp>
        <p:nvGrpSpPr>
          <p:cNvPr id="49" name="Group 49"/>
          <p:cNvGrpSpPr/>
          <p:nvPr/>
        </p:nvGrpSpPr>
        <p:grpSpPr>
          <a:xfrm>
            <a:off x="7339887" y="829438"/>
            <a:ext cx="1048078" cy="1048078"/>
            <a:chOff x="0" y="0"/>
            <a:chExt cx="812800" cy="8128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E5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52" name="AutoShape 52"/>
          <p:cNvSpPr/>
          <p:nvPr/>
        </p:nvSpPr>
        <p:spPr>
          <a:xfrm flipH="1">
            <a:off x="10120043" y="837160"/>
            <a:ext cx="0" cy="1159023"/>
          </a:xfrm>
          <a:prstGeom prst="line">
            <a:avLst/>
          </a:prstGeom>
          <a:ln w="38100" cap="flat">
            <a:solidFill>
              <a:srgbClr val="FFFFFF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endParaRPr lang="en-AU" sz="1200"/>
          </a:p>
        </p:txBody>
      </p:sp>
      <p:grpSp>
        <p:nvGrpSpPr>
          <p:cNvPr id="53" name="Group 53"/>
          <p:cNvGrpSpPr/>
          <p:nvPr/>
        </p:nvGrpSpPr>
        <p:grpSpPr>
          <a:xfrm>
            <a:off x="9596004" y="459875"/>
            <a:ext cx="1048078" cy="1048078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18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AU" sz="1200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56" name="Freeform 56"/>
          <p:cNvSpPr/>
          <p:nvPr/>
        </p:nvSpPr>
        <p:spPr>
          <a:xfrm>
            <a:off x="9778086" y="633952"/>
            <a:ext cx="620580" cy="678308"/>
          </a:xfrm>
          <a:custGeom>
            <a:avLst/>
            <a:gdLst/>
            <a:ahLst/>
            <a:cxnLst/>
            <a:rect l="l" t="t" r="r" b="b"/>
            <a:pathLst>
              <a:path w="930870" h="1017462">
                <a:moveTo>
                  <a:pt x="0" y="0"/>
                </a:moveTo>
                <a:lnTo>
                  <a:pt x="930870" y="0"/>
                </a:lnTo>
                <a:lnTo>
                  <a:pt x="930870" y="1017462"/>
                </a:lnTo>
                <a:lnTo>
                  <a:pt x="0" y="10174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57" name="Freeform 57"/>
          <p:cNvSpPr/>
          <p:nvPr/>
        </p:nvSpPr>
        <p:spPr>
          <a:xfrm>
            <a:off x="8052992" y="3701549"/>
            <a:ext cx="695345" cy="621465"/>
          </a:xfrm>
          <a:custGeom>
            <a:avLst/>
            <a:gdLst/>
            <a:ahLst/>
            <a:cxnLst/>
            <a:rect l="l" t="t" r="r" b="b"/>
            <a:pathLst>
              <a:path w="1043018" h="932197">
                <a:moveTo>
                  <a:pt x="0" y="0"/>
                </a:moveTo>
                <a:lnTo>
                  <a:pt x="1043018" y="0"/>
                </a:lnTo>
                <a:lnTo>
                  <a:pt x="1043018" y="932197"/>
                </a:lnTo>
                <a:lnTo>
                  <a:pt x="0" y="9321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58" name="Freeform 58"/>
          <p:cNvSpPr/>
          <p:nvPr/>
        </p:nvSpPr>
        <p:spPr>
          <a:xfrm>
            <a:off x="10287380" y="4598636"/>
            <a:ext cx="815003" cy="554202"/>
          </a:xfrm>
          <a:custGeom>
            <a:avLst/>
            <a:gdLst/>
            <a:ahLst/>
            <a:cxnLst/>
            <a:rect l="l" t="t" r="r" b="b"/>
            <a:pathLst>
              <a:path w="1222504" h="831303">
                <a:moveTo>
                  <a:pt x="0" y="0"/>
                </a:moveTo>
                <a:lnTo>
                  <a:pt x="1222504" y="0"/>
                </a:lnTo>
                <a:lnTo>
                  <a:pt x="1222504" y="831303"/>
                </a:lnTo>
                <a:lnTo>
                  <a:pt x="0" y="831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62" name="Freeform 62"/>
          <p:cNvSpPr/>
          <p:nvPr/>
        </p:nvSpPr>
        <p:spPr>
          <a:xfrm>
            <a:off x="6780096" y="2464420"/>
            <a:ext cx="651954" cy="845321"/>
          </a:xfrm>
          <a:custGeom>
            <a:avLst/>
            <a:gdLst/>
            <a:ahLst/>
            <a:cxnLst/>
            <a:rect l="l" t="t" r="r" b="b"/>
            <a:pathLst>
              <a:path w="977931" h="1267982">
                <a:moveTo>
                  <a:pt x="0" y="0"/>
                </a:moveTo>
                <a:lnTo>
                  <a:pt x="977931" y="0"/>
                </a:lnTo>
                <a:lnTo>
                  <a:pt x="977931" y="1267981"/>
                </a:lnTo>
                <a:lnTo>
                  <a:pt x="0" y="1267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64" name="Freeform 64"/>
          <p:cNvSpPr/>
          <p:nvPr/>
        </p:nvSpPr>
        <p:spPr>
          <a:xfrm>
            <a:off x="7332733" y="829438"/>
            <a:ext cx="1055232" cy="1055232"/>
          </a:xfrm>
          <a:custGeom>
            <a:avLst/>
            <a:gdLst/>
            <a:ahLst/>
            <a:cxnLst/>
            <a:rect l="l" t="t" r="r" b="b"/>
            <a:pathLst>
              <a:path w="1582848" h="1582848">
                <a:moveTo>
                  <a:pt x="0" y="0"/>
                </a:moveTo>
                <a:lnTo>
                  <a:pt x="1582848" y="0"/>
                </a:lnTo>
                <a:lnTo>
                  <a:pt x="1582848" y="1582848"/>
                </a:lnTo>
                <a:lnTo>
                  <a:pt x="0" y="1582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1200"/>
          </a:p>
        </p:txBody>
      </p:sp>
      <p:sp>
        <p:nvSpPr>
          <p:cNvPr id="66" name="TextBox 66"/>
          <p:cNvSpPr txBox="1"/>
          <p:nvPr/>
        </p:nvSpPr>
        <p:spPr>
          <a:xfrm>
            <a:off x="293481" y="5541939"/>
            <a:ext cx="6857127" cy="73866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230307" lvl="1" indent="-115153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Over 300 people complete </a:t>
            </a:r>
            <a:r>
              <a:rPr lang="en-US" sz="1600" dirty="0" err="1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CFSmart</a:t>
            </a:r>
            <a:r>
              <a:rPr lang="en-US" sz="1600" dirty="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 training every year.</a:t>
            </a:r>
          </a:p>
          <a:p>
            <a:pPr marL="230307" lvl="1" indent="-115153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Mental health programs expanded.</a:t>
            </a:r>
          </a:p>
          <a:p>
            <a:pPr marL="230307" lvl="1" indent="-115153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5 higher education scholarships provided to members annually.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12983" y="5291135"/>
            <a:ext cx="4181525" cy="218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>
                <a:solidFill>
                  <a:srgbClr val="E31D1A"/>
                </a:solidFill>
                <a:latin typeface="Gotham Rounded Medium" pitchFamily="50" charset="0"/>
                <a:ea typeface="Gotham Rounded 2"/>
                <a:cs typeface="Gotham Rounded 2"/>
                <a:sym typeface="Gotham Rounded 2"/>
              </a:rPr>
              <a:t>Education and mental health impact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301334" y="4320818"/>
            <a:ext cx="4193173" cy="218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>
                <a:solidFill>
                  <a:srgbClr val="004987"/>
                </a:solidFill>
                <a:latin typeface="Gotham Rounded Medium" pitchFamily="50" charset="0"/>
                <a:ea typeface="Gotham Rounded 2"/>
                <a:cs typeface="Gotham Rounded 2"/>
                <a:sym typeface="Gotham Rounded 2"/>
              </a:rPr>
              <a:t>Annual direct community support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293617" y="4588930"/>
            <a:ext cx="6112221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230307" lvl="1" indent="-115153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Over $100,000 in financial assistance provided each year. </a:t>
            </a:r>
          </a:p>
          <a:p>
            <a:pPr marL="230307" lvl="1" indent="-115153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More than 200 subsidies delivered each year.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303327" y="3132418"/>
            <a:ext cx="2938194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>
                <a:solidFill>
                  <a:srgbClr val="52B9E9"/>
                </a:solidFill>
                <a:latin typeface="Gotham Rounded Medium" pitchFamily="50" charset="0"/>
                <a:ea typeface="Gotham Rounded 2"/>
                <a:cs typeface="Gotham Rounded 2"/>
                <a:sym typeface="Gotham Rounded 2"/>
              </a:rPr>
              <a:t>Improved specialist care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282201" y="3389168"/>
            <a:ext cx="5202977" cy="73866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230307" lvl="1" indent="-115153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Secured state funding for a gastroenterologist clinic and a social worker at Queensland Children’s Hospital.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292048" y="2198785"/>
            <a:ext cx="4129377" cy="218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>
                <a:solidFill>
                  <a:srgbClr val="003E52"/>
                </a:solidFill>
                <a:latin typeface="Gotham Rounded Medium" pitchFamily="50" charset="0"/>
                <a:ea typeface="Gotham Rounded 2"/>
                <a:cs typeface="Gotham Rounded 2"/>
                <a:sym typeface="Gotham Rounded 2"/>
              </a:rPr>
              <a:t>Carrier screening breakthrough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292048" y="2454663"/>
            <a:ext cx="5193130" cy="492443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230307" lvl="1" indent="-115153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Since November 2023, CF is included in the Medicare genetic carrier screening rebate.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10631" y="1011229"/>
            <a:ext cx="3776693" cy="218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>
                <a:solidFill>
                  <a:srgbClr val="00B18F"/>
                </a:solidFill>
                <a:latin typeface="Gotham Rounded Medium" pitchFamily="50" charset="0"/>
                <a:ea typeface="Gotham Rounded 2"/>
                <a:cs typeface="Gotham Rounded 2"/>
                <a:sym typeface="Gotham Rounded 2"/>
              </a:rPr>
              <a:t>Expanded access to medicine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303327" y="1268736"/>
            <a:ext cx="5193131" cy="73866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230307" lvl="1" indent="-115153">
              <a:buFont typeface="Arial"/>
              <a:buChar char="•"/>
            </a:pPr>
            <a:r>
              <a:rPr lang="en-US" sz="1600" err="1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Trikafta</a:t>
            </a: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 listed on PBS for children aged 2+.</a:t>
            </a:r>
          </a:p>
          <a:p>
            <a:pPr marL="230307" lvl="1" indent="-115153">
              <a:buFont typeface="Arial"/>
              <a:buChar char="•"/>
            </a:pPr>
            <a:r>
              <a:rPr lang="en-US" sz="1600" err="1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Orkambi</a:t>
            </a: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 expanded to children aged 1+.</a:t>
            </a:r>
          </a:p>
          <a:p>
            <a:pPr marL="230307" lvl="1" indent="-115153">
              <a:buFont typeface="Arial"/>
              <a:buChar char="•"/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Kalydeco made available from 4 months of age.</a:t>
            </a:r>
          </a:p>
        </p:txBody>
      </p:sp>
      <p:sp>
        <p:nvSpPr>
          <p:cNvPr id="81" name="Title 1">
            <a:extLst>
              <a:ext uri="{FF2B5EF4-FFF2-40B4-BE49-F238E27FC236}">
                <a16:creationId xmlns:a16="http://schemas.microsoft.com/office/drawing/2014/main" id="{57847D45-DE7F-4448-2826-5888781872C4}"/>
              </a:ext>
            </a:extLst>
          </p:cNvPr>
          <p:cNvSpPr txBox="1">
            <a:spLocks/>
          </p:cNvSpPr>
          <p:nvPr/>
        </p:nvSpPr>
        <p:spPr>
          <a:xfrm>
            <a:off x="199899" y="394784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31D1A"/>
                </a:solidFill>
                <a:latin typeface="Gotham Rounded Bold" panose="02000000000000000000" pitchFamily="50" charset="0"/>
              </a:rPr>
              <a:t>Success Stories</a:t>
            </a:r>
            <a:endParaRPr lang="en-AU" sz="330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4C2691-C9D3-2042-09D6-DD3E23C241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1737" y="3183163"/>
            <a:ext cx="1218500" cy="4421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5740" y="1732247"/>
            <a:ext cx="3903853" cy="3903853"/>
          </a:xfrm>
          <a:custGeom>
            <a:avLst/>
            <a:gdLst/>
            <a:ahLst/>
            <a:cxnLst/>
            <a:rect l="l" t="t" r="r" b="b"/>
            <a:pathLst>
              <a:path w="5855779" h="5855779">
                <a:moveTo>
                  <a:pt x="0" y="0"/>
                </a:moveTo>
                <a:lnTo>
                  <a:pt x="5855779" y="0"/>
                </a:lnTo>
                <a:lnTo>
                  <a:pt x="5855779" y="5855779"/>
                </a:lnTo>
                <a:lnTo>
                  <a:pt x="0" y="58557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 rot="5400000">
            <a:off x="-1828623" y="449907"/>
            <a:ext cx="8532579" cy="5958187"/>
            <a:chOff x="0" y="0"/>
            <a:chExt cx="660400" cy="4611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0400" cy="461149"/>
            </a:xfrm>
            <a:custGeom>
              <a:avLst/>
              <a:gdLst/>
              <a:ahLst/>
              <a:cxnLst/>
              <a:rect l="l" t="t" r="r" b="b"/>
              <a:pathLst>
                <a:path w="660400" h="461149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0691"/>
                  </a:cubicBezTo>
                  <a:lnTo>
                    <a:pt x="660400" y="461149"/>
                  </a:lnTo>
                  <a:lnTo>
                    <a:pt x="0" y="461149"/>
                  </a:lnTo>
                  <a:lnTo>
                    <a:pt x="0" y="320795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ln w="66675" cap="sq">
              <a:solidFill>
                <a:srgbClr val="E31D1A"/>
              </a:solidFill>
              <a:prstDash val="solid"/>
              <a:miter/>
            </a:ln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88900"/>
              <a:ext cx="660400" cy="37224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92966" y="1317150"/>
            <a:ext cx="4357395" cy="422370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E52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60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4389593" y="792660"/>
            <a:ext cx="810829" cy="810829"/>
          </a:xfrm>
          <a:custGeom>
            <a:avLst/>
            <a:gdLst/>
            <a:ahLst/>
            <a:cxnLst/>
            <a:rect l="l" t="t" r="r" b="b"/>
            <a:pathLst>
              <a:path w="1216244" h="1216244">
                <a:moveTo>
                  <a:pt x="0" y="0"/>
                </a:moveTo>
                <a:lnTo>
                  <a:pt x="1216244" y="0"/>
                </a:lnTo>
                <a:lnTo>
                  <a:pt x="1216244" y="1216244"/>
                </a:lnTo>
                <a:lnTo>
                  <a:pt x="0" y="121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0" name="Group 10"/>
          <p:cNvGrpSpPr/>
          <p:nvPr/>
        </p:nvGrpSpPr>
        <p:grpSpPr>
          <a:xfrm>
            <a:off x="4389593" y="733311"/>
            <a:ext cx="810829" cy="81082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B18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4798086" y="4234588"/>
            <a:ext cx="810829" cy="810829"/>
          </a:xfrm>
          <a:custGeom>
            <a:avLst/>
            <a:gdLst/>
            <a:ahLst/>
            <a:cxnLst/>
            <a:rect l="l" t="t" r="r" b="b"/>
            <a:pathLst>
              <a:path w="1216244" h="1216244">
                <a:moveTo>
                  <a:pt x="0" y="0"/>
                </a:moveTo>
                <a:lnTo>
                  <a:pt x="1216244" y="0"/>
                </a:lnTo>
                <a:lnTo>
                  <a:pt x="1216244" y="1216244"/>
                </a:lnTo>
                <a:lnTo>
                  <a:pt x="0" y="121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4" name="Group 14"/>
          <p:cNvGrpSpPr/>
          <p:nvPr/>
        </p:nvGrpSpPr>
        <p:grpSpPr>
          <a:xfrm>
            <a:off x="4798086" y="4175240"/>
            <a:ext cx="810829" cy="81082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3E52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17" name="Freeform 17"/>
          <p:cNvSpPr/>
          <p:nvPr/>
        </p:nvSpPr>
        <p:spPr>
          <a:xfrm>
            <a:off x="4798086" y="1873952"/>
            <a:ext cx="810829" cy="810829"/>
          </a:xfrm>
          <a:custGeom>
            <a:avLst/>
            <a:gdLst/>
            <a:ahLst/>
            <a:cxnLst/>
            <a:rect l="l" t="t" r="r" b="b"/>
            <a:pathLst>
              <a:path w="1216244" h="1216244">
                <a:moveTo>
                  <a:pt x="0" y="0"/>
                </a:moveTo>
                <a:lnTo>
                  <a:pt x="1216244" y="0"/>
                </a:lnTo>
                <a:lnTo>
                  <a:pt x="1216244" y="1216244"/>
                </a:lnTo>
                <a:lnTo>
                  <a:pt x="0" y="121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18" name="Group 18"/>
          <p:cNvGrpSpPr/>
          <p:nvPr/>
        </p:nvGrpSpPr>
        <p:grpSpPr>
          <a:xfrm>
            <a:off x="4798086" y="1814603"/>
            <a:ext cx="810829" cy="810829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2B9E9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1" name="Freeform 21"/>
          <p:cNvSpPr/>
          <p:nvPr/>
        </p:nvSpPr>
        <p:spPr>
          <a:xfrm>
            <a:off x="4389593" y="5313860"/>
            <a:ext cx="810829" cy="810829"/>
          </a:xfrm>
          <a:custGeom>
            <a:avLst/>
            <a:gdLst/>
            <a:ahLst/>
            <a:cxnLst/>
            <a:rect l="l" t="t" r="r" b="b"/>
            <a:pathLst>
              <a:path w="1216244" h="1216244">
                <a:moveTo>
                  <a:pt x="0" y="0"/>
                </a:moveTo>
                <a:lnTo>
                  <a:pt x="1216244" y="0"/>
                </a:lnTo>
                <a:lnTo>
                  <a:pt x="1216244" y="1216244"/>
                </a:lnTo>
                <a:lnTo>
                  <a:pt x="0" y="121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22" name="Group 22"/>
          <p:cNvGrpSpPr/>
          <p:nvPr/>
        </p:nvGrpSpPr>
        <p:grpSpPr>
          <a:xfrm>
            <a:off x="4389593" y="5254511"/>
            <a:ext cx="810829" cy="810829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565A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5" name="Freeform 25"/>
          <p:cNvSpPr/>
          <p:nvPr/>
        </p:nvSpPr>
        <p:spPr>
          <a:xfrm>
            <a:off x="5067774" y="3053260"/>
            <a:ext cx="810829" cy="810829"/>
          </a:xfrm>
          <a:custGeom>
            <a:avLst/>
            <a:gdLst/>
            <a:ahLst/>
            <a:cxnLst/>
            <a:rect l="l" t="t" r="r" b="b"/>
            <a:pathLst>
              <a:path w="1216244" h="1216244">
                <a:moveTo>
                  <a:pt x="0" y="0"/>
                </a:moveTo>
                <a:lnTo>
                  <a:pt x="1216244" y="0"/>
                </a:lnTo>
                <a:lnTo>
                  <a:pt x="1216244" y="1216244"/>
                </a:lnTo>
                <a:lnTo>
                  <a:pt x="0" y="12162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26" name="Group 26"/>
          <p:cNvGrpSpPr/>
          <p:nvPr/>
        </p:nvGrpSpPr>
        <p:grpSpPr>
          <a:xfrm>
            <a:off x="5067774" y="2993911"/>
            <a:ext cx="810829" cy="810829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4987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9" name="Freeform 29"/>
          <p:cNvSpPr/>
          <p:nvPr/>
        </p:nvSpPr>
        <p:spPr>
          <a:xfrm>
            <a:off x="4489952" y="824533"/>
            <a:ext cx="610111" cy="626558"/>
          </a:xfrm>
          <a:custGeom>
            <a:avLst/>
            <a:gdLst/>
            <a:ahLst/>
            <a:cxnLst/>
            <a:rect l="l" t="t" r="r" b="b"/>
            <a:pathLst>
              <a:path w="915166" h="939837">
                <a:moveTo>
                  <a:pt x="0" y="0"/>
                </a:moveTo>
                <a:lnTo>
                  <a:pt x="915166" y="0"/>
                </a:lnTo>
                <a:lnTo>
                  <a:pt x="915166" y="939837"/>
                </a:lnTo>
                <a:lnTo>
                  <a:pt x="0" y="9398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0" name="Freeform 30"/>
          <p:cNvSpPr/>
          <p:nvPr/>
        </p:nvSpPr>
        <p:spPr>
          <a:xfrm>
            <a:off x="4904795" y="1960857"/>
            <a:ext cx="610111" cy="551319"/>
          </a:xfrm>
          <a:custGeom>
            <a:avLst/>
            <a:gdLst/>
            <a:ahLst/>
            <a:cxnLst/>
            <a:rect l="l" t="t" r="r" b="b"/>
            <a:pathLst>
              <a:path w="915166" h="826978">
                <a:moveTo>
                  <a:pt x="0" y="0"/>
                </a:moveTo>
                <a:lnTo>
                  <a:pt x="915166" y="0"/>
                </a:lnTo>
                <a:lnTo>
                  <a:pt x="915166" y="826978"/>
                </a:lnTo>
                <a:lnTo>
                  <a:pt x="0" y="8269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1" name="Freeform 31"/>
          <p:cNvSpPr/>
          <p:nvPr/>
        </p:nvSpPr>
        <p:spPr>
          <a:xfrm>
            <a:off x="5162503" y="3094075"/>
            <a:ext cx="621372" cy="621372"/>
          </a:xfrm>
          <a:custGeom>
            <a:avLst/>
            <a:gdLst/>
            <a:ahLst/>
            <a:cxnLst/>
            <a:rect l="l" t="t" r="r" b="b"/>
            <a:pathLst>
              <a:path w="932058" h="932058">
                <a:moveTo>
                  <a:pt x="0" y="0"/>
                </a:moveTo>
                <a:lnTo>
                  <a:pt x="932058" y="0"/>
                </a:lnTo>
                <a:lnTo>
                  <a:pt x="932058" y="932059"/>
                </a:lnTo>
                <a:lnTo>
                  <a:pt x="0" y="9320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2" name="Freeform 32"/>
          <p:cNvSpPr/>
          <p:nvPr/>
        </p:nvSpPr>
        <p:spPr>
          <a:xfrm>
            <a:off x="4912622" y="4289540"/>
            <a:ext cx="581757" cy="581757"/>
          </a:xfrm>
          <a:custGeom>
            <a:avLst/>
            <a:gdLst/>
            <a:ahLst/>
            <a:cxnLst/>
            <a:rect l="l" t="t" r="r" b="b"/>
            <a:pathLst>
              <a:path w="872635" h="872635">
                <a:moveTo>
                  <a:pt x="0" y="0"/>
                </a:moveTo>
                <a:lnTo>
                  <a:pt x="872636" y="0"/>
                </a:lnTo>
                <a:lnTo>
                  <a:pt x="872636" y="872635"/>
                </a:lnTo>
                <a:lnTo>
                  <a:pt x="0" y="8726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3" name="Freeform 33"/>
          <p:cNvSpPr/>
          <p:nvPr/>
        </p:nvSpPr>
        <p:spPr>
          <a:xfrm>
            <a:off x="4495590" y="5370330"/>
            <a:ext cx="604993" cy="544493"/>
          </a:xfrm>
          <a:custGeom>
            <a:avLst/>
            <a:gdLst/>
            <a:ahLst/>
            <a:cxnLst/>
            <a:rect l="l" t="t" r="r" b="b"/>
            <a:pathLst>
              <a:path w="907489" h="816740">
                <a:moveTo>
                  <a:pt x="0" y="0"/>
                </a:moveTo>
                <a:lnTo>
                  <a:pt x="907490" y="0"/>
                </a:lnTo>
                <a:lnTo>
                  <a:pt x="907490" y="816740"/>
                </a:lnTo>
                <a:lnTo>
                  <a:pt x="0" y="816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4" name="TextBox 34"/>
          <p:cNvSpPr txBox="1"/>
          <p:nvPr/>
        </p:nvSpPr>
        <p:spPr>
          <a:xfrm>
            <a:off x="5553427" y="900175"/>
            <a:ext cx="5881597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Ensuring that all individuals affected by cystic fibrosis, regardless of age, gender, cultural background, location or severity of disease, has a voice and access to support.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553427" y="5698720"/>
            <a:ext cx="5720825" cy="872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600" dirty="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People with cystic fibrosis and their families must be involved in advocacy efforts that affect their lives. Their insight is essential to improve cystic fibrosis care.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1600" dirty="0">
              <a:solidFill>
                <a:srgbClr val="000000"/>
              </a:solidFill>
              <a:latin typeface="Gotham Rounded Book" pitchFamily="50" charset="0"/>
              <a:ea typeface="Gotham Rounded 1"/>
              <a:cs typeface="Gotham Rounded 1"/>
              <a:sym typeface="Gotham Rounded 1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5985350" y="2094099"/>
            <a:ext cx="5288902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679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Acknowledging the unique experiences, choices, and identities of individuals and families living with cystic fibrosis.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890814" y="4663933"/>
            <a:ext cx="6301186" cy="218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Ensure that our efforts are strategic, credible and impactful.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163364" y="3311750"/>
            <a:ext cx="5110888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en-US" sz="1600">
                <a:solidFill>
                  <a:srgbClr val="000000"/>
                </a:solidFill>
                <a:latin typeface="Gotham Rounded Book" pitchFamily="50" charset="0"/>
                <a:ea typeface="Gotham Rounded 1"/>
                <a:cs typeface="Gotham Rounded 1"/>
                <a:sym typeface="Gotham Rounded 1"/>
              </a:rPr>
              <a:t>Effective cystic fibrosis advocacy relies on collaboration between patients, families, clinicians, researchers, health services, and policymakers.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553428" y="636567"/>
            <a:ext cx="3499259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6"/>
              </a:lnSpc>
              <a:spcBef>
                <a:spcPct val="0"/>
              </a:spcBef>
            </a:pPr>
            <a:r>
              <a:rPr lang="en-US" sz="2000">
                <a:solidFill>
                  <a:srgbClr val="E31D1A"/>
                </a:solidFill>
                <a:latin typeface="Gotham Rounded Bold" panose="02000000000000000000" pitchFamily="50" charset="0"/>
                <a:ea typeface="Gotham Rounded 2"/>
                <a:cs typeface="Gotham Rounded 2"/>
                <a:sym typeface="Gotham Rounded 2"/>
              </a:rPr>
              <a:t>Inclusivity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553429" y="5435112"/>
            <a:ext cx="4200870" cy="244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66"/>
              </a:lnSpc>
              <a:spcBef>
                <a:spcPct val="0"/>
              </a:spcBef>
            </a:pPr>
            <a:r>
              <a:rPr lang="en-US" sz="2000">
                <a:solidFill>
                  <a:srgbClr val="E31D1A"/>
                </a:solidFill>
                <a:latin typeface="Gotham Rounded Bold" panose="02000000000000000000" pitchFamily="50" charset="0"/>
                <a:ea typeface="Gotham Rounded 2"/>
                <a:cs typeface="Gotham Rounded 2"/>
                <a:sym typeface="Gotham Rounded 2"/>
              </a:rPr>
              <a:t>Lived experience leadership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985351" y="1830491"/>
            <a:ext cx="3499259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6"/>
              </a:lnSpc>
              <a:spcBef>
                <a:spcPct val="0"/>
              </a:spcBef>
            </a:pPr>
            <a:r>
              <a:rPr lang="en-US" sz="2000">
                <a:solidFill>
                  <a:srgbClr val="E31D1A"/>
                </a:solidFill>
                <a:latin typeface="Gotham Rounded Bold" panose="02000000000000000000" pitchFamily="50" charset="0"/>
                <a:ea typeface="Gotham Rounded 2"/>
                <a:cs typeface="Gotham Rounded 2"/>
                <a:sym typeface="Gotham Rounded 2"/>
              </a:rPr>
              <a:t>Respect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890815" y="4400324"/>
            <a:ext cx="3499259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6"/>
              </a:lnSpc>
              <a:spcBef>
                <a:spcPct val="0"/>
              </a:spcBef>
            </a:pPr>
            <a:r>
              <a:rPr lang="en-US" sz="2000">
                <a:solidFill>
                  <a:srgbClr val="E31D1A"/>
                </a:solidFill>
                <a:latin typeface="Gotham Rounded Bold" panose="02000000000000000000" pitchFamily="50" charset="0"/>
                <a:ea typeface="Gotham Rounded 2"/>
                <a:cs typeface="Gotham Rounded 2"/>
                <a:sym typeface="Gotham Rounded 2"/>
              </a:rPr>
              <a:t>Evidence-based action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163365" y="3048142"/>
            <a:ext cx="3499259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6"/>
              </a:lnSpc>
              <a:spcBef>
                <a:spcPct val="0"/>
              </a:spcBef>
            </a:pPr>
            <a:r>
              <a:rPr lang="en-US" sz="2000">
                <a:solidFill>
                  <a:srgbClr val="E31D1A"/>
                </a:solidFill>
                <a:latin typeface="Gotham Rounded Bold" panose="02000000000000000000" pitchFamily="50" charset="0"/>
                <a:ea typeface="Gotham Rounded 2"/>
                <a:cs typeface="Gotham Rounded 2"/>
                <a:sym typeface="Gotham Rounded 2"/>
              </a:rPr>
              <a:t>Collaboration</a:t>
            </a: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9D9546DC-73A1-61EA-F674-653A17504006}"/>
              </a:ext>
            </a:extLst>
          </p:cNvPr>
          <p:cNvSpPr txBox="1">
            <a:spLocks/>
          </p:cNvSpPr>
          <p:nvPr/>
        </p:nvSpPr>
        <p:spPr>
          <a:xfrm>
            <a:off x="311437" y="2888200"/>
            <a:ext cx="4120451" cy="1022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>
                <a:solidFill>
                  <a:schemeClr val="bg1"/>
                </a:solidFill>
                <a:latin typeface="Gotham Rounded Bold" panose="02000000000000000000" pitchFamily="50" charset="0"/>
              </a:rPr>
              <a:t>Mission and Values</a:t>
            </a:r>
            <a:endParaRPr lang="en-AU" sz="3300">
              <a:solidFill>
                <a:schemeClr val="bg1"/>
              </a:solidFill>
              <a:latin typeface="Gotham Rounded Bold" panose="02000000000000000000" pitchFamily="50" charset="0"/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C7F30D4-A863-7F8D-D216-5D36F52BFE4E}"/>
              </a:ext>
            </a:extLst>
          </p:cNvPr>
          <p:cNvGrpSpPr/>
          <p:nvPr/>
        </p:nvGrpSpPr>
        <p:grpSpPr>
          <a:xfrm rot="16200000">
            <a:off x="6664590" y="4756550"/>
            <a:ext cx="12192001" cy="776654"/>
            <a:chOff x="-1" y="6115050"/>
            <a:chExt cx="12192001" cy="776654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355C2C1-8B55-D6BA-DA96-4C8300D5232E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29597CB5-A93B-57BE-AFC5-0C926E4B1A1C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B5B7C02-60CA-32B3-9864-5CDB363D6538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832818B-5647-3D82-C39B-5DA96DF1C4B5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47035547-2BBE-AF9B-3B7B-162B6D99A7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294" r="62712" b="24477"/>
          <a:stretch>
            <a:fillRect/>
          </a:stretch>
        </p:blipFill>
        <p:spPr>
          <a:xfrm rot="3797484">
            <a:off x="7797455" y="-4417400"/>
            <a:ext cx="5398118" cy="616258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053169B-C7F3-3844-8D5C-597CEC8C001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03" y="6090946"/>
            <a:ext cx="1218500" cy="4421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Terminator 13">
            <a:extLst>
              <a:ext uri="{FF2B5EF4-FFF2-40B4-BE49-F238E27FC236}">
                <a16:creationId xmlns:a16="http://schemas.microsoft.com/office/drawing/2014/main" id="{60C11584-A66B-5DC4-FA73-71BDE6D45850}"/>
              </a:ext>
            </a:extLst>
          </p:cNvPr>
          <p:cNvSpPr/>
          <p:nvPr/>
        </p:nvSpPr>
        <p:spPr>
          <a:xfrm>
            <a:off x="8004046" y="3105597"/>
            <a:ext cx="3346101" cy="1190134"/>
          </a:xfrm>
          <a:prstGeom prst="flowChartTerminator">
            <a:avLst/>
          </a:prstGeom>
          <a:solidFill>
            <a:srgbClr val="003E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Flowchart: Terminator 12">
            <a:extLst>
              <a:ext uri="{FF2B5EF4-FFF2-40B4-BE49-F238E27FC236}">
                <a16:creationId xmlns:a16="http://schemas.microsoft.com/office/drawing/2014/main" id="{1AABF775-1A88-EC42-758C-5C94505DFF97}"/>
              </a:ext>
            </a:extLst>
          </p:cNvPr>
          <p:cNvSpPr/>
          <p:nvPr/>
        </p:nvSpPr>
        <p:spPr>
          <a:xfrm>
            <a:off x="4422950" y="3105597"/>
            <a:ext cx="3346101" cy="1190134"/>
          </a:xfrm>
          <a:prstGeom prst="flowChartTerminator">
            <a:avLst/>
          </a:prstGeom>
          <a:solidFill>
            <a:srgbClr val="0049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76AE54-4A1A-D238-3B83-E1E13A6064DC}"/>
              </a:ext>
            </a:extLst>
          </p:cNvPr>
          <p:cNvSpPr txBox="1">
            <a:spLocks/>
          </p:cNvSpPr>
          <p:nvPr/>
        </p:nvSpPr>
        <p:spPr>
          <a:xfrm>
            <a:off x="536749" y="890964"/>
            <a:ext cx="7772401" cy="523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300">
                <a:solidFill>
                  <a:srgbClr val="E31D1A"/>
                </a:solidFill>
                <a:latin typeface="Gotham Rounded Bold" panose="02000000000000000000" pitchFamily="50" charset="0"/>
              </a:rPr>
              <a:t>CF CAN Code of Conduct</a:t>
            </a:r>
            <a:endParaRPr lang="en-AU" sz="3300">
              <a:solidFill>
                <a:srgbClr val="E31D1A"/>
              </a:solidFill>
              <a:latin typeface="Gotham Rounded Bold" panose="020000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ACDB70-A9E2-634F-5993-DDF08560A25A}"/>
              </a:ext>
            </a:extLst>
          </p:cNvPr>
          <p:cNvSpPr txBox="1"/>
          <p:nvPr/>
        </p:nvSpPr>
        <p:spPr>
          <a:xfrm>
            <a:off x="536749" y="1471021"/>
            <a:ext cx="9280490" cy="400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2000">
                <a:effectLst/>
                <a:latin typeface="Gotham Rounded Book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CF CAN is a safe, respectful and empowering space for all participants. </a:t>
            </a:r>
            <a:endParaRPr lang="en-AU">
              <a:effectLst/>
              <a:latin typeface="Gotham Rounded Book" pitchFamily="50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275BB9-4D6E-9259-5D5C-9BDD556D0344}"/>
              </a:ext>
            </a:extLst>
          </p:cNvPr>
          <p:cNvSpPr txBox="1"/>
          <p:nvPr/>
        </p:nvSpPr>
        <p:spPr>
          <a:xfrm>
            <a:off x="536749" y="2247240"/>
            <a:ext cx="60943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000">
                <a:solidFill>
                  <a:srgbClr val="003E52"/>
                </a:solidFill>
                <a:effectLst/>
                <a:latin typeface="Gotham Rounded Medium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To achieve this, we commit to the following:</a:t>
            </a:r>
            <a:endParaRPr lang="en-AU" sz="2000">
              <a:solidFill>
                <a:srgbClr val="003E52"/>
              </a:solidFill>
              <a:latin typeface="Gotham Rounded Medium" pitchFamily="50" charset="0"/>
            </a:endParaRPr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ACABF5BE-F7EA-BA91-9E63-B56EE1D7297C}"/>
              </a:ext>
            </a:extLst>
          </p:cNvPr>
          <p:cNvSpPr/>
          <p:nvPr/>
        </p:nvSpPr>
        <p:spPr>
          <a:xfrm>
            <a:off x="841853" y="3105597"/>
            <a:ext cx="3346101" cy="1190134"/>
          </a:xfrm>
          <a:prstGeom prst="flowChartTerminator">
            <a:avLst/>
          </a:prstGeom>
          <a:solidFill>
            <a:srgbClr val="E31D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153C8-59FA-CF1E-C96B-2B6CDDA5582D}"/>
              </a:ext>
            </a:extLst>
          </p:cNvPr>
          <p:cNvSpPr txBox="1"/>
          <p:nvPr/>
        </p:nvSpPr>
        <p:spPr>
          <a:xfrm>
            <a:off x="882045" y="3500224"/>
            <a:ext cx="3265715" cy="40087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2000">
                <a:solidFill>
                  <a:schemeClr val="bg1"/>
                </a:solidFill>
                <a:effectLst/>
                <a:latin typeface="Gotham Rounded Book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Respectful engagement</a:t>
            </a:r>
            <a:endParaRPr lang="en-AU">
              <a:solidFill>
                <a:schemeClr val="bg1"/>
              </a:solidFill>
              <a:effectLst/>
              <a:latin typeface="Gotham Rounded Book" pitchFamily="50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0A6448-5898-F7F9-9065-226C0B6F7953}"/>
              </a:ext>
            </a:extLst>
          </p:cNvPr>
          <p:cNvSpPr txBox="1"/>
          <p:nvPr/>
        </p:nvSpPr>
        <p:spPr>
          <a:xfrm>
            <a:off x="8044239" y="3335563"/>
            <a:ext cx="3265715" cy="73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2000">
                <a:solidFill>
                  <a:schemeClr val="bg1"/>
                </a:solidFill>
                <a:effectLst/>
                <a:latin typeface="Gotham Rounded Book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Responsible and informed advocacy</a:t>
            </a:r>
            <a:endParaRPr lang="en-AU">
              <a:solidFill>
                <a:schemeClr val="bg1"/>
              </a:solidFill>
              <a:effectLst/>
              <a:latin typeface="Gotham Rounded Book" pitchFamily="50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5AA6A5-87ED-D58F-9A00-0A9B380D9D1B}"/>
              </a:ext>
            </a:extLst>
          </p:cNvPr>
          <p:cNvSpPr txBox="1"/>
          <p:nvPr/>
        </p:nvSpPr>
        <p:spPr>
          <a:xfrm>
            <a:off x="5066879" y="3500224"/>
            <a:ext cx="2056564" cy="400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AU" sz="2000">
                <a:solidFill>
                  <a:schemeClr val="bg1"/>
                </a:solidFill>
                <a:effectLst/>
                <a:latin typeface="Gotham Rounded Book" pitchFamily="50" charset="0"/>
                <a:ea typeface="DengXian" panose="02010600030101010101" pitchFamily="2" charset="-122"/>
                <a:cs typeface="Cordia New" panose="020B0304020202020204" pitchFamily="34" charset="-34"/>
              </a:rPr>
              <a:t>Confidentiality</a:t>
            </a:r>
            <a:endParaRPr lang="en-AU">
              <a:solidFill>
                <a:schemeClr val="bg1"/>
              </a:solidFill>
              <a:effectLst/>
              <a:latin typeface="Gotham Rounded Book" pitchFamily="50" charset="0"/>
              <a:ea typeface="DengXian" panose="02010600030101010101" pitchFamily="2" charset="-122"/>
              <a:cs typeface="Cordia New" panose="020B0304020202020204" pitchFamily="34" charset="-3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E1F6E0C-8145-6C36-9BFA-431DADE361EB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2FF2C97-DB8B-8699-9E4A-33FEE52DABAD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529EB41-C125-B837-C4ED-064391E439DB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83CE22D-C694-32E8-5D54-BA1C8EA849E1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5CACDF-2A63-150F-910B-8DD604A3925F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D88B871F-CA2B-8BF0-AA7B-C41BD3B7DF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" t="294" r="62712" b="24477"/>
          <a:stretch>
            <a:fillRect/>
          </a:stretch>
        </p:blipFill>
        <p:spPr>
          <a:xfrm rot="3797484">
            <a:off x="6565688" y="-1767553"/>
            <a:ext cx="5398118" cy="61625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F91F1C-C292-DBAA-03B1-F13314D97D3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82"/>
          <a:stretch>
            <a:fillRect/>
          </a:stretch>
        </p:blipFill>
        <p:spPr>
          <a:xfrm rot="20058242">
            <a:off x="-10429570" y="-4294774"/>
            <a:ext cx="7239062" cy="113369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36D46BE-B510-B6BA-F78D-ED62031A0C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8"/>
          <a:stretch>
            <a:fillRect/>
          </a:stretch>
        </p:blipFill>
        <p:spPr>
          <a:xfrm rot="20838350">
            <a:off x="-11442782" y="2249301"/>
            <a:ext cx="8799741" cy="746788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0FF573-930D-3AAB-3C65-818862CD5F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017"/>
          <a:stretch>
            <a:fillRect/>
          </a:stretch>
        </p:blipFill>
        <p:spPr>
          <a:xfrm>
            <a:off x="-7804983" y="-464853"/>
            <a:ext cx="7513856" cy="327431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0ACE7FD-70B0-BB51-0448-E2931634DB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0" b="23058"/>
          <a:stretch>
            <a:fillRect/>
          </a:stretch>
        </p:blipFill>
        <p:spPr>
          <a:xfrm>
            <a:off x="-9577181" y="3216970"/>
            <a:ext cx="9390165" cy="206023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AE7F3C1-D501-75F9-23CF-0CA8AB6391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51" y="5492454"/>
            <a:ext cx="1218500" cy="44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91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C2D5D-2789-B554-A4DC-5DF05D402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8BEF8E-722F-D44B-79E1-27B5C9CDC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8017"/>
          <a:stretch>
            <a:fillRect/>
          </a:stretch>
        </p:blipFill>
        <p:spPr>
          <a:xfrm>
            <a:off x="-208502" y="-248199"/>
            <a:ext cx="7513856" cy="3274319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D75F8AB0-50B6-28B1-8125-90EDB012896D}"/>
              </a:ext>
            </a:extLst>
          </p:cNvPr>
          <p:cNvGrpSpPr/>
          <p:nvPr/>
        </p:nvGrpSpPr>
        <p:grpSpPr>
          <a:xfrm>
            <a:off x="-1" y="6115050"/>
            <a:ext cx="12192001" cy="776654"/>
            <a:chOff x="-1" y="6115050"/>
            <a:chExt cx="12192001" cy="776654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C212FD9-F1FF-A53F-1936-CA60E268C613}"/>
                </a:ext>
              </a:extLst>
            </p:cNvPr>
            <p:cNvCxnSpPr/>
            <p:nvPr/>
          </p:nvCxnSpPr>
          <p:spPr>
            <a:xfrm>
              <a:off x="0" y="611505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C9DE607-307E-E96F-8734-841B9290C63A}"/>
                </a:ext>
              </a:extLst>
            </p:cNvPr>
            <p:cNvCxnSpPr/>
            <p:nvPr/>
          </p:nvCxnSpPr>
          <p:spPr>
            <a:xfrm>
              <a:off x="0" y="6238875"/>
              <a:ext cx="12192000" cy="0"/>
            </a:xfrm>
            <a:prstGeom prst="line">
              <a:avLst/>
            </a:prstGeom>
            <a:ln w="127000">
              <a:solidFill>
                <a:srgbClr val="E31D1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B20002A-30F8-978F-06E6-F3E2B4DC3F85}"/>
                </a:ext>
              </a:extLst>
            </p:cNvPr>
            <p:cNvCxnSpPr/>
            <p:nvPr/>
          </p:nvCxnSpPr>
          <p:spPr>
            <a:xfrm>
              <a:off x="0" y="6362700"/>
              <a:ext cx="12192000" cy="0"/>
            </a:xfrm>
            <a:prstGeom prst="line">
              <a:avLst/>
            </a:prstGeom>
            <a:ln w="57150">
              <a:solidFill>
                <a:srgbClr val="003E5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04FD43C-1357-8C81-D8BE-9CE1EB093A8D}"/>
                </a:ext>
              </a:extLst>
            </p:cNvPr>
            <p:cNvSpPr/>
            <p:nvPr/>
          </p:nvSpPr>
          <p:spPr>
            <a:xfrm>
              <a:off x="-1" y="6444029"/>
              <a:ext cx="12192001" cy="447675"/>
            </a:xfrm>
            <a:prstGeom prst="rect">
              <a:avLst/>
            </a:prstGeom>
            <a:solidFill>
              <a:srgbClr val="003E52"/>
            </a:solidFill>
            <a:ln>
              <a:solidFill>
                <a:srgbClr val="003E5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731952AD-3F57-8729-C14C-A64FD7C0FC31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82"/>
          <a:stretch>
            <a:fillRect/>
          </a:stretch>
        </p:blipFill>
        <p:spPr>
          <a:xfrm rot="20058242">
            <a:off x="5887327" y="-6395883"/>
            <a:ext cx="7239062" cy="113369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C5B7F7-AFA1-F3D9-A25B-D821E3D91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0" b="23058"/>
          <a:stretch>
            <a:fillRect/>
          </a:stretch>
        </p:blipFill>
        <p:spPr>
          <a:xfrm>
            <a:off x="-2084811" y="3097448"/>
            <a:ext cx="9390165" cy="2060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58BDAF-8D49-9B15-F5D9-5C486607F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18"/>
          <a:stretch>
            <a:fillRect/>
          </a:stretch>
        </p:blipFill>
        <p:spPr>
          <a:xfrm rot="20838350">
            <a:off x="4874115" y="148192"/>
            <a:ext cx="8799741" cy="7467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B9B95C-B610-8E73-2B76-E275AE874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172" y="5026820"/>
            <a:ext cx="2642104" cy="95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16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9" name="Add-in 8">
                <a:extLst>
                  <a:ext uri="{FF2B5EF4-FFF2-40B4-BE49-F238E27FC236}">
                    <a16:creationId xmlns:a16="http://schemas.microsoft.com/office/drawing/2014/main" id="{6EC865D9-5E22-15A3-F883-3CC04F7B5D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07881616"/>
                  </p:ext>
                </p:extLst>
              </p:nvPr>
            </p:nvGraphicFramePr>
            <p:xfrm>
              <a:off x="0" y="0"/>
              <a:ext cx="12151360" cy="6864349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9" name="Add-in 8">
                <a:extLst>
                  <a:ext uri="{FF2B5EF4-FFF2-40B4-BE49-F238E27FC236}">
                    <a16:creationId xmlns:a16="http://schemas.microsoft.com/office/drawing/2014/main" id="{6EC865D9-5E22-15A3-F883-3CC04F7B5D2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12151360" cy="686434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70305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webextension1.xml><?xml version="1.0" encoding="utf-8"?>
<we:webextension xmlns:we="http://schemas.microsoft.com/office/webextensions/webextension/2010/11" id="{4075B1DF-7CD9-4F3A-A00D-42159552847E}">
  <we:reference id="wa104381526" version="1.0.0.3" store="en-US" storeType="OMEX"/>
  <we:alternateReferences>
    <we:reference id="WA104381526" version="1.0.0.3" store="WA104381526" storeType="OMEX"/>
  </we:alternateReferences>
  <we:properties>
    <we:property name="FormID" value="&quot;yEdGupeeUUeAGk3aOs9mfr6xi9LyElFJmcdWLy1o6odUMURZUEgyRVcwUVM0OTgwNjkzUVlWSFo0Vi4u&quot;"/>
    <we:property name="FormMode" value="&quot;Runtime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82563e3-54ed-41a0-81bd-91cada204bf4">
      <Terms xmlns="http://schemas.microsoft.com/office/infopath/2007/PartnerControls"/>
    </lcf76f155ced4ddcb4097134ff3c332f>
    <_Flow_SignoffStatus xmlns="282563e3-54ed-41a0-81bd-91cada204bf4" xsi:nil="true"/>
    <TaxCatchAll xmlns="d5aa1ca9-d820-4695-82fe-bfb2c068534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0D2E34F9B3FB4A88B2693BE763B9FD" ma:contentTypeVersion="19" ma:contentTypeDescription="Create a new document." ma:contentTypeScope="" ma:versionID="b619154852793714e6f0655173efdaf6">
  <xsd:schema xmlns:xsd="http://www.w3.org/2001/XMLSchema" xmlns:xs="http://www.w3.org/2001/XMLSchema" xmlns:p="http://schemas.microsoft.com/office/2006/metadata/properties" xmlns:ns2="282563e3-54ed-41a0-81bd-91cada204bf4" xmlns:ns3="d5aa1ca9-d820-4695-82fe-bfb2c0685340" targetNamespace="http://schemas.microsoft.com/office/2006/metadata/properties" ma:root="true" ma:fieldsID="4c4b8993cc6fedcfa4a658b9d1b23f18" ns2:_="" ns3:_="">
    <xsd:import namespace="282563e3-54ed-41a0-81bd-91cada204bf4"/>
    <xsd:import namespace="d5aa1ca9-d820-4695-82fe-bfb2c06853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2563e3-54ed-41a0-81bd-91cada204b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9d11a7-c28a-486a-a7c0-3d9fe1bfcf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aa1ca9-d820-4695-82fe-bfb2c068534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2d0f55d-067a-4820-b2ff-40d9246b0ea0}" ma:internalName="TaxCatchAll" ma:showField="CatchAllData" ma:web="d5aa1ca9-d820-4695-82fe-bfb2c068534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8A166E-C374-4426-B35F-93F19E6EB18E}">
  <ds:schemaRefs>
    <ds:schemaRef ds:uri="282563e3-54ed-41a0-81bd-91cada204bf4"/>
    <ds:schemaRef ds:uri="d5aa1ca9-d820-4695-82fe-bfb2c068534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0612F19-733B-418C-BF10-60E2953B17F1}">
  <ds:schemaRefs>
    <ds:schemaRef ds:uri="282563e3-54ed-41a0-81bd-91cada204bf4"/>
    <ds:schemaRef ds:uri="d5aa1ca9-d820-4695-82fe-bfb2c06853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1A4087B-21CB-4EC1-8566-5EB1DF7C1B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1703</Words>
  <Application>Microsoft Office PowerPoint</Application>
  <PresentationFormat>Widescreen</PresentationFormat>
  <Paragraphs>151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Gotham Rounded Bold</vt:lpstr>
      <vt:lpstr>Gotham Rounded Book</vt:lpstr>
      <vt:lpstr>Gotham Rounded Medium</vt:lpstr>
      <vt:lpstr>Office Theme</vt:lpstr>
      <vt:lpstr>Welcome to CF CAN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 Carroll</dc:creator>
  <cp:lastModifiedBy>Kate Thompson</cp:lastModifiedBy>
  <cp:revision>4</cp:revision>
  <dcterms:created xsi:type="dcterms:W3CDTF">2026-06-01T22:55:59Z</dcterms:created>
  <dcterms:modified xsi:type="dcterms:W3CDTF">2026-09-27T23:51:34Z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0x010100440D2E34F9B3FB4A88B2693BE763B9FD</vt:lpwstr>
  </property>
  <property fmtid="{D5CDD505-2E9C-101B-9397-08002B2CF9AE}" pid="3" name="MediaServiceImageTags">
    <vt:lpwstr/>
  </property>
</Properties>
</file>