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webextensions/webextension1.xml" ContentType="application/vnd.ms-office.webextension+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3"/>
  </p:notesMasterIdLst>
  <p:sldIdLst>
    <p:sldId id="264" r:id="rId5"/>
    <p:sldId id="256" r:id="rId6"/>
    <p:sldId id="263" r:id="rId7"/>
    <p:sldId id="258" r:id="rId8"/>
    <p:sldId id="261" r:id="rId9"/>
    <p:sldId id="260" r:id="rId10"/>
    <p:sldId id="271" r:id="rId11"/>
    <p:sldId id="27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E52"/>
    <a:srgbClr val="E31D1A"/>
    <a:srgbClr val="004987"/>
    <a:srgbClr val="52B9E9"/>
    <a:srgbClr val="00B18F"/>
    <a:srgbClr val="555654"/>
    <a:srgbClr val="BAB9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653042-C709-FD7E-2817-3B06527F5047}" v="1" dt="2026-07-08T21:58:36.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8" d="100"/>
          <a:sy n="88" d="100"/>
        </p:scale>
        <p:origin x="84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5588EF-84A0-4813-8203-B3D4331372C9}" type="datetimeFigureOut">
              <a:rPr lang="en-AU" smtClean="0"/>
              <a:t>28/09/2026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887524-AB29-4C89-8025-20CCEDD18E6E}" type="slidenum">
              <a:rPr lang="en-AU" smtClean="0"/>
              <a:t>‹#›</a:t>
            </a:fld>
            <a:endParaRPr lang="en-AU"/>
          </a:p>
        </p:txBody>
      </p:sp>
    </p:spTree>
    <p:extLst>
      <p:ext uri="{BB962C8B-B14F-4D97-AF65-F5344CB8AC3E}">
        <p14:creationId xmlns:p14="http://schemas.microsoft.com/office/powerpoint/2010/main" val="3387408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Module 2: Understanding Cystic Fibrosis</a:t>
            </a:r>
          </a:p>
          <a:p>
            <a:r>
              <a:rPr lang="en-AU" sz="1200" kern="1200">
                <a:solidFill>
                  <a:schemeClr val="tx1"/>
                </a:solidFill>
                <a:effectLst/>
                <a:latin typeface="+mn-lt"/>
                <a:ea typeface="+mn-ea"/>
                <a:cs typeface="+mn-cs"/>
              </a:rPr>
              <a:t>This module will equip you with the essential knowledge to understand cystic fibrosis, the genetic condition at the heart of our advocacy work. You will learn what causes cystic fibrosis, how it impacts the body, and the impact it has on daily life. We will also explore treatment advances, global and local statistics, and the role of social and health inequities in shaping outcomes. </a:t>
            </a:r>
          </a:p>
          <a:p>
            <a:r>
              <a:rPr lang="en-AU" sz="1200" kern="1200">
                <a:solidFill>
                  <a:schemeClr val="tx1"/>
                </a:solidFill>
                <a:effectLst/>
                <a:latin typeface="+mn-lt"/>
                <a:ea typeface="+mn-ea"/>
                <a:cs typeface="+mn-cs"/>
              </a:rPr>
              <a:t>By the end of this module, you will have a strong foundation to explain cystic fibrosis to different audiences and to advocate confidently for people living with the condition.</a:t>
            </a:r>
          </a:p>
          <a:p>
            <a:endParaRPr lang="en-AU"/>
          </a:p>
        </p:txBody>
      </p:sp>
      <p:sp>
        <p:nvSpPr>
          <p:cNvPr id="4" name="Slide Number Placeholder 3"/>
          <p:cNvSpPr>
            <a:spLocks noGrp="1"/>
          </p:cNvSpPr>
          <p:nvPr>
            <p:ph type="sldNum" sz="quarter" idx="5"/>
          </p:nvPr>
        </p:nvSpPr>
        <p:spPr/>
        <p:txBody>
          <a:bodyPr/>
          <a:lstStyle/>
          <a:p>
            <a:fld id="{79887524-AB29-4C89-8025-20CCEDD18E6E}" type="slidenum">
              <a:rPr lang="en-AU" smtClean="0"/>
              <a:t>1</a:t>
            </a:fld>
            <a:endParaRPr lang="en-AU"/>
          </a:p>
        </p:txBody>
      </p:sp>
    </p:spTree>
    <p:extLst>
      <p:ext uri="{BB962C8B-B14F-4D97-AF65-F5344CB8AC3E}">
        <p14:creationId xmlns:p14="http://schemas.microsoft.com/office/powerpoint/2010/main" val="40876686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Section 2.1: What is Cystic Fibrosis?</a:t>
            </a:r>
          </a:p>
          <a:p>
            <a:r>
              <a:rPr lang="en-AU" sz="1200" kern="1200">
                <a:solidFill>
                  <a:schemeClr val="tx1"/>
                </a:solidFill>
                <a:effectLst/>
                <a:latin typeface="+mn-lt"/>
                <a:ea typeface="+mn-ea"/>
                <a:cs typeface="+mn-cs"/>
              </a:rPr>
              <a:t>Cystic Fibrosis is a genetic condition caused by mutations in the CFTR gene.</a:t>
            </a:r>
          </a:p>
          <a:p>
            <a:pPr lvl="0"/>
            <a:r>
              <a:rPr lang="en-AU" sz="1200" kern="1200">
                <a:solidFill>
                  <a:schemeClr val="tx1"/>
                </a:solidFill>
                <a:effectLst/>
                <a:latin typeface="+mn-lt"/>
                <a:ea typeface="+mn-ea"/>
                <a:cs typeface="+mn-cs"/>
              </a:rPr>
              <a:t>A faulty </a:t>
            </a:r>
            <a:r>
              <a:rPr lang="en-AU" sz="1200" b="1" kern="1200">
                <a:solidFill>
                  <a:schemeClr val="tx1"/>
                </a:solidFill>
                <a:effectLst/>
                <a:latin typeface="+mn-lt"/>
                <a:ea typeface="+mn-ea"/>
                <a:cs typeface="+mn-cs"/>
              </a:rPr>
              <a:t>CFTR protein</a:t>
            </a:r>
            <a:r>
              <a:rPr lang="en-AU" sz="1200" kern="1200">
                <a:solidFill>
                  <a:schemeClr val="tx1"/>
                </a:solidFill>
                <a:effectLst/>
                <a:latin typeface="+mn-lt"/>
                <a:ea typeface="+mn-ea"/>
                <a:cs typeface="+mn-cs"/>
              </a:rPr>
              <a:t> causes &gt; thick, sticky mucus &gt; damage to lungs, digestive system, and other organs.</a:t>
            </a:r>
          </a:p>
          <a:p>
            <a:pPr lvl="0"/>
            <a:r>
              <a:rPr lang="en-AU" sz="1200" kern="1200">
                <a:solidFill>
                  <a:schemeClr val="tx1"/>
                </a:solidFill>
                <a:effectLst/>
                <a:latin typeface="+mn-lt"/>
                <a:ea typeface="+mn-ea"/>
                <a:cs typeface="+mn-cs"/>
              </a:rPr>
              <a:t>There are over 1,000 known mutations, with the most common being F508del</a:t>
            </a:r>
          </a:p>
          <a:p>
            <a:r>
              <a:rPr lang="en-AU" sz="1200" kern="1200">
                <a:solidFill>
                  <a:schemeClr val="tx1"/>
                </a:solidFill>
                <a:effectLst/>
                <a:latin typeface="+mn-lt"/>
                <a:ea typeface="+mn-ea"/>
                <a:cs typeface="+mn-cs"/>
              </a:rPr>
              <a:t>How is it inherited?</a:t>
            </a:r>
          </a:p>
          <a:p>
            <a:pPr lvl="0"/>
            <a:r>
              <a:rPr lang="en-AU" sz="1200" kern="1200">
                <a:solidFill>
                  <a:schemeClr val="tx1"/>
                </a:solidFill>
                <a:effectLst/>
                <a:latin typeface="+mn-lt"/>
                <a:ea typeface="+mn-ea"/>
                <a:cs typeface="+mn-cs"/>
              </a:rPr>
              <a:t>Two faulty CFTR genes = cystic fibrosis</a:t>
            </a:r>
          </a:p>
          <a:p>
            <a:pPr lvl="0"/>
            <a:br>
              <a:rPr lang="en-AU" sz="1200" kern="1200">
                <a:solidFill>
                  <a:schemeClr val="tx1"/>
                </a:solidFill>
                <a:effectLst/>
                <a:latin typeface="+mn-lt"/>
                <a:ea typeface="+mn-ea"/>
                <a:cs typeface="+mn-cs"/>
              </a:rPr>
            </a:br>
            <a:r>
              <a:rPr lang="en-AU" sz="1200" kern="1200">
                <a:solidFill>
                  <a:schemeClr val="tx1"/>
                </a:solidFill>
                <a:effectLst/>
                <a:latin typeface="+mn-lt"/>
                <a:ea typeface="+mn-ea"/>
                <a:cs typeface="+mn-cs"/>
              </a:rPr>
              <a:t>One faulty gene = carrier of cystic fibrosis</a:t>
            </a:r>
          </a:p>
          <a:p>
            <a:r>
              <a:rPr lang="en-AU" sz="1200" kern="1200">
                <a:solidFill>
                  <a:schemeClr val="tx1"/>
                </a:solidFill>
                <a:effectLst/>
                <a:latin typeface="+mn-lt"/>
                <a:ea typeface="+mn-ea"/>
                <a:cs typeface="+mn-cs"/>
              </a:rPr>
              <a:t> </a:t>
            </a:r>
          </a:p>
          <a:p>
            <a:r>
              <a:rPr lang="en-AU" sz="1200" kern="1200">
                <a:solidFill>
                  <a:schemeClr val="tx1"/>
                </a:solidFill>
                <a:effectLst/>
                <a:latin typeface="+mn-lt"/>
                <a:ea typeface="+mn-ea"/>
                <a:cs typeface="+mn-cs"/>
              </a:rPr>
              <a:t>Medical and technological advancements such as earlier screening, nutrition, modulators and transplants have extended life expectancy.</a:t>
            </a:r>
          </a:p>
          <a:p>
            <a:br>
              <a:rPr lang="en-AU" sz="1200" kern="1200">
                <a:solidFill>
                  <a:schemeClr val="tx1"/>
                </a:solidFill>
                <a:effectLst/>
                <a:latin typeface="+mn-lt"/>
                <a:ea typeface="+mn-ea"/>
                <a:cs typeface="+mn-cs"/>
              </a:rPr>
            </a:br>
            <a:endParaRPr lang="en-AU">
              <a:effectLst/>
            </a:endParaRPr>
          </a:p>
          <a:p>
            <a:r>
              <a:rPr lang="en-AU" sz="1200" kern="120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79887524-AB29-4C89-8025-20CCEDD18E6E}" type="slidenum">
              <a:rPr lang="en-AU" smtClean="0"/>
              <a:t>2</a:t>
            </a:fld>
            <a:endParaRPr lang="en-AU"/>
          </a:p>
        </p:txBody>
      </p:sp>
    </p:spTree>
    <p:extLst>
      <p:ext uri="{BB962C8B-B14F-4D97-AF65-F5344CB8AC3E}">
        <p14:creationId xmlns:p14="http://schemas.microsoft.com/office/powerpoint/2010/main" val="3497440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1FED8-3CE1-A284-85BD-BD3735D21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6798E6-5C6E-7EEC-3197-58069F0C1A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B2A508-4960-24A2-E0D0-E9CE653AA251}"/>
              </a:ext>
            </a:extLst>
          </p:cNvPr>
          <p:cNvSpPr>
            <a:spLocks noGrp="1"/>
          </p:cNvSpPr>
          <p:nvPr>
            <p:ph type="body" idx="1"/>
          </p:nvPr>
        </p:nvSpPr>
        <p:spPr/>
        <p:txBody>
          <a:bodyPr/>
          <a:lstStyle/>
          <a:p>
            <a:endParaRPr lang="en-AU" sz="1200" b="1" kern="1200" dirty="0">
              <a:solidFill>
                <a:schemeClr val="tx1"/>
              </a:solidFill>
              <a:effectLst/>
              <a:latin typeface="+mn-lt"/>
              <a:ea typeface="+mn-ea"/>
              <a:cs typeface="+mn-cs"/>
            </a:endParaRPr>
          </a:p>
          <a:p>
            <a:endParaRPr lang="en-AU" sz="1200" b="1"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Section 2.2: Daily Life with CF</a:t>
            </a:r>
          </a:p>
          <a:p>
            <a:r>
              <a:rPr lang="en-AU" sz="1200" kern="1200" dirty="0">
                <a:solidFill>
                  <a:schemeClr val="tx1"/>
                </a:solidFill>
                <a:effectLst/>
                <a:latin typeface="+mn-lt"/>
                <a:ea typeface="+mn-ea"/>
                <a:cs typeface="+mn-cs"/>
              </a:rPr>
              <a:t>People with cystic fibrosis can have few or no symptoms, while others experience severe or life-threatening complications.</a:t>
            </a:r>
          </a:p>
          <a:p>
            <a:r>
              <a:rPr lang="en-AU" sz="1200" kern="1200" dirty="0">
                <a:solidFill>
                  <a:schemeClr val="tx1"/>
                </a:solidFill>
                <a:effectLst/>
                <a:latin typeface="+mn-lt"/>
                <a:ea typeface="+mn-ea"/>
                <a:cs typeface="+mn-cs"/>
              </a:rPr>
              <a:t>Quality of life and survival depend on understanding how cystic fibrosis affects health, and taking steps to avoid further complications</a:t>
            </a:r>
          </a:p>
          <a:p>
            <a:r>
              <a:rPr lang="en-AU" sz="1200" i="1" kern="1200" dirty="0">
                <a:solidFill>
                  <a:schemeClr val="tx1"/>
                </a:solidFill>
                <a:effectLst/>
                <a:latin typeface="+mn-lt"/>
                <a:ea typeface="+mn-ea"/>
                <a:cs typeface="+mn-cs"/>
              </a:rPr>
              <a:t>How does cystic fibrosis affect your health? </a:t>
            </a:r>
            <a:endParaRPr lang="en-AU" sz="1200" kern="1200" dirty="0">
              <a:solidFill>
                <a:schemeClr val="tx1"/>
              </a:solidFill>
              <a:effectLst/>
              <a:latin typeface="+mn-lt"/>
              <a:ea typeface="+mn-ea"/>
              <a:cs typeface="+mn-cs"/>
            </a:endParaRP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Lungs and Airways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Mucus blocks and damages airways, causing chronic cough, wheeze, and breathlessness.</a:t>
            </a:r>
          </a:p>
          <a:p>
            <a:pPr lvl="0"/>
            <a:r>
              <a:rPr lang="en-AU" sz="1200" kern="1200" dirty="0">
                <a:solidFill>
                  <a:schemeClr val="tx1"/>
                </a:solidFill>
                <a:effectLst/>
                <a:latin typeface="+mn-lt"/>
                <a:ea typeface="+mn-ea"/>
                <a:cs typeface="+mn-cs"/>
              </a:rPr>
              <a:t>Recurrent infections (e.g., </a:t>
            </a:r>
            <a:r>
              <a:rPr lang="en-AU" sz="1200" i="1" kern="1200" dirty="0">
                <a:solidFill>
                  <a:schemeClr val="tx1"/>
                </a:solidFill>
                <a:effectLst/>
                <a:latin typeface="+mn-lt"/>
                <a:ea typeface="+mn-ea"/>
                <a:cs typeface="+mn-cs"/>
              </a:rPr>
              <a:t>Pseudomonas aeruginosa</a:t>
            </a:r>
            <a:r>
              <a:rPr lang="en-AU" sz="1200" kern="1200" dirty="0">
                <a:solidFill>
                  <a:schemeClr val="tx1"/>
                </a:solidFill>
                <a:effectLst/>
                <a:latin typeface="+mn-lt"/>
                <a:ea typeface="+mn-ea"/>
                <a:cs typeface="+mn-cs"/>
              </a:rPr>
              <a:t>, </a:t>
            </a:r>
            <a:r>
              <a:rPr lang="en-AU" sz="1200" i="1" kern="1200" dirty="0">
                <a:solidFill>
                  <a:schemeClr val="tx1"/>
                </a:solidFill>
                <a:effectLst/>
                <a:latin typeface="+mn-lt"/>
                <a:ea typeface="+mn-ea"/>
                <a:cs typeface="+mn-cs"/>
              </a:rPr>
              <a:t>Staphylococcus aureus</a:t>
            </a:r>
            <a:r>
              <a:rPr lang="en-AU" sz="1200" kern="1200" dirty="0">
                <a:solidFill>
                  <a:schemeClr val="tx1"/>
                </a:solidFill>
                <a:effectLst/>
                <a:latin typeface="+mn-lt"/>
                <a:ea typeface="+mn-ea"/>
                <a:cs typeface="+mn-cs"/>
              </a:rPr>
              <a:t>) → inflammation, scarring, and </a:t>
            </a:r>
            <a:r>
              <a:rPr lang="en-AU" sz="1200" b="1" kern="1200" dirty="0">
                <a:solidFill>
                  <a:schemeClr val="tx1"/>
                </a:solidFill>
                <a:effectLst/>
                <a:latin typeface="+mn-lt"/>
                <a:ea typeface="+mn-ea"/>
                <a:cs typeface="+mn-cs"/>
              </a:rPr>
              <a:t>bronchiectasis</a:t>
            </a:r>
            <a:r>
              <a:rPr lang="en-AU" sz="1200" kern="1200" dirty="0">
                <a:solidFill>
                  <a:schemeClr val="tx1"/>
                </a:solidFill>
                <a:effectLst/>
                <a:latin typeface="+mn-lt"/>
                <a:ea typeface="+mn-ea"/>
                <a:cs typeface="+mn-cs"/>
              </a:rPr>
              <a:t>.</a:t>
            </a:r>
          </a:p>
          <a:p>
            <a:pPr lvl="0"/>
            <a:r>
              <a:rPr lang="en-AU" sz="1200" kern="1200" dirty="0">
                <a:solidFill>
                  <a:schemeClr val="tx1"/>
                </a:solidFill>
                <a:effectLst/>
                <a:latin typeface="+mn-lt"/>
                <a:ea typeface="+mn-ea"/>
                <a:cs typeface="+mn-cs"/>
              </a:rPr>
              <a:t>Over time: loss of lung function, pulmonary exacerbations, risk of </a:t>
            </a:r>
            <a:r>
              <a:rPr lang="en-AU" sz="1200" b="1" kern="1200" dirty="0">
                <a:solidFill>
                  <a:schemeClr val="tx1"/>
                </a:solidFill>
                <a:effectLst/>
                <a:latin typeface="+mn-lt"/>
                <a:ea typeface="+mn-ea"/>
                <a:cs typeface="+mn-cs"/>
              </a:rPr>
              <a:t>respiratory failure</a:t>
            </a:r>
            <a:r>
              <a:rPr lang="en-AU" sz="1200" kern="1200" dirty="0">
                <a:solidFill>
                  <a:schemeClr val="tx1"/>
                </a:solidFill>
                <a:effectLst/>
                <a:latin typeface="+mn-lt"/>
                <a:ea typeface="+mn-ea"/>
                <a:cs typeface="+mn-cs"/>
              </a:rPr>
              <a:t> and </a:t>
            </a:r>
            <a:r>
              <a:rPr lang="en-AU" sz="1200" b="1" kern="1200" dirty="0">
                <a:solidFill>
                  <a:schemeClr val="tx1"/>
                </a:solidFill>
                <a:effectLst/>
                <a:latin typeface="+mn-lt"/>
                <a:ea typeface="+mn-ea"/>
                <a:cs typeface="+mn-cs"/>
              </a:rPr>
              <a:t>lung transplantation</a:t>
            </a:r>
            <a:r>
              <a:rPr lang="en-AU" sz="1200" kern="1200" dirty="0">
                <a:solidFill>
                  <a:schemeClr val="tx1"/>
                </a:solidFill>
                <a:effectLst/>
                <a:latin typeface="+mn-lt"/>
                <a:ea typeface="+mn-ea"/>
                <a:cs typeface="+mn-cs"/>
              </a:rPr>
              <a:t>.</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Pancreas and Digestion</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Thick mucus blocks pancreatic ducts → enzymes don’t reach the gut.</a:t>
            </a:r>
          </a:p>
          <a:p>
            <a:pPr lvl="0"/>
            <a:r>
              <a:rPr lang="en-AU" sz="1200" kern="1200" dirty="0">
                <a:solidFill>
                  <a:schemeClr val="tx1"/>
                </a:solidFill>
                <a:effectLst/>
                <a:latin typeface="+mn-lt"/>
                <a:ea typeface="+mn-ea"/>
                <a:cs typeface="+mn-cs"/>
              </a:rPr>
              <a:t>Results: malnutrition, poor weight gain, fat-soluble vitamin deficiencies.</a:t>
            </a:r>
          </a:p>
          <a:p>
            <a:pPr lvl="0"/>
            <a:r>
              <a:rPr lang="en-AU" sz="1200" b="1" kern="1200" dirty="0">
                <a:solidFill>
                  <a:schemeClr val="tx1"/>
                </a:solidFill>
                <a:effectLst/>
                <a:latin typeface="+mn-lt"/>
                <a:ea typeface="+mn-ea"/>
                <a:cs typeface="+mn-cs"/>
              </a:rPr>
              <a:t>CF-related diabetes (CFRD)</a:t>
            </a:r>
            <a:r>
              <a:rPr lang="en-AU" sz="1200" kern="1200" dirty="0">
                <a:solidFill>
                  <a:schemeClr val="tx1"/>
                </a:solidFill>
                <a:effectLst/>
                <a:latin typeface="+mn-lt"/>
                <a:ea typeface="+mn-ea"/>
                <a:cs typeface="+mn-cs"/>
              </a:rPr>
              <a:t> develops in ~50% of adults with cystic fibrosis.</a:t>
            </a:r>
          </a:p>
          <a:p>
            <a:pPr lvl="0"/>
            <a:r>
              <a:rPr lang="en-AU" sz="1200" kern="1200" dirty="0">
                <a:solidFill>
                  <a:schemeClr val="tx1"/>
                </a:solidFill>
                <a:effectLst/>
                <a:latin typeface="+mn-lt"/>
                <a:ea typeface="+mn-ea"/>
                <a:cs typeface="+mn-cs"/>
              </a:rPr>
              <a:t>Symptoms: abdominal pain, bloating, greasy stools, fatigue.</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Liver</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Mucus can obstruct bile ducts → </a:t>
            </a:r>
            <a:r>
              <a:rPr lang="en-AU" sz="1200" b="1" kern="1200" dirty="0">
                <a:solidFill>
                  <a:schemeClr val="tx1"/>
                </a:solidFill>
                <a:effectLst/>
                <a:latin typeface="+mn-lt"/>
                <a:ea typeface="+mn-ea"/>
                <a:cs typeface="+mn-cs"/>
              </a:rPr>
              <a:t>liver disease</a:t>
            </a:r>
            <a:r>
              <a:rPr lang="en-AU" sz="1200" kern="1200" dirty="0">
                <a:solidFill>
                  <a:schemeClr val="tx1"/>
                </a:solidFill>
                <a:effectLst/>
                <a:latin typeface="+mn-lt"/>
                <a:ea typeface="+mn-ea"/>
                <a:cs typeface="+mn-cs"/>
              </a:rPr>
              <a:t> (steatosis, cirrhosis, portal hypertension).</a:t>
            </a:r>
          </a:p>
          <a:p>
            <a:pPr lvl="0"/>
            <a:r>
              <a:rPr lang="en-AU" sz="1200" kern="1200" dirty="0">
                <a:solidFill>
                  <a:schemeClr val="tx1"/>
                </a:solidFill>
                <a:effectLst/>
                <a:latin typeface="+mn-lt"/>
                <a:ea typeface="+mn-ea"/>
                <a:cs typeface="+mn-cs"/>
              </a:rPr>
              <a:t>Severe cases: </a:t>
            </a:r>
            <a:r>
              <a:rPr lang="en-AU" sz="1200" b="1" kern="1200" dirty="0">
                <a:solidFill>
                  <a:schemeClr val="tx1"/>
                </a:solidFill>
                <a:effectLst/>
                <a:latin typeface="+mn-lt"/>
                <a:ea typeface="+mn-ea"/>
                <a:cs typeface="+mn-cs"/>
              </a:rPr>
              <a:t>liver failure</a:t>
            </a:r>
            <a:r>
              <a:rPr lang="en-AU" sz="1200" kern="1200" dirty="0">
                <a:solidFill>
                  <a:schemeClr val="tx1"/>
                </a:solidFill>
                <a:effectLst/>
                <a:latin typeface="+mn-lt"/>
                <a:ea typeface="+mn-ea"/>
                <a:cs typeface="+mn-cs"/>
              </a:rPr>
              <a:t> → transplant.</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Bones &amp; Muscles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Malabsorption of vitamin D and chronic inflammation → </a:t>
            </a:r>
            <a:r>
              <a:rPr lang="en-AU" sz="1200" b="1" kern="1200" dirty="0">
                <a:solidFill>
                  <a:schemeClr val="tx1"/>
                </a:solidFill>
                <a:effectLst/>
                <a:latin typeface="+mn-lt"/>
                <a:ea typeface="+mn-ea"/>
                <a:cs typeface="+mn-cs"/>
              </a:rPr>
              <a:t>low bone density (osteoporosis)</a:t>
            </a:r>
            <a:r>
              <a:rPr lang="en-AU" sz="1200" kern="1200" dirty="0">
                <a:solidFill>
                  <a:schemeClr val="tx1"/>
                </a:solidFill>
                <a:effectLst/>
                <a:latin typeface="+mn-lt"/>
                <a:ea typeface="+mn-ea"/>
                <a:cs typeface="+mn-cs"/>
              </a:rPr>
              <a:t>, fractures, and joint pain.</a:t>
            </a:r>
          </a:p>
          <a:p>
            <a:pPr lvl="0"/>
            <a:r>
              <a:rPr lang="en-AU" sz="1200" kern="1200" dirty="0">
                <a:solidFill>
                  <a:schemeClr val="tx1"/>
                </a:solidFill>
                <a:effectLst/>
                <a:latin typeface="+mn-lt"/>
                <a:ea typeface="+mn-ea"/>
                <a:cs typeface="+mn-cs"/>
              </a:rPr>
              <a:t>Muscle weakness and fatigue are common, making daily life and physical activity more difficult.</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 </a:t>
            </a: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Kidneys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Long-term use of strong antibiotics (e.g., aminoglycosides) can damage the kidneys.</a:t>
            </a:r>
          </a:p>
          <a:p>
            <a:pPr lvl="0"/>
            <a:r>
              <a:rPr lang="en-AU" sz="1200" kern="1200" dirty="0">
                <a:solidFill>
                  <a:schemeClr val="tx1"/>
                </a:solidFill>
                <a:effectLst/>
                <a:latin typeface="+mn-lt"/>
                <a:ea typeface="+mn-ea"/>
                <a:cs typeface="+mn-cs"/>
              </a:rPr>
              <a:t>Kidney stones and dehydration (salt loss syndrome) are also risks.</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Reproductive System</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Men:</a:t>
            </a:r>
            <a:r>
              <a:rPr lang="en-AU" sz="1200" kern="1200" dirty="0">
                <a:solidFill>
                  <a:schemeClr val="tx1"/>
                </a:solidFill>
                <a:effectLst/>
                <a:latin typeface="+mn-lt"/>
                <a:ea typeface="+mn-ea"/>
                <a:cs typeface="+mn-cs"/>
              </a:rPr>
              <a:t> ~98% infertile due to congenital absence of the vas deferens.</a:t>
            </a:r>
          </a:p>
          <a:p>
            <a:pPr lvl="0"/>
            <a:r>
              <a:rPr lang="en-AU" sz="1200" b="1" kern="1200" dirty="0">
                <a:solidFill>
                  <a:schemeClr val="tx1"/>
                </a:solidFill>
                <a:effectLst/>
                <a:latin typeface="+mn-lt"/>
                <a:ea typeface="+mn-ea"/>
                <a:cs typeface="+mn-cs"/>
              </a:rPr>
              <a:t>Women:</a:t>
            </a:r>
            <a:r>
              <a:rPr lang="en-AU" sz="1200" kern="1200" dirty="0">
                <a:solidFill>
                  <a:schemeClr val="tx1"/>
                </a:solidFill>
                <a:effectLst/>
                <a:latin typeface="+mn-lt"/>
                <a:ea typeface="+mn-ea"/>
                <a:cs typeface="+mn-cs"/>
              </a:rPr>
              <a:t> Thicker cervical mucus makes conception more difficult; some may need fertility support.</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Mental Health and Wellbeing</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Treatment burden = 2–3 hours/day of medications, physio, and nebulisers.</a:t>
            </a:r>
          </a:p>
          <a:p>
            <a:pPr lvl="0"/>
            <a:r>
              <a:rPr lang="en-AU" sz="1200" kern="1200" dirty="0">
                <a:solidFill>
                  <a:schemeClr val="tx1"/>
                </a:solidFill>
                <a:effectLst/>
                <a:latin typeface="+mn-lt"/>
                <a:ea typeface="+mn-ea"/>
                <a:cs typeface="+mn-cs"/>
              </a:rPr>
              <a:t>Frequent hospital admissions → disrupted school, work, and social life.</a:t>
            </a:r>
          </a:p>
          <a:p>
            <a:pPr lvl="0"/>
            <a:r>
              <a:rPr lang="en-AU" sz="1200" kern="1200" dirty="0">
                <a:solidFill>
                  <a:schemeClr val="tx1"/>
                </a:solidFill>
                <a:effectLst/>
                <a:latin typeface="+mn-lt"/>
                <a:ea typeface="+mn-ea"/>
                <a:cs typeface="+mn-cs"/>
              </a:rPr>
              <a:t>Anxiety and depression are common, often linked to uncertainty about health and future.</a:t>
            </a: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r>
              <a:rPr lang="en-AU" sz="1200" b="1" kern="1200" dirty="0">
                <a:solidFill>
                  <a:schemeClr val="tx1"/>
                </a:solidFill>
                <a:effectLst/>
                <a:latin typeface="+mn-lt"/>
                <a:ea typeface="+mn-ea"/>
                <a:cs typeface="+mn-cs"/>
              </a:rPr>
              <a:t>Other Complications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Increased risk of </a:t>
            </a:r>
            <a:r>
              <a:rPr lang="en-AU" sz="1200" b="1" kern="1200" dirty="0">
                <a:solidFill>
                  <a:schemeClr val="tx1"/>
                </a:solidFill>
                <a:effectLst/>
                <a:latin typeface="+mn-lt"/>
                <a:ea typeface="+mn-ea"/>
                <a:cs typeface="+mn-cs"/>
              </a:rPr>
              <a:t>digestive cancers</a:t>
            </a:r>
            <a:r>
              <a:rPr lang="en-AU" sz="1200" kern="1200" dirty="0">
                <a:solidFill>
                  <a:schemeClr val="tx1"/>
                </a:solidFill>
                <a:effectLst/>
                <a:latin typeface="+mn-lt"/>
                <a:ea typeface="+mn-ea"/>
                <a:cs typeface="+mn-cs"/>
              </a:rPr>
              <a:t> (especially bowel cancer after age 40).</a:t>
            </a:r>
          </a:p>
          <a:p>
            <a:pPr lvl="0"/>
            <a:r>
              <a:rPr lang="en-AU" sz="1200" b="1" kern="1200" dirty="0">
                <a:solidFill>
                  <a:schemeClr val="tx1"/>
                </a:solidFill>
                <a:effectLst/>
                <a:latin typeface="+mn-lt"/>
                <a:ea typeface="+mn-ea"/>
                <a:cs typeface="+mn-cs"/>
              </a:rPr>
              <a:t>Bladder incontinence</a:t>
            </a:r>
            <a:r>
              <a:rPr lang="en-AU" sz="1200" kern="1200" dirty="0">
                <a:solidFill>
                  <a:schemeClr val="tx1"/>
                </a:solidFill>
                <a:effectLst/>
                <a:latin typeface="+mn-lt"/>
                <a:ea typeface="+mn-ea"/>
                <a:cs typeface="+mn-cs"/>
              </a:rPr>
              <a:t> from chronic coughing.</a:t>
            </a:r>
          </a:p>
          <a:p>
            <a:pPr lvl="0"/>
            <a:r>
              <a:rPr lang="en-AU" sz="1200" b="1" kern="1200" dirty="0">
                <a:solidFill>
                  <a:schemeClr val="tx1"/>
                </a:solidFill>
                <a:effectLst/>
                <a:latin typeface="+mn-lt"/>
                <a:ea typeface="+mn-ea"/>
                <a:cs typeface="+mn-cs"/>
              </a:rPr>
              <a:t>Salt loss syndrome</a:t>
            </a:r>
            <a:r>
              <a:rPr lang="en-AU" sz="1200" kern="1200" dirty="0">
                <a:solidFill>
                  <a:schemeClr val="tx1"/>
                </a:solidFill>
                <a:effectLst/>
                <a:latin typeface="+mn-lt"/>
                <a:ea typeface="+mn-ea"/>
                <a:cs typeface="+mn-cs"/>
              </a:rPr>
              <a:t> (especially in hot weather) → dehydration and electrolyte imbalance.</a:t>
            </a:r>
          </a:p>
          <a:p>
            <a:r>
              <a:rPr lang="en-AU" sz="1200" kern="1200" dirty="0">
                <a:solidFill>
                  <a:schemeClr val="tx1"/>
                </a:solidFill>
                <a:effectLst/>
                <a:latin typeface="+mn-lt"/>
                <a:ea typeface="+mn-ea"/>
                <a:cs typeface="+mn-cs"/>
              </a:rPr>
              <a:t>Medication load is heavy:</a:t>
            </a:r>
          </a:p>
          <a:p>
            <a:r>
              <a:rPr lang="en-AU" sz="1200" kern="1200" dirty="0">
                <a:solidFill>
                  <a:schemeClr val="tx1"/>
                </a:solidFill>
                <a:effectLst/>
                <a:latin typeface="+mn-lt"/>
                <a:ea typeface="+mn-ea"/>
                <a:cs typeface="+mn-cs"/>
              </a:rPr>
              <a:t>CFTR modulators</a:t>
            </a:r>
          </a:p>
          <a:p>
            <a:r>
              <a:rPr lang="en-AU" sz="1200" kern="1200" dirty="0">
                <a:solidFill>
                  <a:schemeClr val="tx1"/>
                </a:solidFill>
                <a:effectLst/>
                <a:latin typeface="+mn-lt"/>
                <a:ea typeface="+mn-ea"/>
                <a:cs typeface="+mn-cs"/>
              </a:rPr>
              <a:t>in 2024, </a:t>
            </a:r>
            <a:r>
              <a:rPr lang="en-AU" sz="1200" b="1" kern="1200" dirty="0">
                <a:solidFill>
                  <a:schemeClr val="tx1"/>
                </a:solidFill>
                <a:effectLst/>
                <a:latin typeface="+mn-lt"/>
                <a:ea typeface="+mn-ea"/>
                <a:cs typeface="+mn-cs"/>
              </a:rPr>
              <a:t>82.8% of people with cystic fibrosis were taking a CFTR modulator</a:t>
            </a:r>
            <a:r>
              <a:rPr lang="en-AU" sz="1200" kern="1200" dirty="0">
                <a:solidFill>
                  <a:schemeClr val="tx1"/>
                </a:solidFill>
                <a:effectLst/>
                <a:latin typeface="+mn-lt"/>
                <a:ea typeface="+mn-ea"/>
                <a:cs typeface="+mn-cs"/>
              </a:rPr>
              <a:t>, but most still required airway clearance, antibiotics, and enzymes.</a:t>
            </a:r>
          </a:p>
          <a:p>
            <a:pPr lvl="0"/>
            <a:r>
              <a:rPr lang="en-AU" sz="1200" kern="1200" dirty="0">
                <a:solidFill>
                  <a:schemeClr val="tx1"/>
                </a:solidFill>
                <a:effectLst/>
                <a:latin typeface="+mn-lt"/>
                <a:ea typeface="+mn-ea"/>
                <a:cs typeface="+mn-cs"/>
              </a:rPr>
              <a:t>Antibiotics</a:t>
            </a:r>
          </a:p>
          <a:p>
            <a:pPr lvl="0"/>
            <a:r>
              <a:rPr lang="en-AU" sz="1200" kern="1200" dirty="0">
                <a:solidFill>
                  <a:schemeClr val="tx1"/>
                </a:solidFill>
                <a:effectLst/>
                <a:latin typeface="+mn-lt"/>
                <a:ea typeface="+mn-ea"/>
                <a:cs typeface="+mn-cs"/>
              </a:rPr>
              <a:t>Enzymes</a:t>
            </a:r>
          </a:p>
          <a:p>
            <a:pPr lvl="0"/>
            <a:r>
              <a:rPr lang="en-AU" sz="1200" kern="1200" dirty="0">
                <a:solidFill>
                  <a:schemeClr val="tx1"/>
                </a:solidFill>
                <a:effectLst/>
                <a:latin typeface="+mn-lt"/>
                <a:ea typeface="+mn-ea"/>
                <a:cs typeface="+mn-cs"/>
              </a:rPr>
              <a:t>Vitamins</a:t>
            </a:r>
          </a:p>
          <a:p>
            <a:pPr lvl="0"/>
            <a:r>
              <a:rPr lang="en-AU" sz="1200" kern="1200" dirty="0">
                <a:solidFill>
                  <a:schemeClr val="tx1"/>
                </a:solidFill>
                <a:effectLst/>
                <a:latin typeface="+mn-lt"/>
                <a:ea typeface="+mn-ea"/>
                <a:cs typeface="+mn-cs"/>
              </a:rPr>
              <a:t>Airway clearance</a:t>
            </a:r>
          </a:p>
          <a:p>
            <a:r>
              <a:rPr lang="en-AU" sz="1200" kern="1200" dirty="0">
                <a:solidFill>
                  <a:schemeClr val="tx1"/>
                </a:solidFill>
                <a:effectLst/>
                <a:latin typeface="+mn-lt"/>
                <a:ea typeface="+mn-ea"/>
                <a:cs typeface="+mn-cs"/>
              </a:rPr>
              <a:t>Monitoring</a:t>
            </a:r>
          </a:p>
          <a:p>
            <a:pPr lvl="0"/>
            <a:r>
              <a:rPr lang="en-AU" sz="1200" kern="1200" dirty="0">
                <a:solidFill>
                  <a:schemeClr val="tx1"/>
                </a:solidFill>
                <a:effectLst/>
                <a:latin typeface="+mn-lt"/>
                <a:ea typeface="+mn-ea"/>
                <a:cs typeface="+mn-cs"/>
              </a:rPr>
              <a:t>Lung function</a:t>
            </a:r>
          </a:p>
          <a:p>
            <a:pPr lvl="0"/>
            <a:r>
              <a:rPr lang="en-AU" sz="1200" kern="1200" dirty="0">
                <a:solidFill>
                  <a:schemeClr val="tx1"/>
                </a:solidFill>
                <a:effectLst/>
                <a:latin typeface="+mn-lt"/>
                <a:ea typeface="+mn-ea"/>
                <a:cs typeface="+mn-cs"/>
              </a:rPr>
              <a:t>Blood sugar</a:t>
            </a:r>
          </a:p>
          <a:p>
            <a:pPr lvl="0"/>
            <a:r>
              <a:rPr lang="en-AU" sz="1200" kern="1200" dirty="0">
                <a:solidFill>
                  <a:schemeClr val="tx1"/>
                </a:solidFill>
                <a:effectLst/>
                <a:latin typeface="+mn-lt"/>
                <a:ea typeface="+mn-ea"/>
                <a:cs typeface="+mn-cs"/>
              </a:rPr>
              <a:t>Imaging</a:t>
            </a:r>
          </a:p>
          <a:p>
            <a:pPr lvl="0"/>
            <a:r>
              <a:rPr lang="en-AU" sz="1200" kern="1200" dirty="0">
                <a:solidFill>
                  <a:schemeClr val="tx1"/>
                </a:solidFill>
                <a:effectLst/>
                <a:latin typeface="+mn-lt"/>
                <a:ea typeface="+mn-ea"/>
                <a:cs typeface="+mn-cs"/>
              </a:rPr>
              <a:t>Cultures</a:t>
            </a:r>
          </a:p>
          <a:p>
            <a:pPr lvl="0"/>
            <a:r>
              <a:rPr lang="en-AU" sz="1200" kern="1200" dirty="0">
                <a:solidFill>
                  <a:schemeClr val="tx1"/>
                </a:solidFill>
                <a:effectLst/>
                <a:latin typeface="+mn-lt"/>
                <a:ea typeface="+mn-ea"/>
                <a:cs typeface="+mn-cs"/>
              </a:rPr>
              <a:t>Cancer Screening</a:t>
            </a:r>
          </a:p>
          <a:p>
            <a:r>
              <a:rPr lang="en-AU" sz="1200" b="1" kern="1200" dirty="0">
                <a:solidFill>
                  <a:schemeClr val="tx1"/>
                </a:solidFill>
                <a:effectLst/>
                <a:latin typeface="+mn-lt"/>
                <a:ea typeface="+mn-ea"/>
                <a:cs typeface="+mn-cs"/>
              </a:rPr>
              <a:t>Treatment burden:</a:t>
            </a:r>
            <a:r>
              <a:rPr lang="en-AU" sz="1200" kern="1200" dirty="0">
                <a:solidFill>
                  <a:schemeClr val="tx1"/>
                </a:solidFill>
                <a:effectLst/>
                <a:latin typeface="+mn-lt"/>
                <a:ea typeface="+mn-ea"/>
                <a:cs typeface="+mn-cs"/>
              </a:rPr>
              <a:t> Most people still spend </a:t>
            </a:r>
            <a:r>
              <a:rPr lang="en-AU" sz="1200" b="1" kern="1200" dirty="0">
                <a:solidFill>
                  <a:schemeClr val="tx1"/>
                </a:solidFill>
                <a:effectLst/>
                <a:latin typeface="+mn-lt"/>
                <a:ea typeface="+mn-ea"/>
                <a:cs typeface="+mn-cs"/>
              </a:rPr>
              <a:t>2–3 hours/day</a:t>
            </a:r>
            <a:r>
              <a:rPr lang="en-AU" sz="1200" kern="1200" dirty="0">
                <a:solidFill>
                  <a:schemeClr val="tx1"/>
                </a:solidFill>
                <a:effectLst/>
                <a:latin typeface="+mn-lt"/>
                <a:ea typeface="+mn-ea"/>
                <a:cs typeface="+mn-cs"/>
              </a:rPr>
              <a:t> on therapies (airway clearance, medications, enzymes, physiotherapy).</a:t>
            </a:r>
          </a:p>
          <a:p>
            <a:r>
              <a:rPr lang="en-AU" sz="1200" b="1" kern="1200" dirty="0">
                <a:solidFill>
                  <a:schemeClr val="tx1"/>
                </a:solidFill>
                <a:effectLst/>
                <a:latin typeface="+mn-lt"/>
                <a:ea typeface="+mn-ea"/>
                <a:cs typeface="+mn-cs"/>
              </a:rPr>
              <a:t>Mental health:</a:t>
            </a:r>
            <a:r>
              <a:rPr lang="en-AU" sz="1200" kern="1200" dirty="0">
                <a:solidFill>
                  <a:schemeClr val="tx1"/>
                </a:solidFill>
                <a:effectLst/>
                <a:latin typeface="+mn-lt"/>
                <a:ea typeface="+mn-ea"/>
                <a:cs typeface="+mn-cs"/>
              </a:rPr>
              <a:t> In 2024, only </a:t>
            </a:r>
            <a:r>
              <a:rPr lang="en-AU" sz="1200" b="1" kern="1200" dirty="0">
                <a:solidFill>
                  <a:schemeClr val="tx1"/>
                </a:solidFill>
                <a:effectLst/>
                <a:latin typeface="+mn-lt"/>
                <a:ea typeface="+mn-ea"/>
                <a:cs typeface="+mn-cs"/>
              </a:rPr>
              <a:t>about 1 in 4 Australians with cystic fibrosis aged 12+</a:t>
            </a:r>
            <a:r>
              <a:rPr lang="en-AU" sz="1200" kern="1200" dirty="0">
                <a:solidFill>
                  <a:schemeClr val="tx1"/>
                </a:solidFill>
                <a:effectLst/>
                <a:latin typeface="+mn-lt"/>
                <a:ea typeface="+mn-ea"/>
                <a:cs typeface="+mn-cs"/>
              </a:rPr>
              <a:t> had a documented mental health review, despite high rates of anxiety and depression.</a:t>
            </a:r>
          </a:p>
          <a:p>
            <a:r>
              <a:rPr lang="en-AU" sz="1200" b="1" kern="1200" dirty="0">
                <a:solidFill>
                  <a:schemeClr val="tx1"/>
                </a:solidFill>
                <a:effectLst/>
                <a:latin typeface="+mn-lt"/>
                <a:ea typeface="+mn-ea"/>
                <a:cs typeface="+mn-cs"/>
              </a:rPr>
              <a:t>Nutrition:</a:t>
            </a:r>
            <a:r>
              <a:rPr lang="en-AU" sz="1200" kern="1200" dirty="0">
                <a:solidFill>
                  <a:schemeClr val="tx1"/>
                </a:solidFill>
                <a:effectLst/>
                <a:latin typeface="+mn-lt"/>
                <a:ea typeface="+mn-ea"/>
                <a:cs typeface="+mn-cs"/>
              </a:rPr>
              <a:t> The median BMI for adults with CF in 2024 was </a:t>
            </a:r>
            <a:r>
              <a:rPr lang="en-AU" sz="1200" b="1" kern="1200" dirty="0">
                <a:solidFill>
                  <a:schemeClr val="tx1"/>
                </a:solidFill>
                <a:effectLst/>
                <a:latin typeface="+mn-lt"/>
                <a:ea typeface="+mn-ea"/>
                <a:cs typeface="+mn-cs"/>
              </a:rPr>
              <a:t>23.8 kg/m²</a:t>
            </a:r>
            <a:r>
              <a:rPr lang="en-AU" sz="1200" kern="1200" dirty="0">
                <a:solidFill>
                  <a:schemeClr val="tx1"/>
                </a:solidFill>
                <a:effectLst/>
                <a:latin typeface="+mn-lt"/>
                <a:ea typeface="+mn-ea"/>
                <a:cs typeface="+mn-cs"/>
              </a:rPr>
              <a:t>, slightly below the target for optimal outcomes.</a:t>
            </a:r>
          </a:p>
          <a:p>
            <a:r>
              <a:rPr lang="en-AU" sz="1200" b="1" kern="1200" dirty="0">
                <a:solidFill>
                  <a:schemeClr val="tx1"/>
                </a:solidFill>
                <a:effectLst/>
                <a:latin typeface="+mn-lt"/>
                <a:ea typeface="+mn-ea"/>
                <a:cs typeface="+mn-cs"/>
              </a:rPr>
              <a:t>Infections:</a:t>
            </a:r>
            <a:r>
              <a:rPr lang="en-AU" sz="1200" kern="1200" dirty="0">
                <a:solidFill>
                  <a:schemeClr val="tx1"/>
                </a:solidFill>
                <a:effectLst/>
                <a:latin typeface="+mn-lt"/>
                <a:ea typeface="+mn-ea"/>
                <a:cs typeface="+mn-cs"/>
              </a:rPr>
              <a:t> Chronic </a:t>
            </a:r>
            <a:r>
              <a:rPr lang="en-AU" sz="1200" i="1" kern="1200" dirty="0">
                <a:solidFill>
                  <a:schemeClr val="tx1"/>
                </a:solidFill>
                <a:effectLst/>
                <a:latin typeface="+mn-lt"/>
                <a:ea typeface="+mn-ea"/>
                <a:cs typeface="+mn-cs"/>
              </a:rPr>
              <a:t>Pseudomonas aeruginosa</a:t>
            </a:r>
            <a:r>
              <a:rPr lang="en-AU" sz="1200" kern="1200" dirty="0">
                <a:solidFill>
                  <a:schemeClr val="tx1"/>
                </a:solidFill>
                <a:effectLst/>
                <a:latin typeface="+mn-lt"/>
                <a:ea typeface="+mn-ea"/>
                <a:cs typeface="+mn-cs"/>
              </a:rPr>
              <a:t> infection fell to </a:t>
            </a:r>
            <a:r>
              <a:rPr lang="en-AU" sz="1200" b="1" kern="1200" dirty="0">
                <a:solidFill>
                  <a:schemeClr val="tx1"/>
                </a:solidFill>
                <a:effectLst/>
                <a:latin typeface="+mn-lt"/>
                <a:ea typeface="+mn-ea"/>
                <a:cs typeface="+mn-cs"/>
              </a:rPr>
              <a:t>21.5%</a:t>
            </a:r>
            <a:r>
              <a:rPr lang="en-AU" sz="1200" kern="1200" dirty="0">
                <a:solidFill>
                  <a:schemeClr val="tx1"/>
                </a:solidFill>
                <a:effectLst/>
                <a:latin typeface="+mn-lt"/>
                <a:ea typeface="+mn-ea"/>
                <a:cs typeface="+mn-cs"/>
              </a:rPr>
              <a:t> of people with CF in 2024 — one of the lowest rates ever reported, reflecting the impact of modulators and improved infection control.</a:t>
            </a:r>
          </a:p>
          <a:p>
            <a:r>
              <a:rPr lang="en-AU" sz="1200" kern="1200" dirty="0">
                <a:solidFill>
                  <a:schemeClr val="tx1"/>
                </a:solidFill>
                <a:effectLst/>
                <a:latin typeface="+mn-lt"/>
                <a:ea typeface="+mn-ea"/>
                <a:cs typeface="+mn-cs"/>
              </a:rPr>
              <a:t>Let’s take a look at how living with CF affects daily life.</a:t>
            </a:r>
          </a:p>
          <a:p>
            <a:r>
              <a:rPr lang="en-AU" sz="1200" kern="1200" dirty="0">
                <a:solidFill>
                  <a:schemeClr val="tx1"/>
                </a:solidFill>
                <a:effectLst/>
                <a:latin typeface="+mn-lt"/>
                <a:ea typeface="+mn-ea"/>
                <a:cs typeface="+mn-cs"/>
              </a:rPr>
              <a:t>^ ANNUAL REPORT 2024</a:t>
            </a:r>
          </a:p>
          <a:p>
            <a:r>
              <a:rPr lang="en-AU" sz="1200" b="1" kern="1200" dirty="0">
                <a:solidFill>
                  <a:schemeClr val="tx1"/>
                </a:solidFill>
                <a:effectLst/>
                <a:latin typeface="+mn-lt"/>
                <a:ea typeface="+mn-ea"/>
                <a:cs typeface="+mn-cs"/>
              </a:rPr>
              <a:t>Case Study: A Day in Thalia’s Life</a:t>
            </a:r>
          </a:p>
          <a:p>
            <a:r>
              <a:rPr lang="en-AU" sz="1200" kern="1200" dirty="0">
                <a:solidFill>
                  <a:schemeClr val="tx1"/>
                </a:solidFill>
                <a:effectLst/>
                <a:latin typeface="+mn-lt"/>
                <a:ea typeface="+mn-ea"/>
                <a:cs typeface="+mn-cs"/>
              </a:rPr>
              <a:t>Thalia, 16 years old, living with cystic fibrosis</a:t>
            </a:r>
          </a:p>
          <a:p>
            <a:r>
              <a:rPr lang="en-AU" sz="1200" kern="1200" dirty="0">
                <a:solidFill>
                  <a:schemeClr val="tx1"/>
                </a:solidFill>
                <a:effectLst/>
                <a:latin typeface="+mn-lt"/>
                <a:ea typeface="+mn-ea"/>
                <a:cs typeface="+mn-cs"/>
              </a:rPr>
              <a:t>Thalia wakes up an hour earlier than her classmates to complete airway clearance therapy and takes a mix of medications – including antibiotics, pancreatic enzymes with breakfast, and vitamins.</a:t>
            </a:r>
          </a:p>
          <a:p>
            <a:r>
              <a:rPr lang="en-AU" sz="1200" kern="1200" dirty="0">
                <a:solidFill>
                  <a:schemeClr val="tx1"/>
                </a:solidFill>
                <a:effectLst/>
                <a:latin typeface="+mn-lt"/>
                <a:ea typeface="+mn-ea"/>
                <a:cs typeface="+mn-cs"/>
              </a:rPr>
              <a:t>She often misses classes due to frequent clinic visits (every 6-8 weeks) and occasional hospital stay for lung infections. At school, Emily sometimes feels self-conscious and embarrassed when she coughs a lot in class and avoids playing sports when she is fatigued even though she loves playing volleyball.</a:t>
            </a:r>
          </a:p>
          <a:p>
            <a:r>
              <a:rPr lang="en-AU" sz="1200" kern="1200" dirty="0">
                <a:solidFill>
                  <a:schemeClr val="tx1"/>
                </a:solidFill>
                <a:effectLst/>
                <a:latin typeface="+mn-lt"/>
                <a:ea typeface="+mn-ea"/>
                <a:cs typeface="+mn-cs"/>
              </a:rPr>
              <a:t>Thalia struggles with the feeling of being “different”. Friends don’t always understand why she can’t just join spontaneous activities like sleepovers or going to the public pool because of her treatments or infection-control concerns.</a:t>
            </a:r>
          </a:p>
          <a:p>
            <a:r>
              <a:rPr lang="en-AU" sz="1200" kern="1200" dirty="0">
                <a:solidFill>
                  <a:schemeClr val="tx1"/>
                </a:solidFill>
                <a:effectLst/>
                <a:latin typeface="+mn-lt"/>
                <a:ea typeface="+mn-ea"/>
                <a:cs typeface="+mn-cs"/>
              </a:rPr>
              <a:t>The burden of constant treatment and fear of long-term complications often makes her feel anxious and isolated. She was meeting with a psychologist through the hospital under a GP appointed Mental Health Care Plan but hasn’t been going recently due to her sessions running out. </a:t>
            </a:r>
          </a:p>
          <a:p>
            <a:r>
              <a:rPr lang="en-AU" sz="1200" kern="1200" dirty="0">
                <a:solidFill>
                  <a:schemeClr val="tx1"/>
                </a:solidFill>
                <a:effectLst/>
                <a:latin typeface="+mn-lt"/>
                <a:ea typeface="+mn-ea"/>
                <a:cs typeface="+mn-cs"/>
              </a:rPr>
              <a:t>Thalia is hopeful because she has recently started on </a:t>
            </a:r>
            <a:r>
              <a:rPr lang="en-AU" sz="1200" kern="1200" dirty="0" err="1">
                <a:solidFill>
                  <a:schemeClr val="tx1"/>
                </a:solidFill>
                <a:effectLst/>
                <a:latin typeface="+mn-lt"/>
                <a:ea typeface="+mn-ea"/>
                <a:cs typeface="+mn-cs"/>
              </a:rPr>
              <a:t>Trikafta</a:t>
            </a:r>
            <a:r>
              <a:rPr lang="en-AU" sz="1200" kern="1200" dirty="0">
                <a:solidFill>
                  <a:schemeClr val="tx1"/>
                </a:solidFill>
                <a:effectLst/>
                <a:latin typeface="+mn-lt"/>
                <a:ea typeface="+mn-ea"/>
                <a:cs typeface="+mn-cs"/>
              </a:rPr>
              <a:t>, which has improved her lung function and energy levels. However, she and her family worry about the long-term costs and access to new therapies if Pharmaceutical Benefits Scheme (PBS) eligibility changes.</a:t>
            </a:r>
          </a:p>
          <a:p>
            <a:r>
              <a:rPr lang="en-AU" sz="1200" kern="1200" dirty="0">
                <a:solidFill>
                  <a:schemeClr val="tx1"/>
                </a:solidFill>
                <a:effectLst/>
                <a:latin typeface="+mn-lt"/>
                <a:ea typeface="+mn-ea"/>
                <a:cs typeface="+mn-cs"/>
              </a:rPr>
              <a:t>Discussion Prompts</a:t>
            </a:r>
          </a:p>
          <a:p>
            <a:r>
              <a:rPr lang="en-AU" sz="1200" kern="1200" dirty="0">
                <a:solidFill>
                  <a:schemeClr val="tx1"/>
                </a:solidFill>
                <a:effectLst/>
                <a:latin typeface="+mn-lt"/>
                <a:ea typeface="+mn-ea"/>
                <a:cs typeface="+mn-cs"/>
              </a:rPr>
              <a:t>What barriers to living a ‘normal’ teenage life do you see for Thalia?</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If you were advocating on her behalf, what issues would you raise with decision-makers?</a:t>
            </a:r>
          </a:p>
          <a:p>
            <a:pPr lvl="0"/>
            <a:endParaRPr lang="en-AU" sz="1200" kern="1200" dirty="0">
              <a:solidFill>
                <a:schemeClr val="tx1"/>
              </a:solidFill>
              <a:effectLst/>
              <a:latin typeface="+mn-lt"/>
              <a:ea typeface="+mn-ea"/>
              <a:cs typeface="+mn-cs"/>
            </a:endParaRPr>
          </a:p>
          <a:p>
            <a:br>
              <a:rPr lang="en-AU" sz="1200" kern="1200" dirty="0">
                <a:solidFill>
                  <a:schemeClr val="tx1"/>
                </a:solidFill>
                <a:effectLst/>
                <a:latin typeface="+mn-lt"/>
                <a:ea typeface="+mn-ea"/>
                <a:cs typeface="+mn-cs"/>
              </a:rPr>
            </a:br>
            <a:endParaRPr lang="en-AU" sz="1200" kern="1200" dirty="0">
              <a:solidFill>
                <a:schemeClr val="tx1"/>
              </a:solidFill>
              <a:effectLst/>
              <a:latin typeface="+mn-lt"/>
              <a:ea typeface="+mn-ea"/>
              <a:cs typeface="+mn-cs"/>
            </a:endParaRPr>
          </a:p>
          <a:p>
            <a:endParaRPr lang="en-AU" dirty="0"/>
          </a:p>
        </p:txBody>
      </p:sp>
      <p:sp>
        <p:nvSpPr>
          <p:cNvPr id="4" name="Slide Number Placeholder 3">
            <a:extLst>
              <a:ext uri="{FF2B5EF4-FFF2-40B4-BE49-F238E27FC236}">
                <a16:creationId xmlns:a16="http://schemas.microsoft.com/office/drawing/2014/main" id="{8EB00DC1-7289-3936-B3ED-7F1DCD0C7011}"/>
              </a:ext>
            </a:extLst>
          </p:cNvPr>
          <p:cNvSpPr>
            <a:spLocks noGrp="1"/>
          </p:cNvSpPr>
          <p:nvPr>
            <p:ph type="sldNum" sz="quarter" idx="5"/>
          </p:nvPr>
        </p:nvSpPr>
        <p:spPr/>
        <p:txBody>
          <a:bodyPr/>
          <a:lstStyle/>
          <a:p>
            <a:fld id="{79887524-AB29-4C89-8025-20CCEDD18E6E}" type="slidenum">
              <a:rPr lang="en-AU" smtClean="0"/>
              <a:t>3</a:t>
            </a:fld>
            <a:endParaRPr lang="en-AU"/>
          </a:p>
        </p:txBody>
      </p:sp>
    </p:spTree>
    <p:extLst>
      <p:ext uri="{BB962C8B-B14F-4D97-AF65-F5344CB8AC3E}">
        <p14:creationId xmlns:p14="http://schemas.microsoft.com/office/powerpoint/2010/main" val="6476089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2.3: Access to Therapies</a:t>
            </a:r>
          </a:p>
          <a:p>
            <a:r>
              <a:rPr lang="en-AU" sz="1200" i="1" kern="1200" dirty="0">
                <a:solidFill>
                  <a:schemeClr val="tx1"/>
                </a:solidFill>
                <a:effectLst/>
                <a:latin typeface="+mn-lt"/>
                <a:ea typeface="+mn-ea"/>
                <a:cs typeface="+mn-cs"/>
              </a:rPr>
              <a:t>Pharmaceutical Benefits Scheme (PBS)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PBS listing of </a:t>
            </a:r>
            <a:r>
              <a:rPr lang="en-AU" sz="1200" b="1" kern="1200" dirty="0" err="1">
                <a:solidFill>
                  <a:schemeClr val="tx1"/>
                </a:solidFill>
                <a:effectLst/>
                <a:latin typeface="+mn-lt"/>
                <a:ea typeface="+mn-ea"/>
                <a:cs typeface="+mn-cs"/>
              </a:rPr>
              <a:t>Trikafta</a:t>
            </a:r>
            <a:r>
              <a:rPr lang="en-AU" sz="1200" kern="1200" dirty="0">
                <a:solidFill>
                  <a:schemeClr val="tx1"/>
                </a:solidFill>
                <a:effectLst/>
                <a:latin typeface="+mn-lt"/>
                <a:ea typeface="+mn-ea"/>
                <a:cs typeface="+mn-cs"/>
              </a:rPr>
              <a:t> has been a major milestone for Australians with cystic fibrosis.</a:t>
            </a:r>
          </a:p>
          <a:p>
            <a:pPr lvl="0"/>
            <a:r>
              <a:rPr lang="en-AU" sz="1200" kern="1200" dirty="0">
                <a:solidFill>
                  <a:schemeClr val="tx1"/>
                </a:solidFill>
                <a:effectLst/>
                <a:latin typeface="+mn-lt"/>
                <a:ea typeface="+mn-ea"/>
                <a:cs typeface="+mn-cs"/>
              </a:rPr>
              <a:t>Without subsidy, the annual cost is over </a:t>
            </a:r>
            <a:r>
              <a:rPr lang="en-AU" sz="1200" b="1" kern="1200" dirty="0">
                <a:solidFill>
                  <a:schemeClr val="tx1"/>
                </a:solidFill>
                <a:effectLst/>
                <a:latin typeface="+mn-lt"/>
                <a:ea typeface="+mn-ea"/>
                <a:cs typeface="+mn-cs"/>
              </a:rPr>
              <a:t>$250,000</a:t>
            </a:r>
            <a:r>
              <a:rPr lang="en-AU" sz="1200" kern="1200" dirty="0">
                <a:solidFill>
                  <a:schemeClr val="tx1"/>
                </a:solidFill>
                <a:effectLst/>
                <a:latin typeface="+mn-lt"/>
                <a:ea typeface="+mn-ea"/>
                <a:cs typeface="+mn-cs"/>
              </a:rPr>
              <a:t> per patient.</a:t>
            </a:r>
          </a:p>
          <a:p>
            <a:pPr lvl="0"/>
            <a:r>
              <a:rPr lang="en-AU" sz="1200" kern="1200" dirty="0">
                <a:solidFill>
                  <a:schemeClr val="tx1"/>
                </a:solidFill>
                <a:effectLst/>
                <a:latin typeface="+mn-lt"/>
                <a:ea typeface="+mn-ea"/>
                <a:cs typeface="+mn-cs"/>
              </a:rPr>
              <a:t>PBS access means most people with a CFTR mutation responsive to </a:t>
            </a:r>
            <a:r>
              <a:rPr lang="en-AU" sz="1200" kern="1200" dirty="0" err="1">
                <a:solidFill>
                  <a:schemeClr val="tx1"/>
                </a:solidFill>
                <a:effectLst/>
                <a:latin typeface="+mn-lt"/>
                <a:ea typeface="+mn-ea"/>
                <a:cs typeface="+mn-cs"/>
              </a:rPr>
              <a:t>Trikafta</a:t>
            </a:r>
            <a:r>
              <a:rPr lang="en-AU" sz="1200" kern="1200" dirty="0">
                <a:solidFill>
                  <a:schemeClr val="tx1"/>
                </a:solidFill>
                <a:effectLst/>
                <a:latin typeface="+mn-lt"/>
                <a:ea typeface="+mn-ea"/>
                <a:cs typeface="+mn-cs"/>
              </a:rPr>
              <a:t> can now access the drug at an affordable price.</a:t>
            </a:r>
          </a:p>
          <a:p>
            <a:pPr lvl="0"/>
            <a:r>
              <a:rPr lang="en-AU" sz="1200" kern="1200" dirty="0">
                <a:solidFill>
                  <a:schemeClr val="tx1"/>
                </a:solidFill>
                <a:effectLst/>
                <a:latin typeface="+mn-lt"/>
                <a:ea typeface="+mn-ea"/>
                <a:cs typeface="+mn-cs"/>
              </a:rPr>
              <a:t>However, barriers remain:</a:t>
            </a:r>
          </a:p>
          <a:p>
            <a:pPr lvl="1"/>
            <a:r>
              <a:rPr lang="en-AU" sz="1200" kern="1200" dirty="0">
                <a:solidFill>
                  <a:schemeClr val="tx1"/>
                </a:solidFill>
                <a:effectLst/>
                <a:latin typeface="+mn-lt"/>
                <a:ea typeface="+mn-ea"/>
                <a:cs typeface="+mn-cs"/>
              </a:rPr>
              <a:t>People with </a:t>
            </a:r>
            <a:r>
              <a:rPr lang="en-AU" sz="1200" b="1" kern="1200" dirty="0">
                <a:solidFill>
                  <a:schemeClr val="tx1"/>
                </a:solidFill>
                <a:effectLst/>
                <a:latin typeface="+mn-lt"/>
                <a:ea typeface="+mn-ea"/>
                <a:cs typeface="+mn-cs"/>
              </a:rPr>
              <a:t>rare mutations</a:t>
            </a:r>
            <a:r>
              <a:rPr lang="en-AU" sz="1200" kern="1200" dirty="0">
                <a:solidFill>
                  <a:schemeClr val="tx1"/>
                </a:solidFill>
                <a:effectLst/>
                <a:latin typeface="+mn-lt"/>
                <a:ea typeface="+mn-ea"/>
                <a:cs typeface="+mn-cs"/>
              </a:rPr>
              <a:t> may not yet be eligible.</a:t>
            </a:r>
          </a:p>
          <a:p>
            <a:pPr lvl="1"/>
            <a:r>
              <a:rPr lang="en-AU" sz="1200" b="1" kern="1200" dirty="0">
                <a:solidFill>
                  <a:schemeClr val="tx1"/>
                </a:solidFill>
                <a:effectLst/>
                <a:latin typeface="+mn-lt"/>
                <a:ea typeface="+mn-ea"/>
                <a:cs typeface="+mn-cs"/>
              </a:rPr>
              <a:t>Rural families</a:t>
            </a:r>
            <a:r>
              <a:rPr lang="en-AU" sz="1200" kern="1200" dirty="0">
                <a:solidFill>
                  <a:schemeClr val="tx1"/>
                </a:solidFill>
                <a:effectLst/>
                <a:latin typeface="+mn-lt"/>
                <a:ea typeface="+mn-ea"/>
                <a:cs typeface="+mn-cs"/>
              </a:rPr>
              <a:t> may struggle to attend regular monitoring appointments required to stay on therapy.</a:t>
            </a:r>
          </a:p>
          <a:p>
            <a:pPr lvl="1"/>
            <a:r>
              <a:rPr lang="en-AU" sz="1200" b="1" kern="1200" dirty="0">
                <a:solidFill>
                  <a:schemeClr val="tx1"/>
                </a:solidFill>
                <a:effectLst/>
                <a:latin typeface="+mn-lt"/>
                <a:ea typeface="+mn-ea"/>
                <a:cs typeface="+mn-cs"/>
              </a:rPr>
              <a:t>Administrative delays</a:t>
            </a:r>
            <a:r>
              <a:rPr lang="en-AU" sz="1200" kern="1200" dirty="0">
                <a:solidFill>
                  <a:schemeClr val="tx1"/>
                </a:solidFill>
                <a:effectLst/>
                <a:latin typeface="+mn-lt"/>
                <a:ea typeface="+mn-ea"/>
                <a:cs typeface="+mn-cs"/>
              </a:rPr>
              <a:t> can leave families uncertain about access during transitions.</a:t>
            </a:r>
          </a:p>
          <a:p>
            <a:r>
              <a:rPr lang="en-AU" sz="1200" i="1" kern="1200" dirty="0">
                <a:solidFill>
                  <a:schemeClr val="tx1"/>
                </a:solidFill>
                <a:effectLst/>
                <a:latin typeface="+mn-lt"/>
                <a:ea typeface="+mn-ea"/>
                <a:cs typeface="+mn-cs"/>
              </a:rPr>
              <a:t>Physiotherapy and Standard Therapies</a:t>
            </a:r>
            <a:endParaRPr lang="en-AU"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Daily airway clearance and physiotherapy remain essential even with modulators.</a:t>
            </a:r>
          </a:p>
          <a:p>
            <a:pPr lvl="0"/>
            <a:r>
              <a:rPr lang="en-AU" sz="1200" kern="1200" dirty="0">
                <a:solidFill>
                  <a:schemeClr val="tx1"/>
                </a:solidFill>
                <a:effectLst/>
                <a:latin typeface="+mn-lt"/>
                <a:ea typeface="+mn-ea"/>
                <a:cs typeface="+mn-cs"/>
              </a:rPr>
              <a:t>Access to physiotherapists and specialised cystic fibrosis exercise programs varies widely.</a:t>
            </a:r>
          </a:p>
          <a:p>
            <a:pPr lvl="0"/>
            <a:r>
              <a:rPr lang="en-AU" sz="1200" kern="1200" dirty="0">
                <a:solidFill>
                  <a:schemeClr val="tx1"/>
                </a:solidFill>
                <a:effectLst/>
                <a:latin typeface="+mn-lt"/>
                <a:ea typeface="+mn-ea"/>
                <a:cs typeface="+mn-cs"/>
              </a:rPr>
              <a:t>Barriers:</a:t>
            </a:r>
          </a:p>
          <a:p>
            <a:pPr lvl="1"/>
            <a:r>
              <a:rPr lang="en-AU" sz="1200" kern="1200" dirty="0">
                <a:solidFill>
                  <a:schemeClr val="tx1"/>
                </a:solidFill>
                <a:effectLst/>
                <a:latin typeface="+mn-lt"/>
                <a:ea typeface="+mn-ea"/>
                <a:cs typeface="+mn-cs"/>
              </a:rPr>
              <a:t>Families in regional areas may rely on telehealth with limited hands-on support.</a:t>
            </a:r>
          </a:p>
          <a:p>
            <a:pPr lvl="1"/>
            <a:r>
              <a:rPr lang="en-AU" sz="1200" kern="1200" dirty="0">
                <a:solidFill>
                  <a:schemeClr val="tx1"/>
                </a:solidFill>
                <a:effectLst/>
                <a:latin typeface="+mn-lt"/>
                <a:ea typeface="+mn-ea"/>
                <a:cs typeface="+mn-cs"/>
              </a:rPr>
              <a:t>Out-of-pocket costs for physiotherapy or exercise physiology services can be high if not fully covered by Medicare or NDIS.</a:t>
            </a:r>
          </a:p>
          <a:p>
            <a:pPr lvl="0"/>
            <a:r>
              <a:rPr lang="en-AU" sz="1200" kern="1200" dirty="0">
                <a:solidFill>
                  <a:schemeClr val="tx1"/>
                </a:solidFill>
                <a:effectLst/>
                <a:latin typeface="+mn-lt"/>
                <a:ea typeface="+mn-ea"/>
                <a:cs typeface="+mn-cs"/>
              </a:rPr>
              <a:t>Advocacy priority: strengthen funding for allied health, expand telehealth models, and ensure equitable access to rehabilitation.</a:t>
            </a:r>
          </a:p>
          <a:p>
            <a:r>
              <a:rPr lang="en-AU" sz="1200" kern="1200" dirty="0">
                <a:solidFill>
                  <a:schemeClr val="tx1"/>
                </a:solidFill>
                <a:effectLst/>
                <a:latin typeface="+mn-lt"/>
                <a:ea typeface="+mn-ea"/>
                <a:cs typeface="+mn-cs"/>
              </a:rPr>
              <a:t>Lung and liver transplants remain lifesaving, but access varies depending on state, transplant centre availability and suitability. </a:t>
            </a:r>
          </a:p>
          <a:p>
            <a:r>
              <a:rPr lang="en-AU" sz="1200" kern="1200" dirty="0">
                <a:solidFill>
                  <a:schemeClr val="tx1"/>
                </a:solidFill>
                <a:effectLst/>
                <a:latin typeface="+mn-lt"/>
                <a:ea typeface="+mn-ea"/>
                <a:cs typeface="+mn-cs"/>
              </a:rPr>
              <a:t>Participation in clinical trials gives early access to treatments, but opportunities are limited by geography and eligibility.</a:t>
            </a:r>
          </a:p>
          <a:p>
            <a:r>
              <a:rPr lang="en-AU" sz="1200" kern="1200" dirty="0">
                <a:solidFill>
                  <a:schemeClr val="tx1"/>
                </a:solidFill>
                <a:effectLst/>
                <a:latin typeface="+mn-lt"/>
                <a:ea typeface="+mn-ea"/>
                <a:cs typeface="+mn-cs"/>
              </a:rPr>
              <a:t>Disparities in Access</a:t>
            </a:r>
          </a:p>
          <a:p>
            <a:r>
              <a:rPr lang="en-AU" sz="1200" kern="1200" dirty="0">
                <a:solidFill>
                  <a:schemeClr val="tx1"/>
                </a:solidFill>
                <a:effectLst/>
                <a:latin typeface="+mn-lt"/>
                <a:ea typeface="+mn-ea"/>
                <a:cs typeface="+mn-cs"/>
              </a:rPr>
              <a:t>Geographic Location: People in rural/remote areas face long travel times, limited cystic fibrosis specialists, fewer transplant centres, and higher out-of-pocket costs.</a:t>
            </a:r>
          </a:p>
          <a:p>
            <a:r>
              <a:rPr lang="en-AU" sz="1200" kern="1200" dirty="0">
                <a:solidFill>
                  <a:schemeClr val="tx1"/>
                </a:solidFill>
                <a:effectLst/>
                <a:latin typeface="+mn-lt"/>
                <a:ea typeface="+mn-ea"/>
                <a:cs typeface="+mn-cs"/>
              </a:rPr>
              <a:t>Socioeconomic factors – lost wages from hospital stays, cost of travel/accommodation, and higher baseline living costs. </a:t>
            </a:r>
          </a:p>
          <a:p>
            <a:r>
              <a:rPr lang="en-AU" sz="1200" kern="1200" dirty="0">
                <a:solidFill>
                  <a:schemeClr val="tx1"/>
                </a:solidFill>
                <a:effectLst/>
                <a:latin typeface="+mn-lt"/>
                <a:ea typeface="+mn-ea"/>
                <a:cs typeface="+mn-cs"/>
              </a:rPr>
              <a:t>Mental Health – complex daily treatment and uncertainty affect adherence and outcomes, but mental health services are unevenly available.</a:t>
            </a:r>
          </a:p>
          <a:p>
            <a:r>
              <a:rPr lang="en-AU" sz="1200" kern="1200" dirty="0">
                <a:solidFill>
                  <a:schemeClr val="tx1"/>
                </a:solidFill>
                <a:effectLst/>
                <a:latin typeface="+mn-lt"/>
                <a:ea typeface="+mn-ea"/>
                <a:cs typeface="+mn-cs"/>
              </a:rPr>
              <a:t>Emerging Therapies – Gene therapies and personalised medicine are on the horizon, but equitable access is not guaranteed</a:t>
            </a:r>
          </a:p>
          <a:p>
            <a:r>
              <a:rPr lang="en-AU" sz="1200" u="sng" kern="1200" dirty="0">
                <a:solidFill>
                  <a:schemeClr val="tx1"/>
                </a:solidFill>
                <a:effectLst/>
                <a:latin typeface="+mn-lt"/>
                <a:ea typeface="+mn-ea"/>
                <a:cs typeface="+mn-cs"/>
              </a:rPr>
              <a:t>National standards of care</a:t>
            </a:r>
            <a:endParaRPr lang="en-AU" sz="1200" kern="1200" dirty="0">
              <a:solidFill>
                <a:schemeClr val="tx1"/>
              </a:solidFill>
              <a:effectLst/>
              <a:latin typeface="+mn-lt"/>
              <a:ea typeface="+mn-ea"/>
              <a:cs typeface="+mn-cs"/>
            </a:endParaRPr>
          </a:p>
          <a:p>
            <a:br>
              <a:rPr lang="en-AU" sz="1200" kern="1200" dirty="0">
                <a:solidFill>
                  <a:schemeClr val="tx1"/>
                </a:solidFill>
                <a:effectLst/>
                <a:latin typeface="+mn-lt"/>
                <a:ea typeface="+mn-ea"/>
                <a:cs typeface="+mn-cs"/>
              </a:rPr>
            </a:br>
            <a:endParaRPr lang="en-AU" dirty="0">
              <a:effectLst/>
            </a:endParaRPr>
          </a:p>
          <a:p>
            <a:r>
              <a:rPr lang="en-AU" sz="1200" kern="1200" dirty="0">
                <a:solidFill>
                  <a:schemeClr val="tx1"/>
                </a:solidFill>
                <a:effectLst/>
                <a:latin typeface="+mn-lt"/>
                <a:ea typeface="+mn-ea"/>
                <a:cs typeface="+mn-cs"/>
              </a:rPr>
              <a:t> </a:t>
            </a:r>
            <a:endParaRPr lang="en-AU" sz="10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79887524-AB29-4C89-8025-20CCEDD18E6E}" type="slidenum">
              <a:rPr lang="en-AU" smtClean="0"/>
              <a:t>4</a:t>
            </a:fld>
            <a:endParaRPr lang="en-AU"/>
          </a:p>
        </p:txBody>
      </p:sp>
    </p:spTree>
    <p:extLst>
      <p:ext uri="{BB962C8B-B14F-4D97-AF65-F5344CB8AC3E}">
        <p14:creationId xmlns:p14="http://schemas.microsoft.com/office/powerpoint/2010/main" val="3386514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Section 2.4: Statistics: survival rates, regional gaps	 </a:t>
            </a:r>
          </a:p>
          <a:p>
            <a:r>
              <a:rPr lang="en-AU" sz="1200" b="1" kern="1200" dirty="0">
                <a:solidFill>
                  <a:schemeClr val="tx1"/>
                </a:solidFill>
                <a:effectLst/>
                <a:latin typeface="+mn-lt"/>
                <a:ea typeface="+mn-ea"/>
                <a:cs typeface="+mn-cs"/>
              </a:rPr>
              <a:t>Australia (Local Context)</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Population: Around 3,800 Australians are currently living with cystic fibrosis, and 58% are now adults, reflecting improved survival and ageing of the population.</a:t>
            </a:r>
          </a:p>
          <a:p>
            <a:r>
              <a:rPr lang="en-AU" sz="1200" kern="1200" dirty="0">
                <a:solidFill>
                  <a:schemeClr val="tx1"/>
                </a:solidFill>
                <a:effectLst/>
                <a:latin typeface="+mn-lt"/>
                <a:ea typeface="+mn-ea"/>
                <a:cs typeface="+mn-cs"/>
              </a:rPr>
              <a:t>Genetics: About 1 in 25 Australians carries the cystic fibrosis gene change; ~90% of people with cystic fibrosis have at least one F508del mutation.</a:t>
            </a:r>
          </a:p>
          <a:p>
            <a:r>
              <a:rPr lang="en-AU" sz="1200" b="1" u="sng" kern="1200" dirty="0">
                <a:solidFill>
                  <a:schemeClr val="tx1"/>
                </a:solidFill>
                <a:effectLst/>
                <a:latin typeface="+mn-lt"/>
                <a:ea typeface="+mn-ea"/>
                <a:cs typeface="+mn-cs"/>
              </a:rPr>
              <a:t>Survival:</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Median predicted survival age for babies born between 2019–2023 is 64 years, up from less than 10 years in the 1960s.</a:t>
            </a:r>
          </a:p>
          <a:p>
            <a:r>
              <a:rPr lang="en-AU" sz="1200" kern="1200" dirty="0">
                <a:solidFill>
                  <a:schemeClr val="tx1"/>
                </a:solidFill>
                <a:effectLst/>
                <a:latin typeface="+mn-lt"/>
                <a:ea typeface="+mn-ea"/>
                <a:cs typeface="+mn-cs"/>
              </a:rPr>
              <a:t>30.3% of people with cystic fibrosis in Australia aged 30 years and older had CFRD in 2024. </a:t>
            </a:r>
          </a:p>
          <a:p>
            <a:r>
              <a:rPr lang="en-AU" sz="1200" kern="1200" dirty="0">
                <a:solidFill>
                  <a:schemeClr val="tx1"/>
                </a:solidFill>
                <a:effectLst/>
                <a:latin typeface="+mn-lt"/>
                <a:ea typeface="+mn-ea"/>
                <a:cs typeface="+mn-cs"/>
              </a:rPr>
              <a:t>Treatment access: 82.8% of people with cystic fibrosis in Australia were on a CFTR modulator by 2024. Whilst these modulators offer numerous benefits in supressing cystic fibrosis symptoms, there is still </a:t>
            </a:r>
            <a:r>
              <a:rPr lang="en-AU" sz="1200" u="sng" kern="1200" dirty="0">
                <a:solidFill>
                  <a:schemeClr val="tx1"/>
                </a:solidFill>
                <a:effectLst/>
                <a:latin typeface="+mn-lt"/>
                <a:ea typeface="+mn-ea"/>
                <a:cs typeface="+mn-cs"/>
              </a:rPr>
              <a:t>no cure </a:t>
            </a:r>
            <a:r>
              <a:rPr lang="en-AU" sz="1200" kern="1200" dirty="0">
                <a:solidFill>
                  <a:schemeClr val="tx1"/>
                </a:solidFill>
                <a:effectLst/>
                <a:latin typeface="+mn-lt"/>
                <a:ea typeface="+mn-ea"/>
                <a:cs typeface="+mn-cs"/>
              </a:rPr>
              <a:t>for cystic fibrosis.</a:t>
            </a:r>
          </a:p>
          <a:p>
            <a:r>
              <a:rPr lang="en-AU" sz="1200" kern="1200" dirty="0">
                <a:solidFill>
                  <a:schemeClr val="tx1"/>
                </a:solidFill>
                <a:effectLst/>
                <a:latin typeface="+mn-lt"/>
                <a:ea typeface="+mn-ea"/>
                <a:cs typeface="+mn-cs"/>
              </a:rPr>
              <a:t>Distribution: NSW and QLD have the largest cystic fibrosis populations, while NT and ACT have the smallest.</a:t>
            </a:r>
          </a:p>
          <a:p>
            <a:r>
              <a:rPr lang="en-AU" sz="1200" b="1" kern="1200" dirty="0">
                <a:solidFill>
                  <a:schemeClr val="tx1"/>
                </a:solidFill>
                <a:effectLst/>
                <a:latin typeface="+mn-lt"/>
                <a:ea typeface="+mn-ea"/>
                <a:cs typeface="+mn-cs"/>
              </a:rPr>
              <a:t>Regional Gaps Within Australia</a:t>
            </a:r>
            <a:endParaRPr lang="en-AU" sz="1200" kern="1200" dirty="0">
              <a:solidFill>
                <a:schemeClr val="tx1"/>
              </a:solidFill>
              <a:effectLst/>
              <a:latin typeface="+mn-lt"/>
              <a:ea typeface="+mn-ea"/>
              <a:cs typeface="+mn-cs"/>
            </a:endParaRPr>
          </a:p>
          <a:p>
            <a:pPr lvl="0"/>
            <a:r>
              <a:rPr lang="en-AU" sz="1200" b="1" kern="1200" dirty="0">
                <a:solidFill>
                  <a:schemeClr val="tx1"/>
                </a:solidFill>
                <a:effectLst/>
                <a:latin typeface="+mn-lt"/>
                <a:ea typeface="+mn-ea"/>
                <a:cs typeface="+mn-cs"/>
              </a:rPr>
              <a:t>Geography:</a:t>
            </a:r>
            <a:r>
              <a:rPr lang="en-AU" sz="1200" kern="1200" dirty="0">
                <a:solidFill>
                  <a:schemeClr val="tx1"/>
                </a:solidFill>
                <a:effectLst/>
                <a:latin typeface="+mn-lt"/>
                <a:ea typeface="+mn-ea"/>
                <a:cs typeface="+mn-cs"/>
              </a:rPr>
              <a:t> People in NT, TAS, and ACT often rely on interstate hospitals for specialist care. Families in rural/remote areas face long travel times, high costs, and limited access to multidisciplinary teams.</a:t>
            </a:r>
          </a:p>
          <a:p>
            <a:pPr lvl="0"/>
            <a:r>
              <a:rPr lang="en-AU" sz="1200" b="1" kern="1200" dirty="0">
                <a:solidFill>
                  <a:schemeClr val="tx1"/>
                </a:solidFill>
                <a:effectLst/>
                <a:latin typeface="+mn-lt"/>
                <a:ea typeface="+mn-ea"/>
                <a:cs typeface="+mn-cs"/>
              </a:rPr>
              <a:t>Availability of Quality Care:</a:t>
            </a:r>
            <a:r>
              <a:rPr lang="en-AU" sz="1200" kern="1200" dirty="0">
                <a:solidFill>
                  <a:schemeClr val="tx1"/>
                </a:solidFill>
                <a:effectLst/>
                <a:latin typeface="+mn-lt"/>
                <a:ea typeface="+mn-ea"/>
                <a:cs typeface="+mn-cs"/>
              </a:rPr>
              <a:t> Some CF centres are under-resourced, with shortages in specialised staff like CF dietitians, psychologists, and social workers.</a:t>
            </a:r>
          </a:p>
          <a:p>
            <a:pPr lvl="0"/>
            <a:r>
              <a:rPr lang="en-AU" sz="1200" b="1" kern="1200" dirty="0">
                <a:solidFill>
                  <a:schemeClr val="tx1"/>
                </a:solidFill>
                <a:effectLst/>
                <a:latin typeface="+mn-lt"/>
                <a:ea typeface="+mn-ea"/>
                <a:cs typeface="+mn-cs"/>
              </a:rPr>
              <a:t>Variation in outcomes:</a:t>
            </a:r>
            <a:r>
              <a:rPr lang="en-AU" sz="1200" kern="1200" dirty="0">
                <a:solidFill>
                  <a:schemeClr val="tx1"/>
                </a:solidFill>
                <a:effectLst/>
                <a:latin typeface="+mn-lt"/>
                <a:ea typeface="+mn-ea"/>
                <a:cs typeface="+mn-cs"/>
              </a:rPr>
              <a:t> Lung function (FEV1) for adults averages </a:t>
            </a:r>
            <a:r>
              <a:rPr lang="en-AU" sz="1200" b="1" kern="1200" dirty="0">
                <a:solidFill>
                  <a:schemeClr val="tx1"/>
                </a:solidFill>
                <a:effectLst/>
                <a:latin typeface="+mn-lt"/>
                <a:ea typeface="+mn-ea"/>
                <a:cs typeface="+mn-cs"/>
              </a:rPr>
              <a:t>~79%</a:t>
            </a:r>
            <a:r>
              <a:rPr lang="en-AU" sz="1200" kern="1200" dirty="0">
                <a:solidFill>
                  <a:schemeClr val="tx1"/>
                </a:solidFill>
                <a:effectLst/>
                <a:latin typeface="+mn-lt"/>
                <a:ea typeface="+mn-ea"/>
                <a:cs typeface="+mn-cs"/>
              </a:rPr>
              <a:t>, but results vary across centres and states.</a:t>
            </a:r>
          </a:p>
          <a:p>
            <a:pPr lvl="0"/>
            <a:r>
              <a:rPr lang="en-AU" sz="1200" b="1" kern="1200" dirty="0">
                <a:solidFill>
                  <a:schemeClr val="tx1"/>
                </a:solidFill>
                <a:effectLst/>
                <a:latin typeface="+mn-lt"/>
                <a:ea typeface="+mn-ea"/>
                <a:cs typeface="+mn-cs"/>
              </a:rPr>
              <a:t>Mental health support:</a:t>
            </a:r>
            <a:r>
              <a:rPr lang="en-AU" sz="1200" kern="1200" dirty="0">
                <a:solidFill>
                  <a:schemeClr val="tx1"/>
                </a:solidFill>
                <a:effectLst/>
                <a:latin typeface="+mn-lt"/>
                <a:ea typeface="+mn-ea"/>
                <a:cs typeface="+mn-cs"/>
              </a:rPr>
              <a:t> Almost </a:t>
            </a:r>
            <a:r>
              <a:rPr lang="en-AU" sz="1200" b="1" kern="1200" dirty="0">
                <a:solidFill>
                  <a:schemeClr val="tx1"/>
                </a:solidFill>
                <a:effectLst/>
                <a:latin typeface="+mn-lt"/>
                <a:ea typeface="+mn-ea"/>
                <a:cs typeface="+mn-cs"/>
              </a:rPr>
              <a:t>1 in 4 people aged 12+</a:t>
            </a:r>
            <a:r>
              <a:rPr lang="en-AU" sz="1200" kern="1200" dirty="0">
                <a:solidFill>
                  <a:schemeClr val="tx1"/>
                </a:solidFill>
                <a:effectLst/>
                <a:latin typeface="+mn-lt"/>
                <a:ea typeface="+mn-ea"/>
                <a:cs typeface="+mn-cs"/>
              </a:rPr>
              <a:t> had a documented mental health review in 2024, despite high rates of anxiety and depression.</a:t>
            </a:r>
          </a:p>
          <a:p>
            <a:pPr lvl="0"/>
            <a:r>
              <a:rPr lang="en-AU" sz="1200" b="1" kern="1200" dirty="0">
                <a:solidFill>
                  <a:schemeClr val="tx1"/>
                </a:solidFill>
                <a:effectLst/>
                <a:latin typeface="+mn-lt"/>
                <a:ea typeface="+mn-ea"/>
                <a:cs typeface="+mn-cs"/>
              </a:rPr>
              <a:t>Rural, regional and remote: </a:t>
            </a:r>
            <a:r>
              <a:rPr lang="en-AU" sz="1200" kern="1200" dirty="0">
                <a:solidFill>
                  <a:schemeClr val="tx1"/>
                </a:solidFill>
                <a:effectLst/>
                <a:latin typeface="+mn-lt"/>
                <a:ea typeface="+mn-ea"/>
                <a:cs typeface="+mn-cs"/>
              </a:rPr>
              <a:t>The Tyranny of Distance: Our members can travel up to 3,423 km (NT to QLD) to access specialist CF care. Rural and remote communities face longer travel, fewer CF specialists and transplant centres, and higher out-of-pocket costs.</a:t>
            </a:r>
          </a:p>
          <a:p>
            <a:r>
              <a:rPr lang="en-AU" dirty="0"/>
              <a:t>(Taken from the Australian Cystic Fibrosis Data Registry – Annual Report 2024)</a:t>
            </a:r>
          </a:p>
        </p:txBody>
      </p:sp>
      <p:sp>
        <p:nvSpPr>
          <p:cNvPr id="4" name="Slide Number Placeholder 3"/>
          <p:cNvSpPr>
            <a:spLocks noGrp="1"/>
          </p:cNvSpPr>
          <p:nvPr>
            <p:ph type="sldNum" sz="quarter" idx="5"/>
          </p:nvPr>
        </p:nvSpPr>
        <p:spPr/>
        <p:txBody>
          <a:bodyPr/>
          <a:lstStyle/>
          <a:p>
            <a:fld id="{79887524-AB29-4C89-8025-20CCEDD18E6E}" type="slidenum">
              <a:rPr lang="en-AU" smtClean="0"/>
              <a:t>5</a:t>
            </a:fld>
            <a:endParaRPr lang="en-AU"/>
          </a:p>
        </p:txBody>
      </p:sp>
    </p:spTree>
    <p:extLst>
      <p:ext uri="{BB962C8B-B14F-4D97-AF65-F5344CB8AC3E}">
        <p14:creationId xmlns:p14="http://schemas.microsoft.com/office/powerpoint/2010/main" val="286272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a:solidFill>
                  <a:schemeClr val="tx1"/>
                </a:solidFill>
                <a:effectLst/>
                <a:latin typeface="+mn-lt"/>
                <a:ea typeface="+mn-ea"/>
                <a:cs typeface="+mn-cs"/>
              </a:rPr>
              <a:t>Section 2.5: Intersectionality in Cystic Fibrosis care: Understanding the Bigger Picture</a:t>
            </a:r>
          </a:p>
          <a:p>
            <a:r>
              <a:rPr lang="en-AU" sz="1200" kern="1200">
                <a:solidFill>
                  <a:schemeClr val="tx1"/>
                </a:solidFill>
                <a:effectLst/>
                <a:latin typeface="+mn-lt"/>
                <a:ea typeface="+mn-ea"/>
                <a:cs typeface="+mn-cs"/>
              </a:rPr>
              <a:t>Cystic Fibrosis outcomes are shaped by </a:t>
            </a:r>
            <a:r>
              <a:rPr lang="en-AU" sz="1200" b="1" kern="1200">
                <a:solidFill>
                  <a:schemeClr val="tx1"/>
                </a:solidFill>
                <a:effectLst/>
                <a:latin typeface="+mn-lt"/>
                <a:ea typeface="+mn-ea"/>
                <a:cs typeface="+mn-cs"/>
              </a:rPr>
              <a:t>social determinants of health</a:t>
            </a:r>
            <a:r>
              <a:rPr lang="en-AU" sz="1200" kern="1200">
                <a:solidFill>
                  <a:schemeClr val="tx1"/>
                </a:solidFill>
                <a:effectLst/>
                <a:latin typeface="+mn-lt"/>
                <a:ea typeface="+mn-ea"/>
                <a:cs typeface="+mn-cs"/>
              </a:rPr>
              <a:t> and intersecting identities</a:t>
            </a:r>
          </a:p>
          <a:p>
            <a:r>
              <a:rPr lang="en-AU" sz="1200" kern="1200">
                <a:solidFill>
                  <a:schemeClr val="tx1"/>
                </a:solidFill>
                <a:effectLst/>
                <a:latin typeface="+mn-lt"/>
                <a:ea typeface="+mn-ea"/>
                <a:cs typeface="+mn-cs"/>
              </a:rPr>
              <a:t>Income – Families with low income may struggle with cost of travel, time off work, out-of-pocket medications, or healthy nutrition.</a:t>
            </a:r>
          </a:p>
          <a:p>
            <a:r>
              <a:rPr lang="en-AU" sz="1200" kern="1200">
                <a:solidFill>
                  <a:schemeClr val="tx1"/>
                </a:solidFill>
                <a:effectLst/>
                <a:latin typeface="+mn-lt"/>
                <a:ea typeface="+mn-ea"/>
                <a:cs typeface="+mn-cs"/>
              </a:rPr>
              <a:t>Location – Rural and remote families face fewer cystic fibrosis clinics, less access to transplants, and higher travel burdens.</a:t>
            </a:r>
          </a:p>
          <a:p>
            <a:r>
              <a:rPr lang="en-AU" sz="1200" kern="1200">
                <a:solidFill>
                  <a:schemeClr val="tx1"/>
                </a:solidFill>
                <a:effectLst/>
                <a:latin typeface="+mn-lt"/>
                <a:ea typeface="+mn-ea"/>
                <a:cs typeface="+mn-cs"/>
              </a:rPr>
              <a:t>Disability – People with cystic fibrosis may also live with co-morbidities (e.g., diabetes, osteoporosis) or disability, which compounds barriers.</a:t>
            </a:r>
          </a:p>
          <a:p>
            <a:r>
              <a:rPr lang="en-AU" sz="1200" kern="1200">
                <a:solidFill>
                  <a:schemeClr val="tx1"/>
                </a:solidFill>
                <a:effectLst/>
                <a:latin typeface="+mn-lt"/>
                <a:ea typeface="+mn-ea"/>
                <a:cs typeface="+mn-cs"/>
              </a:rPr>
              <a:t>Culture &amp; Language – Culturally and linguistically diverse (CALD) families may face health literacy challenges or cultural barriers in engaging with the healthcare system</a:t>
            </a:r>
          </a:p>
          <a:p>
            <a:r>
              <a:rPr lang="en-AU" sz="1200" kern="1200">
                <a:solidFill>
                  <a:schemeClr val="tx1"/>
                </a:solidFill>
                <a:effectLst/>
                <a:latin typeface="+mn-lt"/>
                <a:ea typeface="+mn-ea"/>
                <a:cs typeface="+mn-cs"/>
              </a:rPr>
              <a:t>Equity in practice: CFQ provided over $100,000 in direct financial assistance in 2023–24 for medical expenses, activity subsidies, and equipment, helping reduce inequities for families.</a:t>
            </a:r>
          </a:p>
          <a:p>
            <a:r>
              <a:rPr lang="en-AU" sz="1200" kern="1200">
                <a:solidFill>
                  <a:schemeClr val="tx1"/>
                </a:solidFill>
                <a:effectLst/>
                <a:latin typeface="+mn-lt"/>
                <a:ea typeface="+mn-ea"/>
                <a:cs typeface="+mn-cs"/>
              </a:rPr>
              <a:t>Real-world examples</a:t>
            </a:r>
          </a:p>
          <a:p>
            <a:r>
              <a:rPr lang="en-AU" sz="1200" i="1" kern="1200">
                <a:solidFill>
                  <a:schemeClr val="tx1"/>
                </a:solidFill>
                <a:effectLst/>
                <a:latin typeface="+mn-lt"/>
                <a:ea typeface="+mn-ea"/>
                <a:cs typeface="+mn-cs"/>
              </a:rPr>
              <a:t>Can you identify what barriers these individuals face and how it can impact their ability to access treatment?</a:t>
            </a:r>
            <a:endParaRPr lang="en-AU" sz="1200" kern="1200">
              <a:solidFill>
                <a:schemeClr val="tx1"/>
              </a:solidFill>
              <a:effectLst/>
              <a:latin typeface="+mn-lt"/>
              <a:ea typeface="+mn-ea"/>
              <a:cs typeface="+mn-cs"/>
            </a:endParaRPr>
          </a:p>
          <a:p>
            <a:pPr lvl="0"/>
            <a:r>
              <a:rPr lang="en-AU" sz="1200" kern="1200">
                <a:solidFill>
                  <a:schemeClr val="tx1"/>
                </a:solidFill>
                <a:effectLst/>
                <a:latin typeface="+mn-lt"/>
                <a:ea typeface="+mn-ea"/>
                <a:cs typeface="+mn-cs"/>
              </a:rPr>
              <a:t>Jack, 19, lives in regional Queensland. He is eligible for </a:t>
            </a:r>
            <a:r>
              <a:rPr lang="en-AU" sz="1200" kern="1200" err="1">
                <a:solidFill>
                  <a:schemeClr val="tx1"/>
                </a:solidFill>
                <a:effectLst/>
                <a:latin typeface="+mn-lt"/>
                <a:ea typeface="+mn-ea"/>
                <a:cs typeface="+mn-cs"/>
              </a:rPr>
              <a:t>Trikafta</a:t>
            </a:r>
            <a:r>
              <a:rPr lang="en-AU" sz="1200" kern="1200">
                <a:solidFill>
                  <a:schemeClr val="tx1"/>
                </a:solidFill>
                <a:effectLst/>
                <a:latin typeface="+mn-lt"/>
                <a:ea typeface="+mn-ea"/>
                <a:cs typeface="+mn-cs"/>
              </a:rPr>
              <a:t>, but the nearest cystic fibrosis clinic is 7 hours away. His family drives long distances for monitoring appointments, often missing work and school.</a:t>
            </a:r>
          </a:p>
          <a:p>
            <a:r>
              <a:rPr lang="en-AU" sz="1200" kern="1200">
                <a:solidFill>
                  <a:schemeClr val="tx1"/>
                </a:solidFill>
                <a:effectLst/>
                <a:latin typeface="+mn-lt"/>
                <a:ea typeface="+mn-ea"/>
                <a:cs typeface="+mn-cs"/>
              </a:rPr>
              <a:t> </a:t>
            </a:r>
          </a:p>
          <a:p>
            <a:pPr lvl="0"/>
            <a:r>
              <a:rPr lang="en-AU" sz="1200" kern="1200">
                <a:solidFill>
                  <a:schemeClr val="tx1"/>
                </a:solidFill>
                <a:effectLst/>
                <a:latin typeface="+mn-lt"/>
                <a:ea typeface="+mn-ea"/>
                <a:cs typeface="+mn-cs"/>
              </a:rPr>
              <a:t>Amira, 28, lives in Brisbane and is on </a:t>
            </a:r>
            <a:r>
              <a:rPr lang="en-AU" sz="1200" kern="1200" err="1">
                <a:solidFill>
                  <a:schemeClr val="tx1"/>
                </a:solidFill>
                <a:effectLst/>
                <a:latin typeface="+mn-lt"/>
                <a:ea typeface="+mn-ea"/>
                <a:cs typeface="+mn-cs"/>
              </a:rPr>
              <a:t>Trikafta</a:t>
            </a:r>
            <a:r>
              <a:rPr lang="en-AU" sz="1200" kern="1200">
                <a:solidFill>
                  <a:schemeClr val="tx1"/>
                </a:solidFill>
                <a:effectLst/>
                <a:latin typeface="+mn-lt"/>
                <a:ea typeface="+mn-ea"/>
                <a:cs typeface="+mn-cs"/>
              </a:rPr>
              <a:t>. While the PBS covers most of the drug cost, she still pays for frequent hospital parking, missed wages, and extra supplements not covered by subsidies. These costs add up and make it hard to keep up with treatment and she has had to work two jobs to pay for it.</a:t>
            </a:r>
          </a:p>
          <a:p>
            <a:r>
              <a:rPr lang="en-AU" sz="1200" kern="1200">
                <a:solidFill>
                  <a:schemeClr val="tx1"/>
                </a:solidFill>
                <a:effectLst/>
                <a:latin typeface="+mn-lt"/>
                <a:ea typeface="+mn-ea"/>
                <a:cs typeface="+mn-cs"/>
              </a:rPr>
              <a:t> </a:t>
            </a:r>
          </a:p>
          <a:p>
            <a:pPr lvl="0"/>
            <a:r>
              <a:rPr lang="en-AU" sz="1200" kern="1200">
                <a:solidFill>
                  <a:schemeClr val="tx1"/>
                </a:solidFill>
                <a:effectLst/>
                <a:latin typeface="+mn-lt"/>
                <a:ea typeface="+mn-ea"/>
                <a:cs typeface="+mn-cs"/>
              </a:rPr>
              <a:t>Linh’s parents migrated from Vietnam and speak limited English. Linh, 14, has cystic fibrosis and her parents often struggle to understand medical instructions or apply for subsidies. This has led to confusion with booking appointments and communication about medications.</a:t>
            </a:r>
          </a:p>
          <a:p>
            <a:r>
              <a:rPr lang="en-AU" sz="1200" kern="1200">
                <a:solidFill>
                  <a:schemeClr val="tx1"/>
                </a:solidFill>
                <a:effectLst/>
                <a:latin typeface="+mn-lt"/>
                <a:ea typeface="+mn-ea"/>
                <a:cs typeface="+mn-cs"/>
              </a:rPr>
              <a:t> </a:t>
            </a:r>
          </a:p>
          <a:p>
            <a:pPr lvl="0"/>
            <a:r>
              <a:rPr lang="en-AU" sz="1200" kern="1200">
                <a:solidFill>
                  <a:schemeClr val="tx1"/>
                </a:solidFill>
                <a:effectLst/>
                <a:latin typeface="+mn-lt"/>
                <a:ea typeface="+mn-ea"/>
                <a:cs typeface="+mn-cs"/>
              </a:rPr>
              <a:t>Mark, 35, has cystic fibrosis and cystic fibrosis-related diabetes. Managing both conditions requires multiple specialists. Limited coordination between services leads to delay in getting the right therapies</a:t>
            </a:r>
          </a:p>
          <a:p>
            <a:r>
              <a:rPr lang="en-AU" sz="1200" kern="1200">
                <a:solidFill>
                  <a:schemeClr val="tx1"/>
                </a:solidFill>
                <a:effectLst/>
                <a:latin typeface="+mn-lt"/>
                <a:ea typeface="+mn-ea"/>
                <a:cs typeface="+mn-cs"/>
              </a:rPr>
              <a:t> </a:t>
            </a:r>
          </a:p>
          <a:p>
            <a:endParaRPr lang="en-AU"/>
          </a:p>
        </p:txBody>
      </p:sp>
      <p:sp>
        <p:nvSpPr>
          <p:cNvPr id="4" name="Slide Number Placeholder 3"/>
          <p:cNvSpPr>
            <a:spLocks noGrp="1"/>
          </p:cNvSpPr>
          <p:nvPr>
            <p:ph type="sldNum" sz="quarter" idx="5"/>
          </p:nvPr>
        </p:nvSpPr>
        <p:spPr/>
        <p:txBody>
          <a:bodyPr/>
          <a:lstStyle/>
          <a:p>
            <a:fld id="{79887524-AB29-4C89-8025-20CCEDD18E6E}" type="slidenum">
              <a:rPr lang="en-AU" smtClean="0"/>
              <a:t>6</a:t>
            </a:fld>
            <a:endParaRPr lang="en-AU"/>
          </a:p>
        </p:txBody>
      </p:sp>
    </p:spTree>
    <p:extLst>
      <p:ext uri="{BB962C8B-B14F-4D97-AF65-F5344CB8AC3E}">
        <p14:creationId xmlns:p14="http://schemas.microsoft.com/office/powerpoint/2010/main" val="842130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9EEDE-D568-81D3-D3C6-6C068BE9C8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17CB2-AFF8-B393-64CA-48DBCB080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59818-AB82-F74E-90B5-7CF1B5AF15E1}"/>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4D9A9618-F395-1AC3-3E9A-926419BBAA48}"/>
              </a:ext>
            </a:extLst>
          </p:cNvPr>
          <p:cNvSpPr>
            <a:spLocks noGrp="1"/>
          </p:cNvSpPr>
          <p:nvPr>
            <p:ph type="sldNum" sz="quarter" idx="5"/>
          </p:nvPr>
        </p:nvSpPr>
        <p:spPr/>
        <p:txBody>
          <a:bodyPr/>
          <a:lstStyle/>
          <a:p>
            <a:fld id="{77301C51-6D05-48B8-847D-F9855F213B70}" type="slidenum">
              <a:rPr lang="en-AU" smtClean="0"/>
              <a:t>7</a:t>
            </a:fld>
            <a:endParaRPr lang="en-AU"/>
          </a:p>
        </p:txBody>
      </p:sp>
    </p:spTree>
    <p:extLst>
      <p:ext uri="{BB962C8B-B14F-4D97-AF65-F5344CB8AC3E}">
        <p14:creationId xmlns:p14="http://schemas.microsoft.com/office/powerpoint/2010/main" val="3054648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https://forms.office.com/Pages/ResponsePage.aspx?id=yEdGupeeUUeAGk3aOs9mfr6xi9LyElFJmcdWLy1o6odUNVpUOENPQjZRTU05Uk8zS1pLOVNIVUdLQy4u</a:t>
            </a:r>
          </a:p>
        </p:txBody>
      </p:sp>
      <p:sp>
        <p:nvSpPr>
          <p:cNvPr id="4" name="Slide Number Placeholder 3"/>
          <p:cNvSpPr>
            <a:spLocks noGrp="1"/>
          </p:cNvSpPr>
          <p:nvPr>
            <p:ph type="sldNum" sz="quarter" idx="5"/>
          </p:nvPr>
        </p:nvSpPr>
        <p:spPr/>
        <p:txBody>
          <a:bodyPr/>
          <a:lstStyle/>
          <a:p>
            <a:fld id="{79887524-AB29-4C89-8025-20CCEDD18E6E}" type="slidenum">
              <a:rPr lang="en-AU" smtClean="0"/>
              <a:t>8</a:t>
            </a:fld>
            <a:endParaRPr lang="en-AU"/>
          </a:p>
        </p:txBody>
      </p:sp>
    </p:spTree>
    <p:extLst>
      <p:ext uri="{BB962C8B-B14F-4D97-AF65-F5344CB8AC3E}">
        <p14:creationId xmlns:p14="http://schemas.microsoft.com/office/powerpoint/2010/main" val="15329745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5EE0F-A0D5-6F90-3110-823E2CDAEB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13BAD78-B4EE-5CBF-36F6-56CC78EB19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00E7D3F5-52DB-7DE5-2049-9DD3FC238BC2}"/>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5" name="Footer Placeholder 4">
            <a:extLst>
              <a:ext uri="{FF2B5EF4-FFF2-40B4-BE49-F238E27FC236}">
                <a16:creationId xmlns:a16="http://schemas.microsoft.com/office/drawing/2014/main" id="{B84FB853-7067-0625-6CD5-D694CF0893B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88116DD-5361-40B1-7F66-013BAB60879D}"/>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29647983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332BA-CEA7-F920-426C-520345B065A3}"/>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2D76B25-AEBD-F2E0-8717-B5A84F9562C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2C85CB0-7DAD-5BAF-138D-B7CFC4853188}"/>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5" name="Footer Placeholder 4">
            <a:extLst>
              <a:ext uri="{FF2B5EF4-FFF2-40B4-BE49-F238E27FC236}">
                <a16:creationId xmlns:a16="http://schemas.microsoft.com/office/drawing/2014/main" id="{6ABE4107-1434-24B8-1187-71AA369D965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D92C697-1F76-4FC7-EA5A-4444FD079956}"/>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246929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C153F-A3D1-8CE2-585F-81E9C13F04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0CC06A03-FF51-97D0-327C-168866846C9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DE4F05-92C1-AA87-FC30-2BCB0611503D}"/>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5" name="Footer Placeholder 4">
            <a:extLst>
              <a:ext uri="{FF2B5EF4-FFF2-40B4-BE49-F238E27FC236}">
                <a16:creationId xmlns:a16="http://schemas.microsoft.com/office/drawing/2014/main" id="{C1A93A39-1D72-47E0-4044-85C70311651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3C09653-8DE3-491C-9FF6-489CA7C2E865}"/>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2057327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DD9D-F497-BA16-836D-8D30C6938D7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7B176B9-EBD7-7223-FF7B-B658641018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B94C0AC0-291E-8C6E-DFC2-74E56ACD520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8A125877-239C-9714-8946-D592D24022E6}"/>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6" name="Footer Placeholder 5">
            <a:extLst>
              <a:ext uri="{FF2B5EF4-FFF2-40B4-BE49-F238E27FC236}">
                <a16:creationId xmlns:a16="http://schemas.microsoft.com/office/drawing/2014/main" id="{8EEA0A34-13B7-656F-2924-120C395DB39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FA8F3C4-D85C-7B83-A7D7-8B72B40105F5}"/>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170139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6993-98AF-6F25-458E-42F91B44DF8B}"/>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416CEF1-5A28-9ADF-6AA5-DBBC4DBD54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2FDBFA-B700-A162-CCA2-7D553EF19C3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561D6836-C634-38F1-2D9F-4610101D0A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815346-F835-8134-13F0-FB2FEABF8E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C27F2FC-59E1-0A1A-74AD-78A7A9898A52}"/>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8" name="Footer Placeholder 7">
            <a:extLst>
              <a:ext uri="{FF2B5EF4-FFF2-40B4-BE49-F238E27FC236}">
                <a16:creationId xmlns:a16="http://schemas.microsoft.com/office/drawing/2014/main" id="{C2CC060C-0D9A-7676-83AE-431822CF9B27}"/>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A2A8D759-3EFC-29E4-9B93-CB1537D28C64}"/>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1692094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DE991-F8B6-7659-8355-1A141C14CB2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09D160D-AC95-F0AB-7032-1BBA24546DC7}"/>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4" name="Footer Placeholder 3">
            <a:extLst>
              <a:ext uri="{FF2B5EF4-FFF2-40B4-BE49-F238E27FC236}">
                <a16:creationId xmlns:a16="http://schemas.microsoft.com/office/drawing/2014/main" id="{17AB207A-A408-7D8F-172E-10D2D0C6349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74DB28AA-5EF3-B188-0A2F-DB7411E047A1}"/>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27613158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182BD0-CD44-3D12-A808-38A2B1B06583}"/>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3" name="Footer Placeholder 2">
            <a:extLst>
              <a:ext uri="{FF2B5EF4-FFF2-40B4-BE49-F238E27FC236}">
                <a16:creationId xmlns:a16="http://schemas.microsoft.com/office/drawing/2014/main" id="{174224C2-9B92-B15F-474D-B5723AE2C5DA}"/>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35546FA-4085-C0E9-9844-533A2E515978}"/>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1867676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F19E9-05BA-98D6-BBC2-9C6822482B2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8B826C85-D194-65DB-067A-485821F1B6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9BA50C65-4BBE-6910-1BB4-F2273CEE7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D9253B-5B68-010B-2F6A-0F169BDAFC46}"/>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6" name="Footer Placeholder 5">
            <a:extLst>
              <a:ext uri="{FF2B5EF4-FFF2-40B4-BE49-F238E27FC236}">
                <a16:creationId xmlns:a16="http://schemas.microsoft.com/office/drawing/2014/main" id="{2834F149-8D53-E7EE-D5CA-D3B90972C77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74ABADF-26D7-A31E-07FE-AACBA56B496B}"/>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325795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8AE25-7C5F-A87E-9DA3-9400A99DAA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8CA91C05-1889-54F2-7695-B96FFA7C58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A1B1D36-A354-D500-BCD8-9E420AA875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A0D4E2-8846-7F4D-21D4-D20666C907DE}"/>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6" name="Footer Placeholder 5">
            <a:extLst>
              <a:ext uri="{FF2B5EF4-FFF2-40B4-BE49-F238E27FC236}">
                <a16:creationId xmlns:a16="http://schemas.microsoft.com/office/drawing/2014/main" id="{F7E90F25-49E0-140A-B59A-40680B8ACFB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2134C5AC-1763-602F-715F-E0BB1B666E9C}"/>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2853812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9A31-FF9B-0F16-48CC-5279FA7A69C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44AFCACC-C246-423C-F56C-CD6D769FAE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3DD2296-1B87-F346-3B6A-E506C07A2D63}"/>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5" name="Footer Placeholder 4">
            <a:extLst>
              <a:ext uri="{FF2B5EF4-FFF2-40B4-BE49-F238E27FC236}">
                <a16:creationId xmlns:a16="http://schemas.microsoft.com/office/drawing/2014/main" id="{65B77D39-E71F-E65C-4727-6CBCD14D939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6ECF13C-0F8B-B928-4CAD-F813E37AB65F}"/>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971766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6235FFC-2EC6-756C-3BB3-CDA65B5F9A9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1FC0704F-8008-423A-4017-DC71B1CF08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4DE3259-E02A-3DCD-BCC3-ADE1BE408E23}"/>
              </a:ext>
            </a:extLst>
          </p:cNvPr>
          <p:cNvSpPr>
            <a:spLocks noGrp="1"/>
          </p:cNvSpPr>
          <p:nvPr>
            <p:ph type="dt" sz="half" idx="10"/>
          </p:nvPr>
        </p:nvSpPr>
        <p:spPr/>
        <p:txBody>
          <a:bodyPr/>
          <a:lstStyle/>
          <a:p>
            <a:fld id="{7091AEA0-FEA7-4E77-AA22-34A44306B8E4}" type="datetimeFigureOut">
              <a:rPr lang="en-AU" smtClean="0"/>
              <a:t>28/09/2026</a:t>
            </a:fld>
            <a:endParaRPr lang="en-AU"/>
          </a:p>
        </p:txBody>
      </p:sp>
      <p:sp>
        <p:nvSpPr>
          <p:cNvPr id="5" name="Footer Placeholder 4">
            <a:extLst>
              <a:ext uri="{FF2B5EF4-FFF2-40B4-BE49-F238E27FC236}">
                <a16:creationId xmlns:a16="http://schemas.microsoft.com/office/drawing/2014/main" id="{1EC1AAEF-2E83-5D84-5783-3B3B90F7E63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C052E78-48C6-E621-3604-DB42754887B8}"/>
              </a:ext>
            </a:extLst>
          </p:cNvPr>
          <p:cNvSpPr>
            <a:spLocks noGrp="1"/>
          </p:cNvSpPr>
          <p:nvPr>
            <p:ph type="sldNum" sz="quarter" idx="12"/>
          </p:nvPr>
        </p:nvSpPr>
        <p:spPr/>
        <p:txBody>
          <a:bodyPr/>
          <a:lstStyle/>
          <a:p>
            <a:fld id="{0F54440E-6B08-4BFC-9061-E953A43808ED}" type="slidenum">
              <a:rPr lang="en-AU" smtClean="0"/>
              <a:t>‹#›</a:t>
            </a:fld>
            <a:endParaRPr lang="en-AU"/>
          </a:p>
        </p:txBody>
      </p:sp>
    </p:spTree>
    <p:extLst>
      <p:ext uri="{BB962C8B-B14F-4D97-AF65-F5344CB8AC3E}">
        <p14:creationId xmlns:p14="http://schemas.microsoft.com/office/powerpoint/2010/main" val="1723602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11E046-BEED-2E9B-19A8-345A4D0303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115568A-433C-6E46-20C9-6135D913A0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C0D0664B-9E8A-43FC-7425-0E56D6F666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091AEA0-FEA7-4E77-AA22-34A44306B8E4}" type="datetimeFigureOut">
              <a:rPr lang="en-AU" smtClean="0"/>
              <a:t>28/09/2026</a:t>
            </a:fld>
            <a:endParaRPr lang="en-AU"/>
          </a:p>
        </p:txBody>
      </p:sp>
      <p:sp>
        <p:nvSpPr>
          <p:cNvPr id="5" name="Footer Placeholder 4">
            <a:extLst>
              <a:ext uri="{FF2B5EF4-FFF2-40B4-BE49-F238E27FC236}">
                <a16:creationId xmlns:a16="http://schemas.microsoft.com/office/drawing/2014/main" id="{D08C44E5-9315-8007-6DF7-38525C49CC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A1A5D9B3-89F9-4DF5-5C8E-A46439B87E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54440E-6B08-4BFC-9061-E953A43808ED}" type="slidenum">
              <a:rPr lang="en-AU" smtClean="0"/>
              <a:t>‹#›</a:t>
            </a:fld>
            <a:endParaRPr lang="en-AU"/>
          </a:p>
        </p:txBody>
      </p:sp>
    </p:spTree>
    <p:extLst>
      <p:ext uri="{BB962C8B-B14F-4D97-AF65-F5344CB8AC3E}">
        <p14:creationId xmlns:p14="http://schemas.microsoft.com/office/powerpoint/2010/main" val="8077307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chrome-extension://efaidnbmnnnibpcajpcglclefindmkaj/https:/www.cysticfibrosis.org.au/wp-content/uploads/2026/03/ACFDR-2024-Annual-Report_Screen_Pages63.pdf"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8.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microsoft.com/office/2011/relationships/webextension" Target="../webextensions/webextension1.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F784ED08-2B9B-3DEE-4CA5-9C01977C85CF}"/>
              </a:ext>
            </a:extLst>
          </p:cNvPr>
          <p:cNvSpPr/>
          <p:nvPr/>
        </p:nvSpPr>
        <p:spPr>
          <a:xfrm>
            <a:off x="10387232" y="5910425"/>
            <a:ext cx="1311693" cy="579519"/>
          </a:xfrm>
          <a:custGeom>
            <a:avLst/>
            <a:gdLst/>
            <a:ahLst/>
            <a:cxnLst/>
            <a:rect l="l" t="t" r="r" b="b"/>
            <a:pathLst>
              <a:path w="7103011" h="3313659">
                <a:moveTo>
                  <a:pt x="0" y="0"/>
                </a:moveTo>
                <a:lnTo>
                  <a:pt x="7103010" y="0"/>
                </a:lnTo>
                <a:lnTo>
                  <a:pt x="7103010" y="3313659"/>
                </a:lnTo>
                <a:lnTo>
                  <a:pt x="0" y="3313659"/>
                </a:lnTo>
                <a:lnTo>
                  <a:pt x="0" y="0"/>
                </a:lnTo>
                <a:close/>
              </a:path>
            </a:pathLst>
          </a:custGeom>
          <a:blipFill>
            <a:blip r:embed="rId3"/>
            <a:stretch>
              <a:fillRect l="-7202" t="-46316" r="-4380" b="-54191"/>
            </a:stretch>
          </a:blipFill>
        </p:spPr>
        <p:txBody>
          <a:bodyPr/>
          <a:lstStyle/>
          <a:p>
            <a:endParaRPr lang="en-AU"/>
          </a:p>
        </p:txBody>
      </p:sp>
      <p:pic>
        <p:nvPicPr>
          <p:cNvPr id="8" name="Picture 7">
            <a:extLst>
              <a:ext uri="{FF2B5EF4-FFF2-40B4-BE49-F238E27FC236}">
                <a16:creationId xmlns:a16="http://schemas.microsoft.com/office/drawing/2014/main" id="{C2F773C5-CFA0-51FE-0BB5-4FC1006232E2}"/>
              </a:ext>
            </a:extLst>
          </p:cNvPr>
          <p:cNvPicPr>
            <a:picLocks noChangeAspect="1"/>
          </p:cNvPicPr>
          <p:nvPr/>
        </p:nvPicPr>
        <p:blipFill>
          <a:blip r:embed="rId4">
            <a:extLst>
              <a:ext uri="{28A0092B-C50C-407E-A947-70E740481C1C}">
                <a14:useLocalDpi xmlns:a14="http://schemas.microsoft.com/office/drawing/2010/main" val="0"/>
              </a:ext>
            </a:extLst>
          </a:blip>
          <a:srcRect l="47802" t="-3206" b="-1"/>
          <a:stretch>
            <a:fillRect/>
          </a:stretch>
        </p:blipFill>
        <p:spPr>
          <a:xfrm>
            <a:off x="9916352" y="-1062853"/>
            <a:ext cx="8231311" cy="9154735"/>
          </a:xfrm>
          <a:prstGeom prst="rect">
            <a:avLst/>
          </a:prstGeom>
        </p:spPr>
      </p:pic>
      <p:sp>
        <p:nvSpPr>
          <p:cNvPr id="10" name="Flowchart: Delay 9">
            <a:extLst>
              <a:ext uri="{FF2B5EF4-FFF2-40B4-BE49-F238E27FC236}">
                <a16:creationId xmlns:a16="http://schemas.microsoft.com/office/drawing/2014/main" id="{B52B5848-856A-5D39-20F6-AAE7567413A1}"/>
              </a:ext>
            </a:extLst>
          </p:cNvPr>
          <p:cNvSpPr/>
          <p:nvPr/>
        </p:nvSpPr>
        <p:spPr>
          <a:xfrm>
            <a:off x="5648101" y="2883907"/>
            <a:ext cx="2277974" cy="2249565"/>
          </a:xfrm>
          <a:prstGeom prst="flowChartDelay">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1" name="Rectangle 10">
            <a:extLst>
              <a:ext uri="{FF2B5EF4-FFF2-40B4-BE49-F238E27FC236}">
                <a16:creationId xmlns:a16="http://schemas.microsoft.com/office/drawing/2014/main" id="{D9FDEDDE-DAFF-526F-AB63-32167819C1EF}"/>
              </a:ext>
            </a:extLst>
          </p:cNvPr>
          <p:cNvSpPr/>
          <p:nvPr/>
        </p:nvSpPr>
        <p:spPr>
          <a:xfrm>
            <a:off x="0" y="2883906"/>
            <a:ext cx="6197970" cy="2249566"/>
          </a:xfrm>
          <a:prstGeom prst="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2" name="Oval 11">
            <a:extLst>
              <a:ext uri="{FF2B5EF4-FFF2-40B4-BE49-F238E27FC236}">
                <a16:creationId xmlns:a16="http://schemas.microsoft.com/office/drawing/2014/main" id="{596AAF52-2A12-B451-4D72-0669DB62DC07}"/>
              </a:ext>
            </a:extLst>
          </p:cNvPr>
          <p:cNvSpPr/>
          <p:nvPr/>
        </p:nvSpPr>
        <p:spPr>
          <a:xfrm>
            <a:off x="6144888" y="2769188"/>
            <a:ext cx="2277975" cy="2478999"/>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3A5A2709-66A4-0603-CAD4-651F5AB4A827}"/>
              </a:ext>
            </a:extLst>
          </p:cNvPr>
          <p:cNvSpPr/>
          <p:nvPr/>
        </p:nvSpPr>
        <p:spPr>
          <a:xfrm>
            <a:off x="6274224" y="2969422"/>
            <a:ext cx="2041353" cy="2078532"/>
          </a:xfrm>
          <a:prstGeom prst="ellipse">
            <a:avLst/>
          </a:prstGeom>
          <a:solidFill>
            <a:schemeClr val="bg1"/>
          </a:solidFill>
          <a:ln w="76200">
            <a:solidFill>
              <a:srgbClr val="E31D1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a:extLst>
              <a:ext uri="{FF2B5EF4-FFF2-40B4-BE49-F238E27FC236}">
                <a16:creationId xmlns:a16="http://schemas.microsoft.com/office/drawing/2014/main" id="{6610A8AD-EAB4-59C3-6DD0-CAFD4595192F}"/>
              </a:ext>
            </a:extLst>
          </p:cNvPr>
          <p:cNvSpPr>
            <a:spLocks noGrp="1"/>
          </p:cNvSpPr>
          <p:nvPr>
            <p:ph type="ctrTitle"/>
          </p:nvPr>
        </p:nvSpPr>
        <p:spPr>
          <a:xfrm>
            <a:off x="323227" y="909982"/>
            <a:ext cx="6019800" cy="636587"/>
          </a:xfrm>
        </p:spPr>
        <p:txBody>
          <a:bodyPr>
            <a:noAutofit/>
          </a:bodyPr>
          <a:lstStyle/>
          <a:p>
            <a:pPr algn="l"/>
            <a:r>
              <a:rPr lang="en-US">
                <a:solidFill>
                  <a:srgbClr val="E31D1A"/>
                </a:solidFill>
                <a:latin typeface="Gotham Rounded Bold" panose="02000000000000000000" pitchFamily="50" charset="0"/>
              </a:rPr>
              <a:t>CF CAN</a:t>
            </a:r>
            <a:endParaRPr lang="en-AU">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11BAB422-37BD-1638-D70F-3C84842F7C9F}"/>
              </a:ext>
            </a:extLst>
          </p:cNvPr>
          <p:cNvSpPr txBox="1"/>
          <p:nvPr/>
        </p:nvSpPr>
        <p:spPr>
          <a:xfrm>
            <a:off x="2170080" y="1887228"/>
            <a:ext cx="5711545" cy="523220"/>
          </a:xfrm>
          <a:prstGeom prst="rect">
            <a:avLst/>
          </a:prstGeom>
          <a:noFill/>
        </p:spPr>
        <p:txBody>
          <a:bodyPr wrap="square" rtlCol="0">
            <a:spAutoFit/>
          </a:bodyPr>
          <a:lstStyle/>
          <a:p>
            <a:r>
              <a:rPr lang="en-US" sz="2800">
                <a:solidFill>
                  <a:srgbClr val="003E52"/>
                </a:solidFill>
                <a:latin typeface="Gotham Rounded Medium" pitchFamily="50" charset="0"/>
              </a:rPr>
              <a:t>Understanding Cystic Fibrosis</a:t>
            </a:r>
            <a:endParaRPr lang="en-AU" sz="2800">
              <a:solidFill>
                <a:srgbClr val="003E52"/>
              </a:solidFill>
              <a:latin typeface="Gotham Rounded Medium" pitchFamily="50" charset="0"/>
            </a:endParaRPr>
          </a:p>
        </p:txBody>
      </p:sp>
      <p:sp>
        <p:nvSpPr>
          <p:cNvPr id="6" name="TextBox 5">
            <a:extLst>
              <a:ext uri="{FF2B5EF4-FFF2-40B4-BE49-F238E27FC236}">
                <a16:creationId xmlns:a16="http://schemas.microsoft.com/office/drawing/2014/main" id="{DE0F629E-A76E-2FBC-B701-E99F72467242}"/>
              </a:ext>
            </a:extLst>
          </p:cNvPr>
          <p:cNvSpPr txBox="1"/>
          <p:nvPr/>
        </p:nvSpPr>
        <p:spPr>
          <a:xfrm>
            <a:off x="323227" y="3373721"/>
            <a:ext cx="5734407" cy="1077218"/>
          </a:xfrm>
          <a:prstGeom prst="rect">
            <a:avLst/>
          </a:prstGeom>
          <a:noFill/>
        </p:spPr>
        <p:txBody>
          <a:bodyPr wrap="square">
            <a:spAutoFit/>
          </a:bodyPr>
          <a:lstStyle/>
          <a:p>
            <a:r>
              <a:rPr lang="en-US" sz="3200">
                <a:solidFill>
                  <a:schemeClr val="bg1"/>
                </a:solidFill>
                <a:latin typeface="Gotham Rounded Medium" pitchFamily="50" charset="0"/>
                <a:ea typeface="Gotham Rounded 3"/>
                <a:cs typeface="Gotham Rounded 3"/>
                <a:sym typeface="Gotham Rounded 3"/>
              </a:rPr>
              <a:t>Cystic Fibrosis Community Advocacy Network</a:t>
            </a:r>
          </a:p>
        </p:txBody>
      </p:sp>
      <p:sp>
        <p:nvSpPr>
          <p:cNvPr id="9" name="TextBox 8">
            <a:extLst>
              <a:ext uri="{FF2B5EF4-FFF2-40B4-BE49-F238E27FC236}">
                <a16:creationId xmlns:a16="http://schemas.microsoft.com/office/drawing/2014/main" id="{BC0DF7B1-E5A0-B817-0428-FFD2C0BBA501}"/>
              </a:ext>
            </a:extLst>
          </p:cNvPr>
          <p:cNvSpPr txBox="1"/>
          <p:nvPr/>
        </p:nvSpPr>
        <p:spPr>
          <a:xfrm>
            <a:off x="323227" y="1887228"/>
            <a:ext cx="2352435" cy="523220"/>
          </a:xfrm>
          <a:prstGeom prst="rect">
            <a:avLst/>
          </a:prstGeom>
          <a:noFill/>
        </p:spPr>
        <p:txBody>
          <a:bodyPr wrap="square">
            <a:spAutoFit/>
          </a:bodyPr>
          <a:lstStyle/>
          <a:p>
            <a:r>
              <a:rPr lang="en-US" sz="2800">
                <a:solidFill>
                  <a:srgbClr val="E31D1A"/>
                </a:solidFill>
                <a:latin typeface="Gotham Rounded Medium" pitchFamily="50" charset="0"/>
              </a:rPr>
              <a:t>Module 2: </a:t>
            </a:r>
            <a:endParaRPr lang="en-AU" sz="2800">
              <a:solidFill>
                <a:srgbClr val="E31D1A"/>
              </a:solidFill>
            </a:endParaRPr>
          </a:p>
        </p:txBody>
      </p:sp>
      <p:pic>
        <p:nvPicPr>
          <p:cNvPr id="4" name="Picture 3">
            <a:extLst>
              <a:ext uri="{FF2B5EF4-FFF2-40B4-BE49-F238E27FC236}">
                <a16:creationId xmlns:a16="http://schemas.microsoft.com/office/drawing/2014/main" id="{ECA1AFC8-C83D-77F7-E78E-7E74255629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10916" y="3150154"/>
            <a:ext cx="1115159" cy="1524351"/>
          </a:xfrm>
          <a:prstGeom prst="rect">
            <a:avLst/>
          </a:prstGeom>
        </p:spPr>
      </p:pic>
    </p:spTree>
    <p:extLst>
      <p:ext uri="{BB962C8B-B14F-4D97-AF65-F5344CB8AC3E}">
        <p14:creationId xmlns:p14="http://schemas.microsoft.com/office/powerpoint/2010/main" val="171917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Flowchart: Connector 25">
            <a:extLst>
              <a:ext uri="{FF2B5EF4-FFF2-40B4-BE49-F238E27FC236}">
                <a16:creationId xmlns:a16="http://schemas.microsoft.com/office/drawing/2014/main" id="{F4EEE8ED-FA91-9F34-2AFE-F140F66749E5}"/>
              </a:ext>
            </a:extLst>
          </p:cNvPr>
          <p:cNvSpPr/>
          <p:nvPr/>
        </p:nvSpPr>
        <p:spPr>
          <a:xfrm>
            <a:off x="-657348" y="4996034"/>
            <a:ext cx="2807340" cy="3044272"/>
          </a:xfrm>
          <a:prstGeom prst="flowChartConnector">
            <a:avLst/>
          </a:prstGeom>
          <a:solidFill>
            <a:srgbClr val="004987">
              <a:alpha val="2588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4" name="Flowchart: Connector 23">
            <a:extLst>
              <a:ext uri="{FF2B5EF4-FFF2-40B4-BE49-F238E27FC236}">
                <a16:creationId xmlns:a16="http://schemas.microsoft.com/office/drawing/2014/main" id="{3BEF56D2-3255-29A5-5442-7E4735FE41C7}"/>
              </a:ext>
            </a:extLst>
          </p:cNvPr>
          <p:cNvSpPr/>
          <p:nvPr/>
        </p:nvSpPr>
        <p:spPr>
          <a:xfrm rot="4823505">
            <a:off x="-2009352" y="4403173"/>
            <a:ext cx="4642135" cy="4977061"/>
          </a:xfrm>
          <a:custGeom>
            <a:avLst/>
            <a:gdLst>
              <a:gd name="csX0" fmla="*/ 0 w 4642135"/>
              <a:gd name="csY0" fmla="*/ 2488531 h 4977061"/>
              <a:gd name="csX1" fmla="*/ 2321068 w 4642135"/>
              <a:gd name="csY1" fmla="*/ 0 h 4977061"/>
              <a:gd name="csX2" fmla="*/ 4642136 w 4642135"/>
              <a:gd name="csY2" fmla="*/ 2488531 h 4977061"/>
              <a:gd name="csX3" fmla="*/ 2321068 w 4642135"/>
              <a:gd name="csY3" fmla="*/ 4977062 h 4977061"/>
              <a:gd name="csX4" fmla="*/ 0 w 4642135"/>
              <a:gd name="csY4" fmla="*/ 2488531 h 4977061"/>
            </a:gdLst>
            <a:ahLst/>
            <a:cxnLst>
              <a:cxn ang="0">
                <a:pos x="csX0" y="csY0"/>
              </a:cxn>
              <a:cxn ang="0">
                <a:pos x="csX1" y="csY1"/>
              </a:cxn>
              <a:cxn ang="0">
                <a:pos x="csX2" y="csY2"/>
              </a:cxn>
              <a:cxn ang="0">
                <a:pos x="csX3" y="csY3"/>
              </a:cxn>
              <a:cxn ang="0">
                <a:pos x="csX4" y="csY4"/>
              </a:cxn>
            </a:cxnLst>
            <a:rect l="l" t="t" r="r" b="b"/>
            <a:pathLst>
              <a:path w="4642135" h="4977061" extrusionOk="0">
                <a:moveTo>
                  <a:pt x="0" y="2488531"/>
                </a:moveTo>
                <a:cubicBezTo>
                  <a:pt x="-126716" y="880486"/>
                  <a:pt x="1166757" y="-56894"/>
                  <a:pt x="2321068" y="0"/>
                </a:cubicBezTo>
                <a:cubicBezTo>
                  <a:pt x="3775626" y="366046"/>
                  <a:pt x="4518465" y="1171813"/>
                  <a:pt x="4642136" y="2488531"/>
                </a:cubicBezTo>
                <a:cubicBezTo>
                  <a:pt x="4397839" y="3650915"/>
                  <a:pt x="3636288" y="4964675"/>
                  <a:pt x="2321068" y="4977062"/>
                </a:cubicBezTo>
                <a:cubicBezTo>
                  <a:pt x="847403" y="4777184"/>
                  <a:pt x="158270" y="3982839"/>
                  <a:pt x="0" y="2488531"/>
                </a:cubicBezTo>
                <a:close/>
              </a:path>
            </a:pathLst>
          </a:custGeom>
          <a:noFill/>
          <a:ln w="63500">
            <a:solidFill>
              <a:srgbClr val="003E52"/>
            </a:solidFill>
            <a:prstDash val="dash"/>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E6E99BF0-A78E-9122-54E1-342B4004E204}"/>
              </a:ext>
            </a:extLst>
          </p:cNvPr>
          <p:cNvSpPr>
            <a:spLocks noGrp="1"/>
          </p:cNvSpPr>
          <p:nvPr>
            <p:ph type="ctrTitle"/>
          </p:nvPr>
        </p:nvSpPr>
        <p:spPr>
          <a:xfrm>
            <a:off x="781050" y="546872"/>
            <a:ext cx="8585200" cy="636587"/>
          </a:xfrm>
        </p:spPr>
        <p:txBody>
          <a:bodyPr>
            <a:normAutofit/>
          </a:bodyPr>
          <a:lstStyle/>
          <a:p>
            <a:pPr algn="l"/>
            <a:r>
              <a:rPr lang="en-US" sz="3200">
                <a:solidFill>
                  <a:srgbClr val="E31D1A"/>
                </a:solidFill>
                <a:latin typeface="Gotham Rounded Bold" panose="02000000000000000000" pitchFamily="50" charset="0"/>
              </a:rPr>
              <a:t>What is Cystic Fibrosis?</a:t>
            </a:r>
            <a:endParaRPr lang="en-AU" sz="3200">
              <a:solidFill>
                <a:srgbClr val="E31D1A"/>
              </a:solidFill>
              <a:latin typeface="Gotham Rounded Bold" panose="02000000000000000000" pitchFamily="50" charset="0"/>
            </a:endParaRPr>
          </a:p>
        </p:txBody>
      </p:sp>
      <p:sp>
        <p:nvSpPr>
          <p:cNvPr id="8" name="TextBox 7">
            <a:extLst>
              <a:ext uri="{FF2B5EF4-FFF2-40B4-BE49-F238E27FC236}">
                <a16:creationId xmlns:a16="http://schemas.microsoft.com/office/drawing/2014/main" id="{63C85158-9566-6EE4-25FB-AEB71B5C849C}"/>
              </a:ext>
            </a:extLst>
          </p:cNvPr>
          <p:cNvSpPr txBox="1"/>
          <p:nvPr/>
        </p:nvSpPr>
        <p:spPr>
          <a:xfrm>
            <a:off x="781050" y="1716635"/>
            <a:ext cx="10750550" cy="370038"/>
          </a:xfrm>
          <a:prstGeom prst="rect">
            <a:avLst/>
          </a:prstGeom>
          <a:noFill/>
        </p:spPr>
        <p:txBody>
          <a:bodyPr wrap="square">
            <a:spAutoFit/>
          </a:bodyPr>
          <a:lstStyle/>
          <a:p>
            <a:pPr>
              <a:lnSpc>
                <a:spcPct val="107000"/>
              </a:lnSpc>
              <a:spcAft>
                <a:spcPts val="800"/>
              </a:spcAft>
              <a:buNone/>
            </a:pPr>
            <a:r>
              <a:rPr lang="en-AU">
                <a:effectLst/>
                <a:latin typeface="Gotham Rounded Book" pitchFamily="50" charset="0"/>
                <a:ea typeface="DengXian" panose="02010600030101010101" pitchFamily="2" charset="-122"/>
                <a:cs typeface="Cordia New" panose="020B0304020202020204" pitchFamily="34" charset="-34"/>
              </a:rPr>
              <a:t>Cystic fibrosis is a genetic condition caused by mutations in the CFTR gene.</a:t>
            </a:r>
            <a:endParaRPr lang="en-AU" sz="1600">
              <a:effectLst/>
              <a:latin typeface="Gotham Rounded Book" pitchFamily="50" charset="0"/>
              <a:ea typeface="DengXian" panose="02010600030101010101" pitchFamily="2" charset="-122"/>
              <a:cs typeface="Cordia New" panose="020B0304020202020204" pitchFamily="34" charset="-34"/>
            </a:endParaRPr>
          </a:p>
        </p:txBody>
      </p:sp>
      <p:sp>
        <p:nvSpPr>
          <p:cNvPr id="9" name="TextBox 8">
            <a:extLst>
              <a:ext uri="{FF2B5EF4-FFF2-40B4-BE49-F238E27FC236}">
                <a16:creationId xmlns:a16="http://schemas.microsoft.com/office/drawing/2014/main" id="{439F12C2-9113-9CFB-047B-6A301724FD06}"/>
              </a:ext>
            </a:extLst>
          </p:cNvPr>
          <p:cNvSpPr txBox="1"/>
          <p:nvPr/>
        </p:nvSpPr>
        <p:spPr>
          <a:xfrm>
            <a:off x="781050" y="3029482"/>
            <a:ext cx="10750550" cy="370038"/>
          </a:xfrm>
          <a:prstGeom prst="rect">
            <a:avLst/>
          </a:prstGeom>
          <a:noFill/>
        </p:spPr>
        <p:txBody>
          <a:bodyPr wrap="square">
            <a:spAutoFit/>
          </a:bodyPr>
          <a:lstStyle/>
          <a:p>
            <a:pPr>
              <a:lnSpc>
                <a:spcPct val="107000"/>
              </a:lnSpc>
              <a:spcAft>
                <a:spcPts val="800"/>
              </a:spcAft>
              <a:buNone/>
            </a:pPr>
            <a:r>
              <a:rPr lang="en-AU">
                <a:solidFill>
                  <a:srgbClr val="E31D1A"/>
                </a:solidFill>
                <a:effectLst/>
                <a:latin typeface="Gotham Rounded Medium" pitchFamily="50" charset="0"/>
                <a:ea typeface="DengXian" panose="02010600030101010101" pitchFamily="2" charset="-122"/>
                <a:cs typeface="Cordia New" panose="020B0304020202020204" pitchFamily="34" charset="-34"/>
              </a:rPr>
              <a:t>How is it inherited?</a:t>
            </a:r>
            <a:endParaRPr lang="en-AU" sz="1600">
              <a:solidFill>
                <a:srgbClr val="E31D1A"/>
              </a:solidFill>
              <a:effectLst/>
              <a:latin typeface="Gotham Rounded Medium" pitchFamily="50" charset="0"/>
              <a:ea typeface="DengXian" panose="02010600030101010101" pitchFamily="2" charset="-122"/>
              <a:cs typeface="Cordia New" panose="020B0304020202020204" pitchFamily="34" charset="-34"/>
            </a:endParaRPr>
          </a:p>
        </p:txBody>
      </p:sp>
      <p:pic>
        <p:nvPicPr>
          <p:cNvPr id="11" name="Picture 10">
            <a:extLst>
              <a:ext uri="{FF2B5EF4-FFF2-40B4-BE49-F238E27FC236}">
                <a16:creationId xmlns:a16="http://schemas.microsoft.com/office/drawing/2014/main" id="{8CA25D75-522F-F00C-98EE-F7289542089B}"/>
              </a:ext>
            </a:extLst>
          </p:cNvPr>
          <p:cNvPicPr>
            <a:picLocks noChangeAspect="1"/>
          </p:cNvPicPr>
          <p:nvPr/>
        </p:nvPicPr>
        <p:blipFill>
          <a:blip r:embed="rId3"/>
          <a:srcRect l="18372" t="12848" r="9756" b="4179"/>
          <a:stretch>
            <a:fillRect/>
          </a:stretch>
        </p:blipFill>
        <p:spPr>
          <a:xfrm>
            <a:off x="5568950" y="2545165"/>
            <a:ext cx="4953001" cy="3276386"/>
          </a:xfrm>
          <a:prstGeom prst="rect">
            <a:avLst/>
          </a:prstGeom>
        </p:spPr>
      </p:pic>
      <p:sp>
        <p:nvSpPr>
          <p:cNvPr id="20" name="Rectangle 19">
            <a:extLst>
              <a:ext uri="{FF2B5EF4-FFF2-40B4-BE49-F238E27FC236}">
                <a16:creationId xmlns:a16="http://schemas.microsoft.com/office/drawing/2014/main" id="{C362D328-8EA5-BCD5-0B26-2A487B37A399}"/>
              </a:ext>
            </a:extLst>
          </p:cNvPr>
          <p:cNvSpPr/>
          <p:nvPr/>
        </p:nvSpPr>
        <p:spPr>
          <a:xfrm>
            <a:off x="9220200" y="2743200"/>
            <a:ext cx="1924003" cy="965200"/>
          </a:xfrm>
          <a:prstGeom prst="rect">
            <a:avLst/>
          </a:prstGeom>
          <a:noFill/>
          <a:ln>
            <a:solidFill>
              <a:srgbClr val="555654"/>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TextBox 13">
            <a:extLst>
              <a:ext uri="{FF2B5EF4-FFF2-40B4-BE49-F238E27FC236}">
                <a16:creationId xmlns:a16="http://schemas.microsoft.com/office/drawing/2014/main" id="{E483A93F-7EF2-157C-BC91-7966953EADC5}"/>
              </a:ext>
            </a:extLst>
          </p:cNvPr>
          <p:cNvSpPr txBox="1"/>
          <p:nvPr/>
        </p:nvSpPr>
        <p:spPr>
          <a:xfrm>
            <a:off x="844549" y="3452885"/>
            <a:ext cx="4438651" cy="338554"/>
          </a:xfrm>
          <a:prstGeom prst="rect">
            <a:avLst/>
          </a:prstGeom>
          <a:solidFill>
            <a:srgbClr val="52B9E9"/>
          </a:solidFill>
        </p:spPr>
        <p:txBody>
          <a:bodyPr wrap="square">
            <a:spAutoFit/>
          </a:bodyPr>
          <a:lstStyle/>
          <a:p>
            <a:pPr lvl="0" eaLnBrk="0" fontAlgn="base" hangingPunct="0">
              <a:spcBef>
                <a:spcPct val="0"/>
              </a:spcBef>
              <a:spcAft>
                <a:spcPct val="0"/>
              </a:spcAft>
            </a:pPr>
            <a:r>
              <a:rPr kumimoji="0" lang="en-AU" altLang="zh-CN" sz="16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One faulty gene = carrier of cystic fibrosis</a:t>
            </a:r>
          </a:p>
        </p:txBody>
      </p:sp>
      <p:sp>
        <p:nvSpPr>
          <p:cNvPr id="15" name="Rectangle 14">
            <a:extLst>
              <a:ext uri="{FF2B5EF4-FFF2-40B4-BE49-F238E27FC236}">
                <a16:creationId xmlns:a16="http://schemas.microsoft.com/office/drawing/2014/main" id="{A96EEA44-6CC0-80CE-FAC0-B215303D1F31}"/>
              </a:ext>
            </a:extLst>
          </p:cNvPr>
          <p:cNvSpPr/>
          <p:nvPr/>
        </p:nvSpPr>
        <p:spPr>
          <a:xfrm flipV="1">
            <a:off x="9366250" y="3104293"/>
            <a:ext cx="190500" cy="113356"/>
          </a:xfrm>
          <a:prstGeom prst="rect">
            <a:avLst/>
          </a:prstGeom>
          <a:solidFill>
            <a:srgbClr val="BAB9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Rectangle 15">
            <a:extLst>
              <a:ext uri="{FF2B5EF4-FFF2-40B4-BE49-F238E27FC236}">
                <a16:creationId xmlns:a16="http://schemas.microsoft.com/office/drawing/2014/main" id="{83D19068-109F-7C30-4297-C7D262235F27}"/>
              </a:ext>
            </a:extLst>
          </p:cNvPr>
          <p:cNvSpPr/>
          <p:nvPr/>
        </p:nvSpPr>
        <p:spPr>
          <a:xfrm>
            <a:off x="9366250" y="3382198"/>
            <a:ext cx="190500" cy="113356"/>
          </a:xfrm>
          <a:prstGeom prst="rect">
            <a:avLst/>
          </a:prstGeom>
          <a:solidFill>
            <a:srgbClr val="55565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Box 16">
            <a:extLst>
              <a:ext uri="{FF2B5EF4-FFF2-40B4-BE49-F238E27FC236}">
                <a16:creationId xmlns:a16="http://schemas.microsoft.com/office/drawing/2014/main" id="{83D42C31-C576-40C9-BBAD-5ECAE4AC6255}"/>
              </a:ext>
            </a:extLst>
          </p:cNvPr>
          <p:cNvSpPr txBox="1"/>
          <p:nvPr/>
        </p:nvSpPr>
        <p:spPr>
          <a:xfrm>
            <a:off x="9505950" y="3052006"/>
            <a:ext cx="1638253" cy="246606"/>
          </a:xfrm>
          <a:prstGeom prst="rect">
            <a:avLst/>
          </a:prstGeom>
          <a:noFill/>
        </p:spPr>
        <p:txBody>
          <a:bodyPr wrap="square">
            <a:spAutoFit/>
          </a:bodyPr>
          <a:lstStyle/>
          <a:p>
            <a:pPr>
              <a:lnSpc>
                <a:spcPct val="107000"/>
              </a:lnSpc>
              <a:spcAft>
                <a:spcPts val="800"/>
              </a:spcAft>
              <a:buNone/>
            </a:pPr>
            <a:r>
              <a:rPr lang="en-AU" sz="1000">
                <a:effectLst/>
                <a:latin typeface="Gotham Rounded Book" pitchFamily="50" charset="0"/>
                <a:ea typeface="DengXian" panose="02010600030101010101" pitchFamily="2" charset="-122"/>
                <a:cs typeface="Cordia New" panose="020B0304020202020204" pitchFamily="34" charset="-34"/>
              </a:rPr>
              <a:t>Normal CFTR gene</a:t>
            </a:r>
          </a:p>
        </p:txBody>
      </p:sp>
      <p:sp>
        <p:nvSpPr>
          <p:cNvPr id="18" name="TextBox 17">
            <a:extLst>
              <a:ext uri="{FF2B5EF4-FFF2-40B4-BE49-F238E27FC236}">
                <a16:creationId xmlns:a16="http://schemas.microsoft.com/office/drawing/2014/main" id="{27E5FA28-C05A-2320-B2E1-0B375A074C9B}"/>
              </a:ext>
            </a:extLst>
          </p:cNvPr>
          <p:cNvSpPr txBox="1"/>
          <p:nvPr/>
        </p:nvSpPr>
        <p:spPr>
          <a:xfrm>
            <a:off x="9505950" y="3329582"/>
            <a:ext cx="1771651" cy="246606"/>
          </a:xfrm>
          <a:prstGeom prst="rect">
            <a:avLst/>
          </a:prstGeom>
          <a:noFill/>
        </p:spPr>
        <p:txBody>
          <a:bodyPr wrap="square">
            <a:spAutoFit/>
          </a:bodyPr>
          <a:lstStyle/>
          <a:p>
            <a:pPr>
              <a:lnSpc>
                <a:spcPct val="107000"/>
              </a:lnSpc>
              <a:spcAft>
                <a:spcPts val="800"/>
              </a:spcAft>
              <a:buNone/>
            </a:pPr>
            <a:r>
              <a:rPr lang="en-AU" sz="1000">
                <a:effectLst/>
                <a:latin typeface="Gotham Rounded Book" pitchFamily="50" charset="0"/>
                <a:ea typeface="DengXian" panose="02010600030101010101" pitchFamily="2" charset="-122"/>
                <a:cs typeface="Cordia New" panose="020B0304020202020204" pitchFamily="34" charset="-34"/>
              </a:rPr>
              <a:t>Mutated CFTR gene</a:t>
            </a:r>
          </a:p>
        </p:txBody>
      </p:sp>
      <p:sp>
        <p:nvSpPr>
          <p:cNvPr id="19" name="TextBox 18">
            <a:extLst>
              <a:ext uri="{FF2B5EF4-FFF2-40B4-BE49-F238E27FC236}">
                <a16:creationId xmlns:a16="http://schemas.microsoft.com/office/drawing/2014/main" id="{E66D31DA-5C81-920A-BC62-72E9B76B8E95}"/>
              </a:ext>
            </a:extLst>
          </p:cNvPr>
          <p:cNvSpPr txBox="1"/>
          <p:nvPr/>
        </p:nvSpPr>
        <p:spPr>
          <a:xfrm>
            <a:off x="9220200" y="2797647"/>
            <a:ext cx="1638253" cy="246606"/>
          </a:xfrm>
          <a:prstGeom prst="rect">
            <a:avLst/>
          </a:prstGeom>
          <a:noFill/>
        </p:spPr>
        <p:txBody>
          <a:bodyPr wrap="square">
            <a:spAutoFit/>
          </a:bodyPr>
          <a:lstStyle/>
          <a:p>
            <a:pPr>
              <a:lnSpc>
                <a:spcPct val="107000"/>
              </a:lnSpc>
              <a:spcAft>
                <a:spcPts val="800"/>
              </a:spcAft>
              <a:buNone/>
            </a:pPr>
            <a:r>
              <a:rPr lang="en-AU" sz="1000">
                <a:effectLst/>
                <a:latin typeface="Gotham Rounded Bold" panose="02000000000000000000" pitchFamily="50" charset="0"/>
                <a:ea typeface="DengXian" panose="02010600030101010101" pitchFamily="2" charset="-122"/>
                <a:cs typeface="Cordia New" panose="020B0304020202020204" pitchFamily="34" charset="-34"/>
              </a:rPr>
              <a:t>Key</a:t>
            </a:r>
          </a:p>
        </p:txBody>
      </p:sp>
      <p:sp>
        <p:nvSpPr>
          <p:cNvPr id="21" name="TextBox 20">
            <a:extLst>
              <a:ext uri="{FF2B5EF4-FFF2-40B4-BE49-F238E27FC236}">
                <a16:creationId xmlns:a16="http://schemas.microsoft.com/office/drawing/2014/main" id="{05C98D5A-0BCE-6B36-B966-EC26A43F954D}"/>
              </a:ext>
            </a:extLst>
          </p:cNvPr>
          <p:cNvSpPr txBox="1"/>
          <p:nvPr/>
        </p:nvSpPr>
        <p:spPr>
          <a:xfrm>
            <a:off x="844550" y="3844804"/>
            <a:ext cx="4438650" cy="338554"/>
          </a:xfrm>
          <a:prstGeom prst="rect">
            <a:avLst/>
          </a:prstGeom>
          <a:solidFill>
            <a:srgbClr val="004987"/>
          </a:solidFill>
        </p:spPr>
        <p:txBody>
          <a:bodyPr wrap="square">
            <a:spAutoFit/>
          </a:bodyPr>
          <a:lstStyle/>
          <a:p>
            <a:pPr lvl="0" eaLnBrk="0" fontAlgn="base" hangingPunct="0">
              <a:spcBef>
                <a:spcPct val="0"/>
              </a:spcBef>
              <a:spcAft>
                <a:spcPct val="0"/>
              </a:spcAft>
            </a:pPr>
            <a:r>
              <a:rPr kumimoji="0" lang="en-AU" altLang="zh-CN" sz="1600" b="0" i="0" u="none" strike="noStrike" cap="none" normalizeH="0" baseline="0">
                <a:ln>
                  <a:noFill/>
                </a:ln>
                <a:solidFill>
                  <a:schemeClr val="bg1"/>
                </a:solidFill>
                <a:effectLst/>
                <a:latin typeface="Gotham Rounded Book" pitchFamily="50" charset="0"/>
                <a:ea typeface="DengXian" panose="02010600030101010101" pitchFamily="2" charset="-122"/>
                <a:cs typeface="Times New Roman" panose="02020603050405020304" pitchFamily="18" charset="0"/>
              </a:rPr>
              <a:t>Two faulty CFTR genes = cystic fibrosis</a:t>
            </a:r>
            <a:endParaRPr kumimoji="0" lang="en-AU" altLang="zh-CN" sz="1600" b="0" i="0" u="none" strike="noStrike" cap="none" normalizeH="0" baseline="0">
              <a:ln>
                <a:noFill/>
              </a:ln>
              <a:solidFill>
                <a:schemeClr val="bg1"/>
              </a:solidFill>
              <a:effectLst/>
              <a:latin typeface="Gotham Rounded Book" pitchFamily="50" charset="0"/>
            </a:endParaRPr>
          </a:p>
        </p:txBody>
      </p:sp>
      <p:sp>
        <p:nvSpPr>
          <p:cNvPr id="22" name="Title 1">
            <a:extLst>
              <a:ext uri="{FF2B5EF4-FFF2-40B4-BE49-F238E27FC236}">
                <a16:creationId xmlns:a16="http://schemas.microsoft.com/office/drawing/2014/main" id="{FF7C8717-008C-DC6B-01A0-7C5130242A6B}"/>
              </a:ext>
            </a:extLst>
          </p:cNvPr>
          <p:cNvSpPr txBox="1">
            <a:spLocks/>
          </p:cNvSpPr>
          <p:nvPr/>
        </p:nvSpPr>
        <p:spPr>
          <a:xfrm>
            <a:off x="781050" y="1176231"/>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CFTR gene basics, mutation classes</a:t>
            </a:r>
            <a:endParaRPr lang="en-AU" sz="2400">
              <a:solidFill>
                <a:srgbClr val="003E52"/>
              </a:solidFill>
              <a:latin typeface="Gotham Rounded Medium" pitchFamily="50" charset="0"/>
            </a:endParaRPr>
          </a:p>
        </p:txBody>
      </p:sp>
      <p:pic>
        <p:nvPicPr>
          <p:cNvPr id="2" name="Picture 1">
            <a:extLst>
              <a:ext uri="{FF2B5EF4-FFF2-40B4-BE49-F238E27FC236}">
                <a16:creationId xmlns:a16="http://schemas.microsoft.com/office/drawing/2014/main" id="{72C7ED22-3077-396A-B499-280B922C1961}"/>
              </a:ext>
            </a:extLst>
          </p:cNvPr>
          <p:cNvPicPr>
            <a:picLocks noChangeAspect="1"/>
          </p:cNvPicPr>
          <p:nvPr/>
        </p:nvPicPr>
        <p:blipFill>
          <a:blip r:embed="rId4">
            <a:extLst>
              <a:ext uri="{28A0092B-C50C-407E-A947-70E740481C1C}">
                <a14:useLocalDpi xmlns:a14="http://schemas.microsoft.com/office/drawing/2010/main" val="0"/>
              </a:ext>
            </a:extLst>
          </a:blip>
          <a:srcRect l="42885" b="34500"/>
          <a:stretch>
            <a:fillRect/>
          </a:stretch>
        </p:blipFill>
        <p:spPr>
          <a:xfrm>
            <a:off x="5974689" y="-70490"/>
            <a:ext cx="6963464" cy="4491975"/>
          </a:xfrm>
          <a:prstGeom prst="rect">
            <a:avLst/>
          </a:prstGeom>
        </p:spPr>
      </p:pic>
      <p:grpSp>
        <p:nvGrpSpPr>
          <p:cNvPr id="6" name="Group 5">
            <a:extLst>
              <a:ext uri="{FF2B5EF4-FFF2-40B4-BE49-F238E27FC236}">
                <a16:creationId xmlns:a16="http://schemas.microsoft.com/office/drawing/2014/main" id="{DC20AA2C-8794-156D-B30E-A2E877E9D289}"/>
              </a:ext>
            </a:extLst>
          </p:cNvPr>
          <p:cNvGrpSpPr/>
          <p:nvPr/>
        </p:nvGrpSpPr>
        <p:grpSpPr>
          <a:xfrm>
            <a:off x="-1" y="6115050"/>
            <a:ext cx="12192001" cy="776654"/>
            <a:chOff x="-1" y="6115050"/>
            <a:chExt cx="12192001" cy="776654"/>
          </a:xfrm>
        </p:grpSpPr>
        <p:cxnSp>
          <p:nvCxnSpPr>
            <p:cNvPr id="7" name="Straight Connector 6">
              <a:extLst>
                <a:ext uri="{FF2B5EF4-FFF2-40B4-BE49-F238E27FC236}">
                  <a16:creationId xmlns:a16="http://schemas.microsoft.com/office/drawing/2014/main" id="{7EFB42B3-6992-50AD-E78E-4AA46AD7FDDE}"/>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42D94A6-4D41-D05C-DFF0-71FED28A3A72}"/>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F024625B-3E94-7BB5-C38D-1D3AE8A0919E}"/>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3" name="Rectangle 12">
              <a:extLst>
                <a:ext uri="{FF2B5EF4-FFF2-40B4-BE49-F238E27FC236}">
                  <a16:creationId xmlns:a16="http://schemas.microsoft.com/office/drawing/2014/main" id="{48F8C663-BD02-A89F-08C1-B88E6E8B9C33}"/>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5" name="Picture 4">
            <a:extLst>
              <a:ext uri="{FF2B5EF4-FFF2-40B4-BE49-F238E27FC236}">
                <a16:creationId xmlns:a16="http://schemas.microsoft.com/office/drawing/2014/main" id="{610A6B9D-5A0A-AFC0-E591-3098979E59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741262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96A90-8250-5A07-066A-C427CC00DBCE}"/>
            </a:ext>
          </a:extLst>
        </p:cNvPr>
        <p:cNvGrpSpPr/>
        <p:nvPr/>
      </p:nvGrpSpPr>
      <p:grpSpPr>
        <a:xfrm>
          <a:off x="0" y="0"/>
          <a:ext cx="0" cy="0"/>
          <a:chOff x="0" y="0"/>
          <a:chExt cx="0" cy="0"/>
        </a:xfrm>
      </p:grpSpPr>
      <p:sp>
        <p:nvSpPr>
          <p:cNvPr id="29" name="Rectangle: Rounded Corners 28">
            <a:extLst>
              <a:ext uri="{FF2B5EF4-FFF2-40B4-BE49-F238E27FC236}">
                <a16:creationId xmlns:a16="http://schemas.microsoft.com/office/drawing/2014/main" id="{21F1D41B-8F5B-94B3-85AE-35EBFD1E2F6A}"/>
              </a:ext>
            </a:extLst>
          </p:cNvPr>
          <p:cNvSpPr/>
          <p:nvPr/>
        </p:nvSpPr>
        <p:spPr>
          <a:xfrm>
            <a:off x="8847006" y="4287970"/>
            <a:ext cx="3173984" cy="1056053"/>
          </a:xfrm>
          <a:prstGeom prst="roundRect">
            <a:avLst/>
          </a:prstGeom>
          <a:solidFill>
            <a:srgbClr val="003E5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8" name="Rectangle: Rounded Corners 27">
            <a:extLst>
              <a:ext uri="{FF2B5EF4-FFF2-40B4-BE49-F238E27FC236}">
                <a16:creationId xmlns:a16="http://schemas.microsoft.com/office/drawing/2014/main" id="{63329454-7BB7-FF2F-9358-3E9D4676FB59}"/>
              </a:ext>
            </a:extLst>
          </p:cNvPr>
          <p:cNvSpPr/>
          <p:nvPr/>
        </p:nvSpPr>
        <p:spPr>
          <a:xfrm>
            <a:off x="4438838" y="4307424"/>
            <a:ext cx="3763330" cy="1036600"/>
          </a:xfrm>
          <a:prstGeom prst="roundRect">
            <a:avLst/>
          </a:prstGeom>
          <a:solidFill>
            <a:srgbClr val="52B9E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7" name="Rectangle: Rounded Corners 26">
            <a:extLst>
              <a:ext uri="{FF2B5EF4-FFF2-40B4-BE49-F238E27FC236}">
                <a16:creationId xmlns:a16="http://schemas.microsoft.com/office/drawing/2014/main" id="{87F01BE8-CD85-46EF-82DD-A0BA51227DB2}"/>
              </a:ext>
            </a:extLst>
          </p:cNvPr>
          <p:cNvSpPr/>
          <p:nvPr/>
        </p:nvSpPr>
        <p:spPr>
          <a:xfrm>
            <a:off x="161478" y="4322758"/>
            <a:ext cx="3622801" cy="781543"/>
          </a:xfrm>
          <a:prstGeom prst="roundRect">
            <a:avLst/>
          </a:prstGeom>
          <a:solidFill>
            <a:srgbClr val="00B18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6" name="Rectangle: Rounded Corners 25">
            <a:extLst>
              <a:ext uri="{FF2B5EF4-FFF2-40B4-BE49-F238E27FC236}">
                <a16:creationId xmlns:a16="http://schemas.microsoft.com/office/drawing/2014/main" id="{055748EE-701F-92FE-D15A-5350C93152A1}"/>
              </a:ext>
            </a:extLst>
          </p:cNvPr>
          <p:cNvSpPr/>
          <p:nvPr/>
        </p:nvSpPr>
        <p:spPr>
          <a:xfrm>
            <a:off x="6245220" y="2888605"/>
            <a:ext cx="5203571" cy="975901"/>
          </a:xfrm>
          <a:prstGeom prst="roundRect">
            <a:avLst/>
          </a:prstGeom>
          <a:solidFill>
            <a:srgbClr val="00498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5" name="Rectangle: Rounded Corners 24">
            <a:extLst>
              <a:ext uri="{FF2B5EF4-FFF2-40B4-BE49-F238E27FC236}">
                <a16:creationId xmlns:a16="http://schemas.microsoft.com/office/drawing/2014/main" id="{EAD86FB5-701E-AA9D-C8C4-7F310E160099}"/>
              </a:ext>
            </a:extLst>
          </p:cNvPr>
          <p:cNvSpPr/>
          <p:nvPr/>
        </p:nvSpPr>
        <p:spPr>
          <a:xfrm>
            <a:off x="743201" y="2883897"/>
            <a:ext cx="5203571" cy="940565"/>
          </a:xfrm>
          <a:prstGeom prst="roundRect">
            <a:avLst/>
          </a:prstGeom>
          <a:solidFill>
            <a:srgbClr val="003E52">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Rounded Corners 21">
            <a:extLst>
              <a:ext uri="{FF2B5EF4-FFF2-40B4-BE49-F238E27FC236}">
                <a16:creationId xmlns:a16="http://schemas.microsoft.com/office/drawing/2014/main" id="{D5A78F99-79BD-AA53-0689-2C28B0C905AE}"/>
              </a:ext>
            </a:extLst>
          </p:cNvPr>
          <p:cNvSpPr/>
          <p:nvPr/>
        </p:nvSpPr>
        <p:spPr>
          <a:xfrm>
            <a:off x="4438839" y="1300198"/>
            <a:ext cx="3693160" cy="1052045"/>
          </a:xfrm>
          <a:prstGeom prst="roundRect">
            <a:avLst/>
          </a:prstGeom>
          <a:solidFill>
            <a:srgbClr val="00B18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3" name="Rectangle: Rounded Corners 22">
            <a:extLst>
              <a:ext uri="{FF2B5EF4-FFF2-40B4-BE49-F238E27FC236}">
                <a16:creationId xmlns:a16="http://schemas.microsoft.com/office/drawing/2014/main" id="{9CE0B851-E024-7C65-8481-D10322DC52C7}"/>
              </a:ext>
            </a:extLst>
          </p:cNvPr>
          <p:cNvSpPr/>
          <p:nvPr/>
        </p:nvSpPr>
        <p:spPr>
          <a:xfrm>
            <a:off x="8716199" y="1456789"/>
            <a:ext cx="3173984" cy="950860"/>
          </a:xfrm>
          <a:prstGeom prst="roundRect">
            <a:avLst/>
          </a:prstGeom>
          <a:solidFill>
            <a:srgbClr val="52B9E9">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Rectangle: Rounded Corners 12">
            <a:extLst>
              <a:ext uri="{FF2B5EF4-FFF2-40B4-BE49-F238E27FC236}">
                <a16:creationId xmlns:a16="http://schemas.microsoft.com/office/drawing/2014/main" id="{96923355-B42C-858B-E4CF-E2CF981B2CA0}"/>
              </a:ext>
            </a:extLst>
          </p:cNvPr>
          <p:cNvSpPr/>
          <p:nvPr/>
        </p:nvSpPr>
        <p:spPr>
          <a:xfrm>
            <a:off x="231837" y="1420821"/>
            <a:ext cx="3622802" cy="940565"/>
          </a:xfrm>
          <a:prstGeom prst="roundRect">
            <a:avLst/>
          </a:prstGeom>
          <a:solidFill>
            <a:srgbClr val="004987">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BDCBE1AB-0E2C-C671-072D-7F493EC243D6}"/>
              </a:ext>
            </a:extLst>
          </p:cNvPr>
          <p:cNvSpPr txBox="1">
            <a:spLocks/>
          </p:cNvSpPr>
          <p:nvPr/>
        </p:nvSpPr>
        <p:spPr>
          <a:xfrm>
            <a:off x="409290" y="263375"/>
            <a:ext cx="8585200" cy="636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solidFill>
                  <a:srgbClr val="E31D1A"/>
                </a:solidFill>
                <a:latin typeface="Gotham Rounded Bold" panose="02000000000000000000" pitchFamily="50" charset="0"/>
              </a:rPr>
              <a:t>Daily Life with Cystic Fibrosis</a:t>
            </a:r>
            <a:endParaRPr lang="en-AU" sz="3200" dirty="0">
              <a:solidFill>
                <a:srgbClr val="E31D1A"/>
              </a:solidFill>
              <a:latin typeface="Gotham Rounded Bold" panose="02000000000000000000" pitchFamily="50" charset="0"/>
            </a:endParaRPr>
          </a:p>
        </p:txBody>
      </p:sp>
      <p:sp>
        <p:nvSpPr>
          <p:cNvPr id="5" name="TextBox 4">
            <a:extLst>
              <a:ext uri="{FF2B5EF4-FFF2-40B4-BE49-F238E27FC236}">
                <a16:creationId xmlns:a16="http://schemas.microsoft.com/office/drawing/2014/main" id="{4ED095A1-822E-DD71-522F-164FFEF07782}"/>
              </a:ext>
            </a:extLst>
          </p:cNvPr>
          <p:cNvSpPr txBox="1"/>
          <p:nvPr/>
        </p:nvSpPr>
        <p:spPr>
          <a:xfrm>
            <a:off x="231837" y="1182015"/>
            <a:ext cx="3622802" cy="408623"/>
          </a:xfrm>
          <a:prstGeom prst="roundRect">
            <a:avLst/>
          </a:prstGeom>
          <a:solidFill>
            <a:srgbClr val="004987"/>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Lungs &amp; airways</a:t>
            </a:r>
          </a:p>
        </p:txBody>
      </p:sp>
      <p:sp>
        <p:nvSpPr>
          <p:cNvPr id="6" name="TextBox 5">
            <a:extLst>
              <a:ext uri="{FF2B5EF4-FFF2-40B4-BE49-F238E27FC236}">
                <a16:creationId xmlns:a16="http://schemas.microsoft.com/office/drawing/2014/main" id="{3924838C-008C-0E3E-450D-966D2471D8A1}"/>
              </a:ext>
            </a:extLst>
          </p:cNvPr>
          <p:cNvSpPr txBox="1"/>
          <p:nvPr/>
        </p:nvSpPr>
        <p:spPr>
          <a:xfrm>
            <a:off x="4438839" y="1182738"/>
            <a:ext cx="3693160" cy="408623"/>
          </a:xfrm>
          <a:prstGeom prst="roundRect">
            <a:avLst/>
          </a:prstGeom>
          <a:solidFill>
            <a:srgbClr val="00B18F"/>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Pancreas &amp; digestion</a:t>
            </a:r>
          </a:p>
        </p:txBody>
      </p:sp>
      <p:sp>
        <p:nvSpPr>
          <p:cNvPr id="7" name="TextBox 6">
            <a:extLst>
              <a:ext uri="{FF2B5EF4-FFF2-40B4-BE49-F238E27FC236}">
                <a16:creationId xmlns:a16="http://schemas.microsoft.com/office/drawing/2014/main" id="{5D9D3B77-2E1E-9233-CEE3-C94DA40B891C}"/>
              </a:ext>
            </a:extLst>
          </p:cNvPr>
          <p:cNvSpPr txBox="1"/>
          <p:nvPr/>
        </p:nvSpPr>
        <p:spPr>
          <a:xfrm>
            <a:off x="8716199" y="1198168"/>
            <a:ext cx="3173984" cy="408623"/>
          </a:xfrm>
          <a:prstGeom prst="roundRect">
            <a:avLst/>
          </a:prstGeom>
          <a:solidFill>
            <a:srgbClr val="52B9E9"/>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Liver</a:t>
            </a:r>
          </a:p>
        </p:txBody>
      </p:sp>
      <p:sp>
        <p:nvSpPr>
          <p:cNvPr id="8" name="TextBox 7">
            <a:extLst>
              <a:ext uri="{FF2B5EF4-FFF2-40B4-BE49-F238E27FC236}">
                <a16:creationId xmlns:a16="http://schemas.microsoft.com/office/drawing/2014/main" id="{2B9422DC-EF64-DD9F-5876-65BC8F522F05}"/>
              </a:ext>
            </a:extLst>
          </p:cNvPr>
          <p:cNvSpPr txBox="1"/>
          <p:nvPr/>
        </p:nvSpPr>
        <p:spPr>
          <a:xfrm>
            <a:off x="743202" y="2634295"/>
            <a:ext cx="5203571" cy="408623"/>
          </a:xfrm>
          <a:prstGeom prst="roundRect">
            <a:avLst/>
          </a:prstGeom>
          <a:solidFill>
            <a:srgbClr val="003E52"/>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Bones and muscles</a:t>
            </a:r>
          </a:p>
        </p:txBody>
      </p:sp>
      <p:sp>
        <p:nvSpPr>
          <p:cNvPr id="9" name="TextBox 8">
            <a:extLst>
              <a:ext uri="{FF2B5EF4-FFF2-40B4-BE49-F238E27FC236}">
                <a16:creationId xmlns:a16="http://schemas.microsoft.com/office/drawing/2014/main" id="{40BA4522-5719-EF8A-97F0-D1F14B854CF0}"/>
              </a:ext>
            </a:extLst>
          </p:cNvPr>
          <p:cNvSpPr txBox="1"/>
          <p:nvPr/>
        </p:nvSpPr>
        <p:spPr>
          <a:xfrm>
            <a:off x="6245225" y="2674339"/>
            <a:ext cx="5203574" cy="408623"/>
          </a:xfrm>
          <a:prstGeom prst="roundRect">
            <a:avLst/>
          </a:prstGeom>
          <a:solidFill>
            <a:srgbClr val="004987"/>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Kidneys</a:t>
            </a:r>
          </a:p>
        </p:txBody>
      </p:sp>
      <p:sp>
        <p:nvSpPr>
          <p:cNvPr id="10" name="TextBox 9">
            <a:extLst>
              <a:ext uri="{FF2B5EF4-FFF2-40B4-BE49-F238E27FC236}">
                <a16:creationId xmlns:a16="http://schemas.microsoft.com/office/drawing/2014/main" id="{C1C27038-7688-D922-1C54-51F203913251}"/>
              </a:ext>
            </a:extLst>
          </p:cNvPr>
          <p:cNvSpPr txBox="1"/>
          <p:nvPr/>
        </p:nvSpPr>
        <p:spPr>
          <a:xfrm>
            <a:off x="161479" y="4078540"/>
            <a:ext cx="3622801" cy="408623"/>
          </a:xfrm>
          <a:prstGeom prst="roundRect">
            <a:avLst/>
          </a:prstGeom>
          <a:solidFill>
            <a:srgbClr val="00B18F"/>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Reproductive system</a:t>
            </a:r>
          </a:p>
        </p:txBody>
      </p:sp>
      <p:sp>
        <p:nvSpPr>
          <p:cNvPr id="11" name="TextBox 10">
            <a:extLst>
              <a:ext uri="{FF2B5EF4-FFF2-40B4-BE49-F238E27FC236}">
                <a16:creationId xmlns:a16="http://schemas.microsoft.com/office/drawing/2014/main" id="{294C4F58-3FC7-A108-31E1-A62AA4709251}"/>
              </a:ext>
            </a:extLst>
          </p:cNvPr>
          <p:cNvSpPr txBox="1"/>
          <p:nvPr/>
        </p:nvSpPr>
        <p:spPr>
          <a:xfrm>
            <a:off x="4438839" y="4074064"/>
            <a:ext cx="3763329" cy="408623"/>
          </a:xfrm>
          <a:prstGeom prst="roundRect">
            <a:avLst/>
          </a:prstGeom>
          <a:solidFill>
            <a:srgbClr val="52B9E9"/>
          </a:solidFill>
        </p:spPr>
        <p:txBody>
          <a:bodyPr wrap="square">
            <a:spAutoFit/>
          </a:bodyPr>
          <a:lstStyle/>
          <a:p>
            <a:pPr lvl="0" algn="ctr" eaLnBrk="0" fontAlgn="base" hangingPunct="0">
              <a:spcBef>
                <a:spcPct val="0"/>
              </a:spcBef>
              <a:spcAft>
                <a:spcPct val="0"/>
              </a:spcAft>
            </a:pPr>
            <a:r>
              <a:rPr lang="en-US" altLang="zh-CN">
                <a:solidFill>
                  <a:schemeClr val="bg1"/>
                </a:solidFill>
                <a:latin typeface="Gotham Rounded Medium" pitchFamily="50" charset="0"/>
                <a:ea typeface="DengXian" panose="02010600030101010101" pitchFamily="2" charset="-122"/>
                <a:cs typeface="Times New Roman" panose="02020603050405020304" pitchFamily="18" charset="0"/>
              </a:rPr>
              <a:t>M</a:t>
            </a:r>
            <a:r>
              <a:rPr lang="en-AU" altLang="zh-CN" err="1">
                <a:solidFill>
                  <a:schemeClr val="bg1"/>
                </a:solidFill>
                <a:latin typeface="Gotham Rounded Medium" pitchFamily="50" charset="0"/>
                <a:ea typeface="DengXian" panose="02010600030101010101" pitchFamily="2" charset="-122"/>
                <a:cs typeface="Times New Roman" panose="02020603050405020304" pitchFamily="18" charset="0"/>
              </a:rPr>
              <a:t>ental</a:t>
            </a:r>
            <a:r>
              <a:rPr lang="en-AU" altLang="zh-CN">
                <a:solidFill>
                  <a:schemeClr val="bg1"/>
                </a:solidFill>
                <a:latin typeface="Gotham Rounded Medium" pitchFamily="50" charset="0"/>
                <a:ea typeface="DengXian" panose="02010600030101010101" pitchFamily="2" charset="-122"/>
                <a:cs typeface="Times New Roman" panose="02020603050405020304" pitchFamily="18" charset="0"/>
              </a:rPr>
              <a:t> health &amp; wellbeing</a:t>
            </a:r>
            <a:endPar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endParaRPr>
          </a:p>
        </p:txBody>
      </p:sp>
      <p:sp>
        <p:nvSpPr>
          <p:cNvPr id="12" name="TextBox 11">
            <a:extLst>
              <a:ext uri="{FF2B5EF4-FFF2-40B4-BE49-F238E27FC236}">
                <a16:creationId xmlns:a16="http://schemas.microsoft.com/office/drawing/2014/main" id="{B1AE87B0-80B0-075B-EC9B-F3E1CCCC6237}"/>
              </a:ext>
            </a:extLst>
          </p:cNvPr>
          <p:cNvSpPr txBox="1"/>
          <p:nvPr/>
        </p:nvSpPr>
        <p:spPr>
          <a:xfrm>
            <a:off x="8847006" y="4074064"/>
            <a:ext cx="3173984" cy="408623"/>
          </a:xfrm>
          <a:prstGeom prst="roundRect">
            <a:avLst/>
          </a:prstGeom>
          <a:solidFill>
            <a:srgbClr val="003E52"/>
          </a:solidFill>
        </p:spPr>
        <p:txBody>
          <a:bodyPr wrap="square">
            <a:spAutoFit/>
          </a:bodyPr>
          <a:lstStyle/>
          <a:p>
            <a:pPr lvl="0" algn="ctr" eaLnBrk="0" fontAlgn="base" hangingPunct="0">
              <a:spcBef>
                <a:spcPct val="0"/>
              </a:spcBef>
              <a:spcAft>
                <a:spcPct val="0"/>
              </a:spcAft>
            </a:pPr>
            <a:r>
              <a:rPr kumimoji="0" lang="en-AU" altLang="zh-CN" b="0" i="0" u="none" strike="noStrike" cap="none" normalizeH="0" baseline="0">
                <a:ln>
                  <a:noFill/>
                </a:ln>
                <a:solidFill>
                  <a:schemeClr val="bg1"/>
                </a:solidFill>
                <a:effectLst/>
                <a:latin typeface="Gotham Rounded Medium" pitchFamily="50" charset="0"/>
                <a:ea typeface="DengXian" panose="02010600030101010101" pitchFamily="2" charset="-122"/>
                <a:cs typeface="Times New Roman" panose="02020603050405020304" pitchFamily="18" charset="0"/>
              </a:rPr>
              <a:t>Other complications</a:t>
            </a:r>
          </a:p>
        </p:txBody>
      </p:sp>
      <p:sp>
        <p:nvSpPr>
          <p:cNvPr id="14" name="TextBox 13">
            <a:extLst>
              <a:ext uri="{FF2B5EF4-FFF2-40B4-BE49-F238E27FC236}">
                <a16:creationId xmlns:a16="http://schemas.microsoft.com/office/drawing/2014/main" id="{9D80229E-53B9-8BA5-CEBA-CDB4449359F4}"/>
              </a:ext>
            </a:extLst>
          </p:cNvPr>
          <p:cNvSpPr txBox="1"/>
          <p:nvPr/>
        </p:nvSpPr>
        <p:spPr>
          <a:xfrm>
            <a:off x="231837" y="1613578"/>
            <a:ext cx="3693160" cy="738664"/>
          </a:xfrm>
          <a:prstGeom prst="rect">
            <a:avLst/>
          </a:prstGeom>
          <a:noFill/>
          <a:ln>
            <a:noFill/>
          </a:ln>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en-AU" altLang="zh-CN" sz="14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Mucus blocks and damages airways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Recurrent infections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Risk of respiratory failure</a:t>
            </a:r>
          </a:p>
        </p:txBody>
      </p:sp>
      <p:sp>
        <p:nvSpPr>
          <p:cNvPr id="15" name="TextBox 14">
            <a:extLst>
              <a:ext uri="{FF2B5EF4-FFF2-40B4-BE49-F238E27FC236}">
                <a16:creationId xmlns:a16="http://schemas.microsoft.com/office/drawing/2014/main" id="{B77F1522-DA4B-DD49-A6ED-7C593A389487}"/>
              </a:ext>
            </a:extLst>
          </p:cNvPr>
          <p:cNvSpPr txBox="1"/>
          <p:nvPr/>
        </p:nvSpPr>
        <p:spPr>
          <a:xfrm>
            <a:off x="4438839" y="1613578"/>
            <a:ext cx="3839880" cy="738664"/>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en-AU" altLang="zh-CN" sz="14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Thick mucus blocks pancreatic ducts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Malnutrition, poor weight gain</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CF-related diabetes (CFRD) </a:t>
            </a:r>
          </a:p>
        </p:txBody>
      </p:sp>
      <p:sp>
        <p:nvSpPr>
          <p:cNvPr id="16" name="TextBox 15">
            <a:extLst>
              <a:ext uri="{FF2B5EF4-FFF2-40B4-BE49-F238E27FC236}">
                <a16:creationId xmlns:a16="http://schemas.microsoft.com/office/drawing/2014/main" id="{1157D64F-A86F-DFFD-499C-9A704AD1D92D}"/>
              </a:ext>
            </a:extLst>
          </p:cNvPr>
          <p:cNvSpPr txBox="1"/>
          <p:nvPr/>
        </p:nvSpPr>
        <p:spPr>
          <a:xfrm>
            <a:off x="8716199" y="1622722"/>
            <a:ext cx="3173984" cy="738664"/>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en-AU" altLang="zh-CN" sz="14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Mucus can obstruct bil</a:t>
            </a:r>
            <a:r>
              <a:rPr lang="en-AU" altLang="zh-CN" sz="1400">
                <a:latin typeface="Gotham Rounded Book" pitchFamily="50" charset="0"/>
                <a:ea typeface="DengXian" panose="02010600030101010101" pitchFamily="2" charset="-122"/>
                <a:cs typeface="Times New Roman" panose="02020603050405020304" pitchFamily="18" charset="0"/>
              </a:rPr>
              <a:t>e ducts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Liver disease</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Liver failure in severe cases </a:t>
            </a:r>
          </a:p>
        </p:txBody>
      </p:sp>
      <p:sp>
        <p:nvSpPr>
          <p:cNvPr id="17" name="TextBox 16">
            <a:extLst>
              <a:ext uri="{FF2B5EF4-FFF2-40B4-BE49-F238E27FC236}">
                <a16:creationId xmlns:a16="http://schemas.microsoft.com/office/drawing/2014/main" id="{00E00C8E-8E32-B6F9-89AC-6D319AB447A4}"/>
              </a:ext>
            </a:extLst>
          </p:cNvPr>
          <p:cNvSpPr txBox="1"/>
          <p:nvPr/>
        </p:nvSpPr>
        <p:spPr>
          <a:xfrm>
            <a:off x="743202" y="3059668"/>
            <a:ext cx="5203574" cy="738664"/>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en-AU" altLang="zh-CN" sz="14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Malabsorption of vitamin D and chronic inflammation </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Low bone density (osteoporosis)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Muscle weakness and fatigue</a:t>
            </a:r>
          </a:p>
        </p:txBody>
      </p:sp>
      <p:sp>
        <p:nvSpPr>
          <p:cNvPr id="18" name="TextBox 17">
            <a:extLst>
              <a:ext uri="{FF2B5EF4-FFF2-40B4-BE49-F238E27FC236}">
                <a16:creationId xmlns:a16="http://schemas.microsoft.com/office/drawing/2014/main" id="{E679AD99-CE7B-2EC0-CEF7-CDDB185E50AE}"/>
              </a:ext>
            </a:extLst>
          </p:cNvPr>
          <p:cNvSpPr txBox="1"/>
          <p:nvPr/>
        </p:nvSpPr>
        <p:spPr>
          <a:xfrm>
            <a:off x="6245225" y="3101250"/>
            <a:ext cx="5203574" cy="523220"/>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Long term use of antibiotics can damage the kidneys </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Risk of kidney stones and dehydration</a:t>
            </a:r>
          </a:p>
        </p:txBody>
      </p:sp>
      <p:sp>
        <p:nvSpPr>
          <p:cNvPr id="19" name="TextBox 18">
            <a:extLst>
              <a:ext uri="{FF2B5EF4-FFF2-40B4-BE49-F238E27FC236}">
                <a16:creationId xmlns:a16="http://schemas.microsoft.com/office/drawing/2014/main" id="{2C0DE257-C89B-E268-EB64-8E33E8DC1311}"/>
              </a:ext>
            </a:extLst>
          </p:cNvPr>
          <p:cNvSpPr txBox="1"/>
          <p:nvPr/>
        </p:nvSpPr>
        <p:spPr>
          <a:xfrm>
            <a:off x="161478" y="4500975"/>
            <a:ext cx="3647946" cy="523220"/>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en-AU" altLang="zh-CN" sz="14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98% of men are infertile </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Women have thicker cervical mucus</a:t>
            </a:r>
          </a:p>
        </p:txBody>
      </p:sp>
      <p:sp>
        <p:nvSpPr>
          <p:cNvPr id="20" name="TextBox 19">
            <a:extLst>
              <a:ext uri="{FF2B5EF4-FFF2-40B4-BE49-F238E27FC236}">
                <a16:creationId xmlns:a16="http://schemas.microsoft.com/office/drawing/2014/main" id="{4ED0A5D9-EEED-DE7E-51C5-817A849883BA}"/>
              </a:ext>
            </a:extLst>
          </p:cNvPr>
          <p:cNvSpPr txBox="1"/>
          <p:nvPr/>
        </p:nvSpPr>
        <p:spPr>
          <a:xfrm>
            <a:off x="4438839" y="4500975"/>
            <a:ext cx="3763329" cy="738664"/>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kumimoji="0" lang="en-AU" altLang="zh-CN" sz="1400" b="0" i="0" u="none" strike="noStrike" cap="none" normalizeH="0" baseline="0">
                <a:ln>
                  <a:noFill/>
                </a:ln>
                <a:solidFill>
                  <a:schemeClr val="tx1"/>
                </a:solidFill>
                <a:effectLst/>
                <a:latin typeface="Gotham Rounded Book" pitchFamily="50" charset="0"/>
                <a:ea typeface="DengXian" panose="02010600030101010101" pitchFamily="2" charset="-122"/>
                <a:cs typeface="Times New Roman" panose="02020603050405020304" pitchFamily="18" charset="0"/>
              </a:rPr>
              <a:t>Treatment burden (2-3 hours/day)</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Frequent hospital admissions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Anxiety and depression are common</a:t>
            </a:r>
          </a:p>
        </p:txBody>
      </p:sp>
      <p:sp>
        <p:nvSpPr>
          <p:cNvPr id="21" name="TextBox 20">
            <a:extLst>
              <a:ext uri="{FF2B5EF4-FFF2-40B4-BE49-F238E27FC236}">
                <a16:creationId xmlns:a16="http://schemas.microsoft.com/office/drawing/2014/main" id="{B0B5A99D-3F72-8EC6-076C-39CCFC217F41}"/>
              </a:ext>
            </a:extLst>
          </p:cNvPr>
          <p:cNvSpPr txBox="1"/>
          <p:nvPr/>
        </p:nvSpPr>
        <p:spPr>
          <a:xfrm>
            <a:off x="8847006" y="4500975"/>
            <a:ext cx="3254248" cy="738664"/>
          </a:xfrm>
          <a:prstGeom prst="rect">
            <a:avLst/>
          </a:prstGeom>
          <a:noFill/>
        </p:spPr>
        <p:txBody>
          <a:bodyPr wrap="square">
            <a:spAutoFit/>
          </a:bodyPr>
          <a:lstStyle/>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Higher risk of digestive cancers</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Bladder incontinence</a:t>
            </a:r>
          </a:p>
          <a:p>
            <a:pPr marL="285750" lvl="0" indent="-285750" algn="just" eaLnBrk="0" fontAlgn="base" hangingPunct="0">
              <a:spcBef>
                <a:spcPct val="0"/>
              </a:spcBef>
              <a:spcAft>
                <a:spcPct val="0"/>
              </a:spcAft>
              <a:buFont typeface="Arial" panose="020B0604020202020204" pitchFamily="34" charset="0"/>
              <a:buChar char="•"/>
            </a:pPr>
            <a:r>
              <a:rPr lang="en-AU" altLang="zh-CN" sz="1400">
                <a:latin typeface="Gotham Rounded Book" pitchFamily="50" charset="0"/>
                <a:ea typeface="DengXian" panose="02010600030101010101" pitchFamily="2" charset="-122"/>
                <a:cs typeface="Times New Roman" panose="02020603050405020304" pitchFamily="18" charset="0"/>
              </a:rPr>
              <a:t>Salt loss syndrome </a:t>
            </a:r>
          </a:p>
        </p:txBody>
      </p:sp>
      <p:grpSp>
        <p:nvGrpSpPr>
          <p:cNvPr id="39" name="Group 38">
            <a:extLst>
              <a:ext uri="{FF2B5EF4-FFF2-40B4-BE49-F238E27FC236}">
                <a16:creationId xmlns:a16="http://schemas.microsoft.com/office/drawing/2014/main" id="{68F93506-9F4A-5BB4-988D-044E437C210F}"/>
              </a:ext>
            </a:extLst>
          </p:cNvPr>
          <p:cNvGrpSpPr/>
          <p:nvPr/>
        </p:nvGrpSpPr>
        <p:grpSpPr>
          <a:xfrm>
            <a:off x="-1" y="6115050"/>
            <a:ext cx="12192001" cy="776654"/>
            <a:chOff x="-1" y="6115050"/>
            <a:chExt cx="12192001" cy="776654"/>
          </a:xfrm>
        </p:grpSpPr>
        <p:cxnSp>
          <p:nvCxnSpPr>
            <p:cNvPr id="40" name="Straight Connector 39">
              <a:extLst>
                <a:ext uri="{FF2B5EF4-FFF2-40B4-BE49-F238E27FC236}">
                  <a16:creationId xmlns:a16="http://schemas.microsoft.com/office/drawing/2014/main" id="{0AEA7F44-C335-EAB8-9F00-50E96050BCAD}"/>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45A3F24-7C73-1F36-D080-20F9423739B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EA743CF-21F9-8E53-A844-06B3369DDE84}"/>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43" name="Rectangle 42">
              <a:extLst>
                <a:ext uri="{FF2B5EF4-FFF2-40B4-BE49-F238E27FC236}">
                  <a16:creationId xmlns:a16="http://schemas.microsoft.com/office/drawing/2014/main" id="{DC26D46B-21AE-FEC7-5BA7-B10A37E0E70D}"/>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46" name="Picture 45">
            <a:extLst>
              <a:ext uri="{FF2B5EF4-FFF2-40B4-BE49-F238E27FC236}">
                <a16:creationId xmlns:a16="http://schemas.microsoft.com/office/drawing/2014/main" id="{25BE8F19-DD9E-E3AE-E22A-3E10DDCE1FA6}"/>
              </a:ext>
            </a:extLst>
          </p:cNvPr>
          <p:cNvPicPr>
            <a:picLocks noChangeAspect="1"/>
          </p:cNvPicPr>
          <p:nvPr/>
        </p:nvPicPr>
        <p:blipFill>
          <a:blip r:embed="rId3">
            <a:extLst>
              <a:ext uri="{28A0092B-C50C-407E-A947-70E740481C1C}">
                <a14:useLocalDpi xmlns:a14="http://schemas.microsoft.com/office/drawing/2010/main" val="0"/>
              </a:ext>
            </a:extLst>
          </a:blip>
          <a:srcRect l="42885" b="34500"/>
          <a:stretch>
            <a:fillRect/>
          </a:stretch>
        </p:blipFill>
        <p:spPr>
          <a:xfrm rot="10800000">
            <a:off x="-2738531" y="4000233"/>
            <a:ext cx="6963464" cy="4491975"/>
          </a:xfrm>
          <a:prstGeom prst="rect">
            <a:avLst/>
          </a:prstGeom>
        </p:spPr>
      </p:pic>
      <p:pic>
        <p:nvPicPr>
          <p:cNvPr id="47" name="Picture 46">
            <a:extLst>
              <a:ext uri="{FF2B5EF4-FFF2-40B4-BE49-F238E27FC236}">
                <a16:creationId xmlns:a16="http://schemas.microsoft.com/office/drawing/2014/main" id="{8DAE4C73-83C2-D38B-382F-42E1DAE60AFA}"/>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12801822" y="-6751173"/>
            <a:ext cx="12470307" cy="7014548"/>
          </a:xfrm>
          <a:prstGeom prst="rect">
            <a:avLst/>
          </a:prstGeom>
        </p:spPr>
      </p:pic>
      <p:pic>
        <p:nvPicPr>
          <p:cNvPr id="3" name="Picture 2">
            <a:extLst>
              <a:ext uri="{FF2B5EF4-FFF2-40B4-BE49-F238E27FC236}">
                <a16:creationId xmlns:a16="http://schemas.microsoft.com/office/drawing/2014/main" id="{FD7F23B0-E361-CAD8-DD7F-AE841DD328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19776723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90733ED-187F-42B8-66CF-9AB60368E8F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rot="18747271">
            <a:off x="1882371" y="3792424"/>
            <a:ext cx="12470307" cy="7014548"/>
          </a:xfrm>
          <a:prstGeom prst="rect">
            <a:avLst/>
          </a:prstGeom>
        </p:spPr>
      </p:pic>
      <p:sp>
        <p:nvSpPr>
          <p:cNvPr id="4" name="Title 1">
            <a:extLst>
              <a:ext uri="{FF2B5EF4-FFF2-40B4-BE49-F238E27FC236}">
                <a16:creationId xmlns:a16="http://schemas.microsoft.com/office/drawing/2014/main" id="{F716BBF2-7B11-0348-56C0-3DAF4641BC34}"/>
              </a:ext>
            </a:extLst>
          </p:cNvPr>
          <p:cNvSpPr txBox="1">
            <a:spLocks/>
          </p:cNvSpPr>
          <p:nvPr/>
        </p:nvSpPr>
        <p:spPr>
          <a:xfrm>
            <a:off x="781050" y="546872"/>
            <a:ext cx="8585200" cy="636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rgbClr val="003E52"/>
                </a:solidFill>
                <a:latin typeface="Gotham Rounded Bold" panose="02000000000000000000" pitchFamily="50" charset="0"/>
              </a:rPr>
              <a:t>Access to Therapies </a:t>
            </a:r>
            <a:endParaRPr lang="en-AU" sz="3200">
              <a:solidFill>
                <a:srgbClr val="003E52"/>
              </a:solidFill>
              <a:latin typeface="Gotham Rounded Bold" panose="02000000000000000000" pitchFamily="50" charset="0"/>
            </a:endParaRPr>
          </a:p>
        </p:txBody>
      </p:sp>
      <p:sp>
        <p:nvSpPr>
          <p:cNvPr id="5" name="Title 1">
            <a:extLst>
              <a:ext uri="{FF2B5EF4-FFF2-40B4-BE49-F238E27FC236}">
                <a16:creationId xmlns:a16="http://schemas.microsoft.com/office/drawing/2014/main" id="{77B603A5-9710-CDC2-8439-C1C6104E280F}"/>
              </a:ext>
            </a:extLst>
          </p:cNvPr>
          <p:cNvSpPr txBox="1">
            <a:spLocks/>
          </p:cNvSpPr>
          <p:nvPr/>
        </p:nvSpPr>
        <p:spPr>
          <a:xfrm>
            <a:off x="723900" y="3356053"/>
            <a:ext cx="921385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Disparities in access to modulators, transplants, trials</a:t>
            </a:r>
            <a:endParaRPr lang="en-AU" sz="2400">
              <a:solidFill>
                <a:srgbClr val="003E52"/>
              </a:solidFill>
              <a:latin typeface="Gotham Rounded Medium" pitchFamily="50" charset="0"/>
            </a:endParaRPr>
          </a:p>
        </p:txBody>
      </p:sp>
      <p:sp>
        <p:nvSpPr>
          <p:cNvPr id="8" name="Title 1">
            <a:extLst>
              <a:ext uri="{FF2B5EF4-FFF2-40B4-BE49-F238E27FC236}">
                <a16:creationId xmlns:a16="http://schemas.microsoft.com/office/drawing/2014/main" id="{EBA11473-F506-A828-7A9C-BC324A04DE29}"/>
              </a:ext>
            </a:extLst>
          </p:cNvPr>
          <p:cNvSpPr txBox="1">
            <a:spLocks/>
          </p:cNvSpPr>
          <p:nvPr/>
        </p:nvSpPr>
        <p:spPr>
          <a:xfrm>
            <a:off x="781050" y="1248412"/>
            <a:ext cx="921385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Pharmaceutical Benefits Scheme (PBS)</a:t>
            </a:r>
            <a:endParaRPr lang="en-AU" sz="2400">
              <a:solidFill>
                <a:srgbClr val="003E52"/>
              </a:solidFill>
              <a:latin typeface="Gotham Rounded Medium" pitchFamily="50" charset="0"/>
            </a:endParaRPr>
          </a:p>
        </p:txBody>
      </p:sp>
      <p:sp>
        <p:nvSpPr>
          <p:cNvPr id="10" name="TextBox 9">
            <a:extLst>
              <a:ext uri="{FF2B5EF4-FFF2-40B4-BE49-F238E27FC236}">
                <a16:creationId xmlns:a16="http://schemas.microsoft.com/office/drawing/2014/main" id="{74F03966-D211-DCE8-33A5-59DB6FEFBE22}"/>
              </a:ext>
            </a:extLst>
          </p:cNvPr>
          <p:cNvSpPr txBox="1"/>
          <p:nvPr/>
        </p:nvSpPr>
        <p:spPr>
          <a:xfrm>
            <a:off x="781050" y="1697152"/>
            <a:ext cx="10979150" cy="1061829"/>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AU">
                <a:latin typeface="Gotham Rounded Book" pitchFamily="50" charset="0"/>
                <a:ea typeface="DengXian" panose="02010600030101010101" pitchFamily="2" charset="-122"/>
                <a:cs typeface="Cordia New" panose="020B0304020202020204" pitchFamily="34" charset="-34"/>
              </a:rPr>
              <a:t>The PBS listing of </a:t>
            </a:r>
            <a:r>
              <a:rPr lang="en-AU" b="1" err="1">
                <a:latin typeface="Gotham Rounded Book" pitchFamily="50" charset="0"/>
                <a:ea typeface="DengXian" panose="02010600030101010101" pitchFamily="2" charset="-122"/>
                <a:cs typeface="Cordia New" panose="020B0304020202020204" pitchFamily="34" charset="-34"/>
              </a:rPr>
              <a:t>Trikafta</a:t>
            </a:r>
            <a:r>
              <a:rPr lang="en-AU">
                <a:latin typeface="Gotham Rounded Book" pitchFamily="50" charset="0"/>
                <a:ea typeface="DengXian" panose="02010600030101010101" pitchFamily="2" charset="-122"/>
                <a:cs typeface="Cordia New" panose="020B0304020202020204" pitchFamily="34" charset="-34"/>
              </a:rPr>
              <a:t> has been a major milestone for Australians with cystic fibrosis.</a:t>
            </a:r>
          </a:p>
          <a:p>
            <a:pPr marL="285750" indent="-285750">
              <a:buFont typeface="Arial" panose="020B0604020202020204" pitchFamily="34" charset="0"/>
              <a:buChar char="•"/>
            </a:pPr>
            <a:r>
              <a:rPr lang="en-AU">
                <a:latin typeface="Gotham Rounded Book" pitchFamily="50" charset="0"/>
                <a:ea typeface="DengXian" panose="02010600030101010101" pitchFamily="2" charset="-122"/>
                <a:cs typeface="Cordia New" panose="020B0304020202020204" pitchFamily="34" charset="-34"/>
              </a:rPr>
              <a:t>PBS access means most people with a CFTR mutation responsive to </a:t>
            </a:r>
            <a:r>
              <a:rPr lang="en-AU" err="1">
                <a:latin typeface="Gotham Rounded Book" pitchFamily="50" charset="0"/>
                <a:ea typeface="DengXian" panose="02010600030101010101" pitchFamily="2" charset="-122"/>
                <a:cs typeface="Cordia New" panose="020B0304020202020204" pitchFamily="34" charset="-34"/>
              </a:rPr>
              <a:t>Trikafta</a:t>
            </a:r>
            <a:r>
              <a:rPr lang="en-AU">
                <a:latin typeface="Gotham Rounded Book" pitchFamily="50" charset="0"/>
                <a:ea typeface="DengXian" panose="02010600030101010101" pitchFamily="2" charset="-122"/>
                <a:cs typeface="Cordia New" panose="020B0304020202020204" pitchFamily="34" charset="-34"/>
              </a:rPr>
              <a:t> can now access the drug at an affordable price.</a:t>
            </a:r>
          </a:p>
        </p:txBody>
      </p:sp>
      <p:sp>
        <p:nvSpPr>
          <p:cNvPr id="11" name="TextBox 10">
            <a:extLst>
              <a:ext uri="{FF2B5EF4-FFF2-40B4-BE49-F238E27FC236}">
                <a16:creationId xmlns:a16="http://schemas.microsoft.com/office/drawing/2014/main" id="{1C637A3B-D7D9-CF10-325C-B91BA88AAB70}"/>
              </a:ext>
            </a:extLst>
          </p:cNvPr>
          <p:cNvSpPr txBox="1"/>
          <p:nvPr/>
        </p:nvSpPr>
        <p:spPr>
          <a:xfrm>
            <a:off x="723900" y="2842360"/>
            <a:ext cx="7658100" cy="369332"/>
          </a:xfrm>
          <a:prstGeom prst="rect">
            <a:avLst/>
          </a:prstGeom>
          <a:noFill/>
        </p:spPr>
        <p:txBody>
          <a:bodyPr wrap="square" rtlCol="0">
            <a:spAutoFit/>
          </a:bodyPr>
          <a:lstStyle/>
          <a:p>
            <a:r>
              <a:rPr lang="en-AU">
                <a:solidFill>
                  <a:srgbClr val="E31D1A"/>
                </a:solidFill>
                <a:latin typeface="Gotham Rounded Medium" pitchFamily="50" charset="0"/>
                <a:ea typeface="DengXian" panose="02010600030101010101" pitchFamily="2" charset="-122"/>
                <a:cs typeface="Cordia New" panose="020B0304020202020204" pitchFamily="34" charset="-34"/>
              </a:rPr>
              <a:t>However, barriers still remain.</a:t>
            </a:r>
            <a:endParaRPr lang="en-AU">
              <a:solidFill>
                <a:srgbClr val="E31D1A"/>
              </a:solidFill>
              <a:latin typeface="Gotham Rounded Medium" pitchFamily="50" charset="0"/>
            </a:endParaRPr>
          </a:p>
        </p:txBody>
      </p:sp>
      <p:sp>
        <p:nvSpPr>
          <p:cNvPr id="16" name="Content Placeholder 2">
            <a:extLst>
              <a:ext uri="{FF2B5EF4-FFF2-40B4-BE49-F238E27FC236}">
                <a16:creationId xmlns:a16="http://schemas.microsoft.com/office/drawing/2014/main" id="{0A1FF759-5B1D-A8F4-340B-8B74BF943541}"/>
              </a:ext>
            </a:extLst>
          </p:cNvPr>
          <p:cNvSpPr>
            <a:spLocks noGrp="1"/>
          </p:cNvSpPr>
          <p:nvPr>
            <p:ph idx="1"/>
          </p:nvPr>
        </p:nvSpPr>
        <p:spPr>
          <a:xfrm>
            <a:off x="819150" y="4239313"/>
            <a:ext cx="2304602" cy="357457"/>
          </a:xfrm>
          <a:solidFill>
            <a:srgbClr val="52B9E9"/>
          </a:solidFill>
        </p:spPr>
        <p:txBody>
          <a:bodyPr anchor="ctr">
            <a:normAutofit/>
          </a:bodyPr>
          <a:lstStyle/>
          <a:p>
            <a:pPr marL="0" indent="0" algn="ctr">
              <a:buNone/>
            </a:pPr>
            <a:r>
              <a:rPr lang="en-AU" sz="1600">
                <a:solidFill>
                  <a:schemeClr val="bg1"/>
                </a:solidFill>
                <a:latin typeface="Gotham Rounded Book" pitchFamily="50" charset="0"/>
              </a:rPr>
              <a:t>Geographic Location</a:t>
            </a:r>
          </a:p>
        </p:txBody>
      </p:sp>
      <p:sp>
        <p:nvSpPr>
          <p:cNvPr id="20" name="Content Placeholder 2">
            <a:extLst>
              <a:ext uri="{FF2B5EF4-FFF2-40B4-BE49-F238E27FC236}">
                <a16:creationId xmlns:a16="http://schemas.microsoft.com/office/drawing/2014/main" id="{978115D1-4DCF-05B4-223A-86190E199CAF}"/>
              </a:ext>
            </a:extLst>
          </p:cNvPr>
          <p:cNvSpPr txBox="1">
            <a:spLocks/>
          </p:cNvSpPr>
          <p:nvPr/>
        </p:nvSpPr>
        <p:spPr>
          <a:xfrm>
            <a:off x="4024827" y="5031290"/>
            <a:ext cx="2304600" cy="357457"/>
          </a:xfrm>
          <a:prstGeom prst="rect">
            <a:avLst/>
          </a:prstGeom>
          <a:solidFill>
            <a:srgbClr val="555654"/>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600">
                <a:solidFill>
                  <a:schemeClr val="bg1"/>
                </a:solidFill>
                <a:latin typeface="Gotham Rounded Book" pitchFamily="50" charset="0"/>
              </a:rPr>
              <a:t>Mental Health </a:t>
            </a:r>
          </a:p>
        </p:txBody>
      </p:sp>
      <p:sp>
        <p:nvSpPr>
          <p:cNvPr id="21" name="Content Placeholder 2">
            <a:extLst>
              <a:ext uri="{FF2B5EF4-FFF2-40B4-BE49-F238E27FC236}">
                <a16:creationId xmlns:a16="http://schemas.microsoft.com/office/drawing/2014/main" id="{DF9E0CDD-F127-51B9-2A99-27011E1FE4F0}"/>
              </a:ext>
            </a:extLst>
          </p:cNvPr>
          <p:cNvSpPr txBox="1">
            <a:spLocks/>
          </p:cNvSpPr>
          <p:nvPr/>
        </p:nvSpPr>
        <p:spPr>
          <a:xfrm>
            <a:off x="4024827" y="4239313"/>
            <a:ext cx="2304600" cy="357457"/>
          </a:xfrm>
          <a:prstGeom prst="rect">
            <a:avLst/>
          </a:prstGeom>
          <a:solidFill>
            <a:srgbClr val="004987"/>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600">
                <a:solidFill>
                  <a:schemeClr val="bg1"/>
                </a:solidFill>
                <a:latin typeface="Gotham Rounded Book" pitchFamily="50" charset="0"/>
              </a:rPr>
              <a:t>Socioeconomic </a:t>
            </a:r>
          </a:p>
        </p:txBody>
      </p:sp>
      <p:sp>
        <p:nvSpPr>
          <p:cNvPr id="22" name="Content Placeholder 2">
            <a:extLst>
              <a:ext uri="{FF2B5EF4-FFF2-40B4-BE49-F238E27FC236}">
                <a16:creationId xmlns:a16="http://schemas.microsoft.com/office/drawing/2014/main" id="{7EB04208-99E6-100A-B725-DB6E443F3556}"/>
              </a:ext>
            </a:extLst>
          </p:cNvPr>
          <p:cNvSpPr txBox="1">
            <a:spLocks/>
          </p:cNvSpPr>
          <p:nvPr/>
        </p:nvSpPr>
        <p:spPr>
          <a:xfrm>
            <a:off x="819151" y="5031290"/>
            <a:ext cx="2304601" cy="357457"/>
          </a:xfrm>
          <a:prstGeom prst="rect">
            <a:avLst/>
          </a:prstGeom>
          <a:solidFill>
            <a:srgbClr val="E31D1A"/>
          </a:solidFill>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600">
                <a:solidFill>
                  <a:schemeClr val="bg1"/>
                </a:solidFill>
                <a:latin typeface="Gotham Rounded Book" pitchFamily="50" charset="0"/>
              </a:rPr>
              <a:t>Emerging Therapies</a:t>
            </a:r>
          </a:p>
        </p:txBody>
      </p:sp>
      <p:grpSp>
        <p:nvGrpSpPr>
          <p:cNvPr id="3" name="Group 2">
            <a:extLst>
              <a:ext uri="{FF2B5EF4-FFF2-40B4-BE49-F238E27FC236}">
                <a16:creationId xmlns:a16="http://schemas.microsoft.com/office/drawing/2014/main" id="{3A4A311C-6D56-0273-3A42-33F72E47BAAE}"/>
              </a:ext>
            </a:extLst>
          </p:cNvPr>
          <p:cNvGrpSpPr/>
          <p:nvPr/>
        </p:nvGrpSpPr>
        <p:grpSpPr>
          <a:xfrm>
            <a:off x="-1" y="6115050"/>
            <a:ext cx="12192001" cy="776654"/>
            <a:chOff x="-1" y="6115050"/>
            <a:chExt cx="12192001" cy="776654"/>
          </a:xfrm>
        </p:grpSpPr>
        <p:cxnSp>
          <p:nvCxnSpPr>
            <p:cNvPr id="6" name="Straight Connector 5">
              <a:extLst>
                <a:ext uri="{FF2B5EF4-FFF2-40B4-BE49-F238E27FC236}">
                  <a16:creationId xmlns:a16="http://schemas.microsoft.com/office/drawing/2014/main" id="{15AA2EB2-562D-5656-5572-404E94444E19}"/>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0483A274-7EDD-F868-3D6C-02855A0E0387}"/>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783B57D-D30D-063C-E7D4-5DB3EEF24D58}"/>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DB49556F-E639-1ADD-1885-0048D59AC93E}"/>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15" name="Picture 14">
            <a:extLst>
              <a:ext uri="{FF2B5EF4-FFF2-40B4-BE49-F238E27FC236}">
                <a16:creationId xmlns:a16="http://schemas.microsoft.com/office/drawing/2014/main" id="{62E95D6A-D2CE-DBF3-F466-5B31E267DC87}"/>
              </a:ext>
            </a:extLst>
          </p:cNvPr>
          <p:cNvPicPr>
            <a:picLocks noChangeAspect="1"/>
          </p:cNvPicPr>
          <p:nvPr/>
        </p:nvPicPr>
        <p:blipFill>
          <a:blip r:embed="rId4">
            <a:extLst>
              <a:ext uri="{28A0092B-C50C-407E-A947-70E740481C1C}">
                <a14:useLocalDpi xmlns:a14="http://schemas.microsoft.com/office/drawing/2010/main" val="0"/>
              </a:ext>
            </a:extLst>
          </a:blip>
          <a:srcRect t="40029" r="66716" b="-1"/>
          <a:stretch>
            <a:fillRect/>
          </a:stretch>
        </p:blipFill>
        <p:spPr>
          <a:xfrm>
            <a:off x="9595729" y="-1958084"/>
            <a:ext cx="5523245" cy="5224655"/>
          </a:xfrm>
          <a:prstGeom prst="rect">
            <a:avLst/>
          </a:prstGeom>
        </p:spPr>
      </p:pic>
      <p:sp>
        <p:nvSpPr>
          <p:cNvPr id="17" name="Oval 16">
            <a:extLst>
              <a:ext uri="{FF2B5EF4-FFF2-40B4-BE49-F238E27FC236}">
                <a16:creationId xmlns:a16="http://schemas.microsoft.com/office/drawing/2014/main" id="{C595D074-203D-59D0-DE09-DC807F5F619A}"/>
              </a:ext>
            </a:extLst>
          </p:cNvPr>
          <p:cNvSpPr/>
          <p:nvPr/>
        </p:nvSpPr>
        <p:spPr>
          <a:xfrm>
            <a:off x="-3362480" y="7096857"/>
            <a:ext cx="4023005" cy="4451935"/>
          </a:xfrm>
          <a:prstGeom prst="ellipse">
            <a:avLst/>
          </a:prstGeom>
          <a:solidFill>
            <a:srgbClr val="003E5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8" name="Straight Connector 17">
            <a:extLst>
              <a:ext uri="{FF2B5EF4-FFF2-40B4-BE49-F238E27FC236}">
                <a16:creationId xmlns:a16="http://schemas.microsoft.com/office/drawing/2014/main" id="{6694646F-BE8D-A68B-C993-38BD1D0E9E03}"/>
              </a:ext>
            </a:extLst>
          </p:cNvPr>
          <p:cNvCxnSpPr>
            <a:cxnSpLocks/>
          </p:cNvCxnSpPr>
          <p:nvPr/>
        </p:nvCxnSpPr>
        <p:spPr>
          <a:xfrm>
            <a:off x="-916245" y="-837887"/>
            <a:ext cx="12494140" cy="29299"/>
          </a:xfrm>
          <a:prstGeom prst="line">
            <a:avLst/>
          </a:prstGeom>
          <a:ln w="38100">
            <a:solidFill>
              <a:srgbClr val="E31D1A"/>
            </a:solidFill>
          </a:ln>
        </p:spPr>
        <p:style>
          <a:lnRef idx="2">
            <a:schemeClr val="accent1"/>
          </a:lnRef>
          <a:fillRef idx="0">
            <a:schemeClr val="accent1"/>
          </a:fillRef>
          <a:effectRef idx="1">
            <a:schemeClr val="accent1"/>
          </a:effectRef>
          <a:fontRef idx="minor">
            <a:schemeClr val="tx1"/>
          </a:fontRef>
        </p:style>
      </p:cxnSp>
      <p:pic>
        <p:nvPicPr>
          <p:cNvPr id="19" name="Picture 18">
            <a:extLst>
              <a:ext uri="{FF2B5EF4-FFF2-40B4-BE49-F238E27FC236}">
                <a16:creationId xmlns:a16="http://schemas.microsoft.com/office/drawing/2014/main" id="{1D052173-334D-98B1-ED3F-13C3C7FFA0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3224639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799E-276F-897F-3518-061693BC0FB2}"/>
            </a:ext>
          </a:extLst>
        </p:cNvPr>
        <p:cNvGrpSpPr/>
        <p:nvPr/>
      </p:nvGrpSpPr>
      <p:grpSpPr>
        <a:xfrm>
          <a:off x="0" y="0"/>
          <a:ext cx="0" cy="0"/>
          <a:chOff x="0" y="0"/>
          <a:chExt cx="0" cy="0"/>
        </a:xfrm>
      </p:grpSpPr>
      <p:sp>
        <p:nvSpPr>
          <p:cNvPr id="11" name="Oval 10">
            <a:extLst>
              <a:ext uri="{FF2B5EF4-FFF2-40B4-BE49-F238E27FC236}">
                <a16:creationId xmlns:a16="http://schemas.microsoft.com/office/drawing/2014/main" id="{E683E1D3-B3BD-805E-A132-6B1B83DDADA3}"/>
              </a:ext>
            </a:extLst>
          </p:cNvPr>
          <p:cNvSpPr>
            <a:spLocks noGrp="1" noRot="1" noMove="1" noResize="1" noEditPoints="1" noAdjustHandles="1" noChangeArrowheads="1" noChangeShapeType="1"/>
          </p:cNvSpPr>
          <p:nvPr/>
        </p:nvSpPr>
        <p:spPr>
          <a:xfrm>
            <a:off x="6087801" y="-3279687"/>
            <a:ext cx="9703135" cy="7394739"/>
          </a:xfrm>
          <a:prstGeom prst="ellipse">
            <a:avLst/>
          </a:prstGeom>
          <a:solidFill>
            <a:srgbClr val="003E5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857D0D6F-E18A-DF4C-923B-E509680BEE63}"/>
              </a:ext>
            </a:extLst>
          </p:cNvPr>
          <p:cNvSpPr txBox="1">
            <a:spLocks/>
          </p:cNvSpPr>
          <p:nvPr/>
        </p:nvSpPr>
        <p:spPr>
          <a:xfrm>
            <a:off x="225017" y="417259"/>
            <a:ext cx="8585200" cy="636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rgbClr val="E31D1A"/>
                </a:solidFill>
                <a:latin typeface="Gotham Rounded Bold" panose="02000000000000000000" pitchFamily="50" charset="0"/>
              </a:rPr>
              <a:t>Global and Local Statistics</a:t>
            </a:r>
            <a:endParaRPr lang="en-AU" sz="3200">
              <a:solidFill>
                <a:srgbClr val="E31D1A"/>
              </a:solidFill>
              <a:latin typeface="Gotham Rounded Bold" panose="02000000000000000000" pitchFamily="50" charset="0"/>
            </a:endParaRPr>
          </a:p>
        </p:txBody>
      </p:sp>
      <p:sp>
        <p:nvSpPr>
          <p:cNvPr id="6" name="Title 1">
            <a:extLst>
              <a:ext uri="{FF2B5EF4-FFF2-40B4-BE49-F238E27FC236}">
                <a16:creationId xmlns:a16="http://schemas.microsoft.com/office/drawing/2014/main" id="{4E8585DD-1E5D-B3C2-7F22-91716539326F}"/>
              </a:ext>
            </a:extLst>
          </p:cNvPr>
          <p:cNvSpPr txBox="1">
            <a:spLocks/>
          </p:cNvSpPr>
          <p:nvPr/>
        </p:nvSpPr>
        <p:spPr>
          <a:xfrm>
            <a:off x="6505088" y="1054270"/>
            <a:ext cx="2714326"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dirty="0">
                <a:solidFill>
                  <a:schemeClr val="bg1"/>
                </a:solidFill>
                <a:latin typeface="Gotham Rounded Medium" pitchFamily="50" charset="0"/>
              </a:rPr>
              <a:t>Registry Data</a:t>
            </a:r>
            <a:endParaRPr lang="en-AU" sz="2400" dirty="0">
              <a:solidFill>
                <a:schemeClr val="bg1"/>
              </a:solidFill>
              <a:latin typeface="Gotham Rounded Medium" pitchFamily="50" charset="0"/>
            </a:endParaRPr>
          </a:p>
        </p:txBody>
      </p:sp>
      <p:sp>
        <p:nvSpPr>
          <p:cNvPr id="8" name="TextBox 7">
            <a:extLst>
              <a:ext uri="{FF2B5EF4-FFF2-40B4-BE49-F238E27FC236}">
                <a16:creationId xmlns:a16="http://schemas.microsoft.com/office/drawing/2014/main" id="{9E1FD0F5-920F-68C6-9D43-F6212075DA05}"/>
              </a:ext>
            </a:extLst>
          </p:cNvPr>
          <p:cNvSpPr txBox="1"/>
          <p:nvPr/>
        </p:nvSpPr>
        <p:spPr>
          <a:xfrm>
            <a:off x="263871" y="1515823"/>
            <a:ext cx="4193548" cy="602665"/>
          </a:xfrm>
          <a:prstGeom prst="rect">
            <a:avLst/>
          </a:prstGeom>
          <a:noFill/>
        </p:spPr>
        <p:txBody>
          <a:bodyPr wrap="square">
            <a:spAutoFit/>
          </a:bodyPr>
          <a:lstStyle/>
          <a:p>
            <a:pPr>
              <a:lnSpc>
                <a:spcPct val="107000"/>
              </a:lnSpc>
              <a:spcAft>
                <a:spcPts val="800"/>
              </a:spcAft>
              <a:buNone/>
            </a:pPr>
            <a:r>
              <a:rPr lang="en-AU" sz="1600">
                <a:effectLst/>
                <a:latin typeface="Gotham Rounded Book" pitchFamily="50" charset="0"/>
                <a:ea typeface="DengXian" panose="02010600030101010101" pitchFamily="2" charset="-122"/>
                <a:cs typeface="Cordia New" panose="020B0304020202020204" pitchFamily="34" charset="-34"/>
              </a:rPr>
              <a:t>Almost </a:t>
            </a:r>
            <a:r>
              <a:rPr lang="en-AU" sz="1600" b="1">
                <a:solidFill>
                  <a:srgbClr val="E31D1A"/>
                </a:solidFill>
                <a:effectLst/>
                <a:latin typeface="Gotham Rounded Book" pitchFamily="50" charset="0"/>
                <a:ea typeface="DengXian" panose="02010600030101010101" pitchFamily="2" charset="-122"/>
                <a:cs typeface="Cordia New" panose="020B0304020202020204" pitchFamily="34" charset="-34"/>
              </a:rPr>
              <a:t>3,800</a:t>
            </a:r>
            <a:r>
              <a:rPr lang="en-AU" sz="1600">
                <a:effectLst/>
                <a:latin typeface="Gotham Rounded Book" pitchFamily="50" charset="0"/>
                <a:ea typeface="DengXian" panose="02010600030101010101" pitchFamily="2" charset="-122"/>
                <a:cs typeface="Cordia New" panose="020B0304020202020204" pitchFamily="34" charset="-34"/>
              </a:rPr>
              <a:t> Australians are currently living with cystic fibrosis.</a:t>
            </a:r>
          </a:p>
        </p:txBody>
      </p:sp>
      <p:pic>
        <p:nvPicPr>
          <p:cNvPr id="46" name="Picture 45">
            <a:extLst>
              <a:ext uri="{FF2B5EF4-FFF2-40B4-BE49-F238E27FC236}">
                <a16:creationId xmlns:a16="http://schemas.microsoft.com/office/drawing/2014/main" id="{A85DE842-49BA-8874-5EC8-5CF7B7F997B3}"/>
              </a:ext>
            </a:extLst>
          </p:cNvPr>
          <p:cNvPicPr>
            <a:picLocks noChangeAspect="1"/>
          </p:cNvPicPr>
          <p:nvPr/>
        </p:nvPicPr>
        <p:blipFill>
          <a:blip r:embed="rId3"/>
          <a:srcRect l="6011" r="5305"/>
          <a:stretch>
            <a:fillRect/>
          </a:stretch>
        </p:blipFill>
        <p:spPr>
          <a:xfrm>
            <a:off x="510667" y="2718209"/>
            <a:ext cx="4353304" cy="724579"/>
          </a:xfrm>
          <a:prstGeom prst="rect">
            <a:avLst/>
          </a:prstGeom>
        </p:spPr>
      </p:pic>
      <p:sp>
        <p:nvSpPr>
          <p:cNvPr id="10" name="TextBox 9">
            <a:extLst>
              <a:ext uri="{FF2B5EF4-FFF2-40B4-BE49-F238E27FC236}">
                <a16:creationId xmlns:a16="http://schemas.microsoft.com/office/drawing/2014/main" id="{EEE2A756-CE32-82BE-E909-3BBD4C69483E}"/>
              </a:ext>
            </a:extLst>
          </p:cNvPr>
          <p:cNvSpPr txBox="1"/>
          <p:nvPr/>
        </p:nvSpPr>
        <p:spPr>
          <a:xfrm>
            <a:off x="263871" y="2231834"/>
            <a:ext cx="4876013" cy="584775"/>
          </a:xfrm>
          <a:prstGeom prst="rect">
            <a:avLst/>
          </a:prstGeom>
          <a:noFill/>
        </p:spPr>
        <p:txBody>
          <a:bodyPr wrap="square">
            <a:spAutoFit/>
          </a:bodyPr>
          <a:lstStyle/>
          <a:p>
            <a:r>
              <a:rPr lang="en-AU" sz="1600" kern="0">
                <a:effectLst/>
                <a:latin typeface="Gotham Rounded Book" pitchFamily="50" charset="0"/>
                <a:ea typeface="DengXian" panose="02010600030101010101" pitchFamily="2" charset="-122"/>
              </a:rPr>
              <a:t>About </a:t>
            </a:r>
            <a:r>
              <a:rPr lang="en-AU" sz="1600" b="1" kern="0">
                <a:solidFill>
                  <a:srgbClr val="E31D1A"/>
                </a:solidFill>
                <a:effectLst/>
                <a:latin typeface="Gotham Rounded Book" pitchFamily="50" charset="0"/>
                <a:ea typeface="DengXian" panose="02010600030101010101" pitchFamily="2" charset="-122"/>
              </a:rPr>
              <a:t>1 in 25 </a:t>
            </a:r>
            <a:r>
              <a:rPr lang="en-AU" sz="1600" kern="0">
                <a:effectLst/>
                <a:latin typeface="Gotham Rounded Book" pitchFamily="50" charset="0"/>
                <a:ea typeface="DengXian" panose="02010600030101010101" pitchFamily="2" charset="-122"/>
              </a:rPr>
              <a:t>Australians carry the recessive cystic fibrosis gene</a:t>
            </a:r>
            <a:endParaRPr lang="en-AU" sz="1600">
              <a:latin typeface="Gotham Rounded Book" pitchFamily="50" charset="0"/>
            </a:endParaRPr>
          </a:p>
        </p:txBody>
      </p:sp>
      <p:sp>
        <p:nvSpPr>
          <p:cNvPr id="31" name="Rectangle: Rounded Corners 30">
            <a:extLst>
              <a:ext uri="{FF2B5EF4-FFF2-40B4-BE49-F238E27FC236}">
                <a16:creationId xmlns:a16="http://schemas.microsoft.com/office/drawing/2014/main" id="{C8D823C0-ED15-A39D-EDF5-E359F2FBF0B4}"/>
              </a:ext>
            </a:extLst>
          </p:cNvPr>
          <p:cNvSpPr/>
          <p:nvPr/>
        </p:nvSpPr>
        <p:spPr>
          <a:xfrm>
            <a:off x="6582279" y="2878333"/>
            <a:ext cx="5512695" cy="580038"/>
          </a:xfrm>
          <a:prstGeom prst="round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TextBox 32">
            <a:extLst>
              <a:ext uri="{FF2B5EF4-FFF2-40B4-BE49-F238E27FC236}">
                <a16:creationId xmlns:a16="http://schemas.microsoft.com/office/drawing/2014/main" id="{6613C37D-155C-438A-9802-33C0C49BD555}"/>
              </a:ext>
            </a:extLst>
          </p:cNvPr>
          <p:cNvSpPr txBox="1"/>
          <p:nvPr/>
        </p:nvSpPr>
        <p:spPr>
          <a:xfrm>
            <a:off x="7666883" y="2883392"/>
            <a:ext cx="4447141" cy="584775"/>
          </a:xfrm>
          <a:prstGeom prst="rect">
            <a:avLst/>
          </a:prstGeom>
          <a:noFill/>
        </p:spPr>
        <p:txBody>
          <a:bodyPr wrap="square">
            <a:spAutoFit/>
          </a:bodyPr>
          <a:lstStyle/>
          <a:p>
            <a:pPr algn="just"/>
            <a:r>
              <a:rPr lang="en-US" sz="1600" kern="0" dirty="0">
                <a:solidFill>
                  <a:schemeClr val="bg1"/>
                </a:solidFill>
                <a:latin typeface="Gotham Rounded Book" pitchFamily="50" charset="0"/>
                <a:ea typeface="DengXian" panose="02010600030101010101" pitchFamily="2" charset="-122"/>
              </a:rPr>
              <a:t>Percent of people with cystic fibrosis </a:t>
            </a:r>
            <a:r>
              <a:rPr lang="en-AU" sz="1600" kern="0" dirty="0">
                <a:solidFill>
                  <a:schemeClr val="bg1"/>
                </a:solidFill>
                <a:latin typeface="Gotham Rounded Book" pitchFamily="50" charset="0"/>
                <a:ea typeface="DengXian" panose="02010600030101010101" pitchFamily="2" charset="-122"/>
              </a:rPr>
              <a:t>in Australia on a CFTR modulator by 2024</a:t>
            </a:r>
            <a:endParaRPr lang="en-AU" sz="1600" dirty="0">
              <a:solidFill>
                <a:schemeClr val="bg1"/>
              </a:solidFill>
              <a:latin typeface="Gotham Rounded Book" pitchFamily="50" charset="0"/>
            </a:endParaRPr>
          </a:p>
        </p:txBody>
      </p:sp>
      <p:sp>
        <p:nvSpPr>
          <p:cNvPr id="49" name="Rectangle: Rounded Corners 48">
            <a:extLst>
              <a:ext uri="{FF2B5EF4-FFF2-40B4-BE49-F238E27FC236}">
                <a16:creationId xmlns:a16="http://schemas.microsoft.com/office/drawing/2014/main" id="{3FCE6E3F-94E4-4651-2909-B6A64217C1D1}"/>
              </a:ext>
            </a:extLst>
          </p:cNvPr>
          <p:cNvSpPr/>
          <p:nvPr/>
        </p:nvSpPr>
        <p:spPr>
          <a:xfrm>
            <a:off x="6653498" y="2951411"/>
            <a:ext cx="994339" cy="44873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7" name="TextBox 36">
            <a:extLst>
              <a:ext uri="{FF2B5EF4-FFF2-40B4-BE49-F238E27FC236}">
                <a16:creationId xmlns:a16="http://schemas.microsoft.com/office/drawing/2014/main" id="{2D2EB88F-602C-F82C-5BDB-7E6936A14928}"/>
              </a:ext>
            </a:extLst>
          </p:cNvPr>
          <p:cNvSpPr txBox="1"/>
          <p:nvPr/>
        </p:nvSpPr>
        <p:spPr>
          <a:xfrm>
            <a:off x="6661118" y="2978040"/>
            <a:ext cx="986715" cy="400110"/>
          </a:xfrm>
          <a:prstGeom prst="rect">
            <a:avLst/>
          </a:prstGeom>
          <a:noFill/>
          <a:ln>
            <a:noFill/>
          </a:ln>
        </p:spPr>
        <p:txBody>
          <a:bodyPr wrap="square">
            <a:spAutoFit/>
          </a:bodyPr>
          <a:lstStyle/>
          <a:p>
            <a:pPr algn="ctr"/>
            <a:r>
              <a:rPr lang="en-US" sz="2000" dirty="0">
                <a:solidFill>
                  <a:srgbClr val="003E52"/>
                </a:solidFill>
                <a:latin typeface="Gotham Rounded Bold" panose="02000000000000000000" pitchFamily="50" charset="0"/>
              </a:rPr>
              <a:t>82.8%</a:t>
            </a:r>
            <a:endParaRPr lang="en-AU" sz="2000" dirty="0">
              <a:solidFill>
                <a:srgbClr val="003E52"/>
              </a:solidFill>
              <a:latin typeface="Gotham Rounded Bold" panose="02000000000000000000" pitchFamily="50" charset="0"/>
            </a:endParaRPr>
          </a:p>
        </p:txBody>
      </p:sp>
      <p:sp>
        <p:nvSpPr>
          <p:cNvPr id="50" name="Rectangle: Rounded Corners 49">
            <a:extLst>
              <a:ext uri="{FF2B5EF4-FFF2-40B4-BE49-F238E27FC236}">
                <a16:creationId xmlns:a16="http://schemas.microsoft.com/office/drawing/2014/main" id="{98AFAB84-E3EE-ADBF-E328-019F5FEAA418}"/>
              </a:ext>
            </a:extLst>
          </p:cNvPr>
          <p:cNvSpPr/>
          <p:nvPr/>
        </p:nvSpPr>
        <p:spPr>
          <a:xfrm>
            <a:off x="6582279" y="2219870"/>
            <a:ext cx="5512695" cy="580038"/>
          </a:xfrm>
          <a:prstGeom prst="round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1" name="TextBox 50">
            <a:extLst>
              <a:ext uri="{FF2B5EF4-FFF2-40B4-BE49-F238E27FC236}">
                <a16:creationId xmlns:a16="http://schemas.microsoft.com/office/drawing/2014/main" id="{C41F1561-C3C5-5549-4BBD-790B057F2932}"/>
              </a:ext>
            </a:extLst>
          </p:cNvPr>
          <p:cNvSpPr txBox="1"/>
          <p:nvPr/>
        </p:nvSpPr>
        <p:spPr>
          <a:xfrm>
            <a:off x="7660120" y="2215219"/>
            <a:ext cx="4173191" cy="584775"/>
          </a:xfrm>
          <a:prstGeom prst="rect">
            <a:avLst/>
          </a:prstGeom>
          <a:noFill/>
        </p:spPr>
        <p:txBody>
          <a:bodyPr wrap="square">
            <a:spAutoFit/>
          </a:bodyPr>
          <a:lstStyle/>
          <a:p>
            <a:pPr algn="just"/>
            <a:r>
              <a:rPr lang="en-AU" sz="1600" kern="0" dirty="0">
                <a:solidFill>
                  <a:schemeClr val="bg1"/>
                </a:solidFill>
                <a:effectLst/>
                <a:latin typeface="Gotham Rounded Book" pitchFamily="50" charset="0"/>
                <a:ea typeface="DengXian" panose="02010600030101010101" pitchFamily="2" charset="-122"/>
              </a:rPr>
              <a:t>Percent of people with CF in Australia aged 30 years and older </a:t>
            </a:r>
            <a:r>
              <a:rPr lang="en-AU" sz="1600" kern="0" dirty="0">
                <a:solidFill>
                  <a:schemeClr val="bg1"/>
                </a:solidFill>
                <a:latin typeface="Gotham Rounded Book" pitchFamily="50" charset="0"/>
                <a:ea typeface="DengXian" panose="02010600030101010101" pitchFamily="2" charset="-122"/>
              </a:rPr>
              <a:t>with </a:t>
            </a:r>
            <a:r>
              <a:rPr lang="en-AU" sz="1600" kern="0" dirty="0">
                <a:solidFill>
                  <a:schemeClr val="bg1"/>
                </a:solidFill>
                <a:effectLst/>
                <a:latin typeface="Gotham Rounded Book" pitchFamily="50" charset="0"/>
                <a:ea typeface="DengXian" panose="02010600030101010101" pitchFamily="2" charset="-122"/>
              </a:rPr>
              <a:t>CFRD</a:t>
            </a:r>
            <a:endParaRPr lang="en-AU" sz="1600" dirty="0">
              <a:solidFill>
                <a:schemeClr val="bg1"/>
              </a:solidFill>
              <a:latin typeface="Gotham Rounded Book" pitchFamily="50" charset="0"/>
            </a:endParaRPr>
          </a:p>
        </p:txBody>
      </p:sp>
      <p:sp>
        <p:nvSpPr>
          <p:cNvPr id="52" name="Rectangle: Rounded Corners 51">
            <a:extLst>
              <a:ext uri="{FF2B5EF4-FFF2-40B4-BE49-F238E27FC236}">
                <a16:creationId xmlns:a16="http://schemas.microsoft.com/office/drawing/2014/main" id="{056BFDA8-E57A-C870-5DA2-DDDE14056CA9}"/>
              </a:ext>
            </a:extLst>
          </p:cNvPr>
          <p:cNvSpPr/>
          <p:nvPr/>
        </p:nvSpPr>
        <p:spPr>
          <a:xfrm>
            <a:off x="6653498" y="2292948"/>
            <a:ext cx="994339" cy="44873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3" name="TextBox 52">
            <a:extLst>
              <a:ext uri="{FF2B5EF4-FFF2-40B4-BE49-F238E27FC236}">
                <a16:creationId xmlns:a16="http://schemas.microsoft.com/office/drawing/2014/main" id="{BECDDC30-5A94-5380-B4F9-463C731D5A8C}"/>
              </a:ext>
            </a:extLst>
          </p:cNvPr>
          <p:cNvSpPr txBox="1"/>
          <p:nvPr/>
        </p:nvSpPr>
        <p:spPr>
          <a:xfrm>
            <a:off x="6617885" y="2317262"/>
            <a:ext cx="994339" cy="400110"/>
          </a:xfrm>
          <a:prstGeom prst="rect">
            <a:avLst/>
          </a:prstGeom>
          <a:noFill/>
          <a:ln>
            <a:noFill/>
          </a:ln>
        </p:spPr>
        <p:txBody>
          <a:bodyPr wrap="square">
            <a:spAutoFit/>
          </a:bodyPr>
          <a:lstStyle/>
          <a:p>
            <a:pPr algn="ctr"/>
            <a:r>
              <a:rPr lang="en-US" sz="2000" dirty="0">
                <a:solidFill>
                  <a:srgbClr val="003E52"/>
                </a:solidFill>
                <a:latin typeface="Gotham Rounded Bold" panose="02000000000000000000" pitchFamily="50" charset="0"/>
              </a:rPr>
              <a:t>30.3%</a:t>
            </a:r>
            <a:endParaRPr lang="en-AU" sz="2000" dirty="0">
              <a:solidFill>
                <a:srgbClr val="003E52"/>
              </a:solidFill>
              <a:latin typeface="Gotham Rounded Bold" panose="02000000000000000000" pitchFamily="50" charset="0"/>
            </a:endParaRPr>
          </a:p>
        </p:txBody>
      </p:sp>
      <p:sp>
        <p:nvSpPr>
          <p:cNvPr id="56" name="Rectangle: Rounded Corners 55">
            <a:extLst>
              <a:ext uri="{FF2B5EF4-FFF2-40B4-BE49-F238E27FC236}">
                <a16:creationId xmlns:a16="http://schemas.microsoft.com/office/drawing/2014/main" id="{F1BC9EF5-6785-A71B-47F5-4E486DE934FD}"/>
              </a:ext>
            </a:extLst>
          </p:cNvPr>
          <p:cNvSpPr/>
          <p:nvPr/>
        </p:nvSpPr>
        <p:spPr>
          <a:xfrm>
            <a:off x="6563229" y="1555513"/>
            <a:ext cx="5512695" cy="580038"/>
          </a:xfrm>
          <a:prstGeom prst="roundRect">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7" name="TextBox 56">
            <a:extLst>
              <a:ext uri="{FF2B5EF4-FFF2-40B4-BE49-F238E27FC236}">
                <a16:creationId xmlns:a16="http://schemas.microsoft.com/office/drawing/2014/main" id="{614DBC0C-0A20-8E40-DA3A-B46B293D98C2}"/>
              </a:ext>
            </a:extLst>
          </p:cNvPr>
          <p:cNvSpPr txBox="1"/>
          <p:nvPr/>
        </p:nvSpPr>
        <p:spPr>
          <a:xfrm>
            <a:off x="7647833" y="1560572"/>
            <a:ext cx="4280181" cy="584775"/>
          </a:xfrm>
          <a:prstGeom prst="rect">
            <a:avLst/>
          </a:prstGeom>
          <a:noFill/>
          <a:ln>
            <a:noFill/>
          </a:ln>
        </p:spPr>
        <p:txBody>
          <a:bodyPr wrap="square">
            <a:spAutoFit/>
          </a:bodyPr>
          <a:lstStyle/>
          <a:p>
            <a:pPr algn="just"/>
            <a:r>
              <a:rPr lang="en-AU" sz="1600" kern="0" dirty="0">
                <a:solidFill>
                  <a:schemeClr val="bg1"/>
                </a:solidFill>
                <a:latin typeface="Gotham Rounded Book" pitchFamily="50" charset="0"/>
                <a:ea typeface="DengXian" panose="02010600030101010101" pitchFamily="2" charset="-122"/>
              </a:rPr>
              <a:t>P</a:t>
            </a:r>
            <a:r>
              <a:rPr lang="en-AU" sz="1600" kern="0" dirty="0">
                <a:solidFill>
                  <a:schemeClr val="bg1"/>
                </a:solidFill>
                <a:effectLst/>
                <a:latin typeface="Gotham Rounded Book" pitchFamily="50" charset="0"/>
                <a:ea typeface="DengXian" panose="02010600030101010101" pitchFamily="2" charset="-122"/>
              </a:rPr>
              <a:t>redicted survival age for babies with cystic fibrosis born between 2019–2023</a:t>
            </a:r>
            <a:endParaRPr lang="en-AU" sz="1600" dirty="0">
              <a:solidFill>
                <a:schemeClr val="bg1"/>
              </a:solidFill>
              <a:latin typeface="Gotham Rounded Book" pitchFamily="50" charset="0"/>
            </a:endParaRPr>
          </a:p>
        </p:txBody>
      </p:sp>
      <p:sp>
        <p:nvSpPr>
          <p:cNvPr id="58" name="Rectangle: Rounded Corners 57">
            <a:extLst>
              <a:ext uri="{FF2B5EF4-FFF2-40B4-BE49-F238E27FC236}">
                <a16:creationId xmlns:a16="http://schemas.microsoft.com/office/drawing/2014/main" id="{15B8A62B-FE2C-3743-BB33-D5418921E000}"/>
              </a:ext>
            </a:extLst>
          </p:cNvPr>
          <p:cNvSpPr/>
          <p:nvPr/>
        </p:nvSpPr>
        <p:spPr>
          <a:xfrm>
            <a:off x="6634448" y="1628591"/>
            <a:ext cx="994339" cy="448739"/>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9" name="TextBox 58">
            <a:extLst>
              <a:ext uri="{FF2B5EF4-FFF2-40B4-BE49-F238E27FC236}">
                <a16:creationId xmlns:a16="http://schemas.microsoft.com/office/drawing/2014/main" id="{7AB6B756-AB70-73C1-0453-9D685C9AF30D}"/>
              </a:ext>
            </a:extLst>
          </p:cNvPr>
          <p:cNvSpPr txBox="1"/>
          <p:nvPr/>
        </p:nvSpPr>
        <p:spPr>
          <a:xfrm>
            <a:off x="6727957" y="1645477"/>
            <a:ext cx="755148" cy="400110"/>
          </a:xfrm>
          <a:prstGeom prst="rect">
            <a:avLst/>
          </a:prstGeom>
          <a:noFill/>
        </p:spPr>
        <p:txBody>
          <a:bodyPr wrap="square">
            <a:spAutoFit/>
          </a:bodyPr>
          <a:lstStyle/>
          <a:p>
            <a:pPr algn="ctr"/>
            <a:r>
              <a:rPr lang="en-US" sz="2000" dirty="0">
                <a:solidFill>
                  <a:srgbClr val="003E52"/>
                </a:solidFill>
                <a:latin typeface="Gotham Rounded Bold" panose="02000000000000000000" pitchFamily="50" charset="0"/>
              </a:rPr>
              <a:t>64</a:t>
            </a:r>
            <a:endParaRPr lang="en-AU" sz="2000" dirty="0">
              <a:solidFill>
                <a:srgbClr val="003E52"/>
              </a:solidFill>
              <a:latin typeface="Gotham Rounded Bold" panose="02000000000000000000" pitchFamily="50" charset="0"/>
            </a:endParaRPr>
          </a:p>
        </p:txBody>
      </p:sp>
      <p:sp>
        <p:nvSpPr>
          <p:cNvPr id="71" name="Title 1">
            <a:extLst>
              <a:ext uri="{FF2B5EF4-FFF2-40B4-BE49-F238E27FC236}">
                <a16:creationId xmlns:a16="http://schemas.microsoft.com/office/drawing/2014/main" id="{FDB89859-07E1-E857-CC9F-413A05A23027}"/>
              </a:ext>
            </a:extLst>
          </p:cNvPr>
          <p:cNvSpPr txBox="1">
            <a:spLocks/>
          </p:cNvSpPr>
          <p:nvPr/>
        </p:nvSpPr>
        <p:spPr>
          <a:xfrm>
            <a:off x="222746" y="3688106"/>
            <a:ext cx="4917138"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Regional Gaps within Australia</a:t>
            </a:r>
            <a:endParaRPr lang="en-AU" sz="2400">
              <a:solidFill>
                <a:srgbClr val="003E52"/>
              </a:solidFill>
              <a:latin typeface="Gotham Rounded Medium" pitchFamily="50" charset="0"/>
            </a:endParaRPr>
          </a:p>
        </p:txBody>
      </p:sp>
      <p:sp>
        <p:nvSpPr>
          <p:cNvPr id="82" name="Title 1">
            <a:extLst>
              <a:ext uri="{FF2B5EF4-FFF2-40B4-BE49-F238E27FC236}">
                <a16:creationId xmlns:a16="http://schemas.microsoft.com/office/drawing/2014/main" id="{DD8C00EE-4896-9855-C547-54C2C6DCD8E7}"/>
              </a:ext>
            </a:extLst>
          </p:cNvPr>
          <p:cNvSpPr txBox="1">
            <a:spLocks/>
          </p:cNvSpPr>
          <p:nvPr/>
        </p:nvSpPr>
        <p:spPr>
          <a:xfrm>
            <a:off x="263871" y="1099596"/>
            <a:ext cx="235389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Australia</a:t>
            </a:r>
            <a:endParaRPr lang="en-AU" sz="2400">
              <a:solidFill>
                <a:srgbClr val="003E52"/>
              </a:solidFill>
              <a:latin typeface="Gotham Rounded Medium" pitchFamily="50" charset="0"/>
            </a:endParaRPr>
          </a:p>
        </p:txBody>
      </p:sp>
      <p:pic>
        <p:nvPicPr>
          <p:cNvPr id="84" name="Picture 83">
            <a:extLst>
              <a:ext uri="{FF2B5EF4-FFF2-40B4-BE49-F238E27FC236}">
                <a16:creationId xmlns:a16="http://schemas.microsoft.com/office/drawing/2014/main" id="{BA267E62-DD77-92A6-0B2A-2A125DA11824}"/>
              </a:ext>
            </a:extLst>
          </p:cNvPr>
          <p:cNvPicPr>
            <a:picLocks noChangeAspect="1"/>
          </p:cNvPicPr>
          <p:nvPr/>
        </p:nvPicPr>
        <p:blipFill>
          <a:blip r:embed="rId4"/>
          <a:stretch/>
        </p:blipFill>
        <p:spPr>
          <a:xfrm rot="581208">
            <a:off x="4071856" y="917251"/>
            <a:ext cx="1584230" cy="1197145"/>
          </a:xfrm>
          <a:prstGeom prst="rect">
            <a:avLst/>
          </a:prstGeom>
        </p:spPr>
      </p:pic>
      <p:sp>
        <p:nvSpPr>
          <p:cNvPr id="85" name="TextBox 84">
            <a:extLst>
              <a:ext uri="{FF2B5EF4-FFF2-40B4-BE49-F238E27FC236}">
                <a16:creationId xmlns:a16="http://schemas.microsoft.com/office/drawing/2014/main" id="{A16D2E55-FA47-9627-5887-65E7EC5A59E3}"/>
              </a:ext>
            </a:extLst>
          </p:cNvPr>
          <p:cNvSpPr txBox="1"/>
          <p:nvPr/>
        </p:nvSpPr>
        <p:spPr>
          <a:xfrm>
            <a:off x="293451" y="4629788"/>
            <a:ext cx="5378224" cy="602665"/>
          </a:xfrm>
          <a:prstGeom prst="rect">
            <a:avLst/>
          </a:prstGeom>
          <a:noFill/>
        </p:spPr>
        <p:txBody>
          <a:bodyPr wrap="square">
            <a:spAutoFit/>
          </a:bodyPr>
          <a:lstStyle/>
          <a:p>
            <a:pPr lvl="0" algn="just">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People in NT, TAS, and ACT often rely on interstate hospitals for specialist care.</a:t>
            </a:r>
          </a:p>
        </p:txBody>
      </p:sp>
      <p:sp>
        <p:nvSpPr>
          <p:cNvPr id="87" name="TextBox 86">
            <a:extLst>
              <a:ext uri="{FF2B5EF4-FFF2-40B4-BE49-F238E27FC236}">
                <a16:creationId xmlns:a16="http://schemas.microsoft.com/office/drawing/2014/main" id="{B42739E4-FD74-2DE9-3E8D-F92297B1D4C0}"/>
              </a:ext>
            </a:extLst>
          </p:cNvPr>
          <p:cNvSpPr txBox="1"/>
          <p:nvPr/>
        </p:nvSpPr>
        <p:spPr>
          <a:xfrm>
            <a:off x="6211579" y="4362687"/>
            <a:ext cx="5456546" cy="602665"/>
          </a:xfrm>
          <a:prstGeom prst="rect">
            <a:avLst/>
          </a:prstGeom>
          <a:noFill/>
        </p:spPr>
        <p:txBody>
          <a:bodyPr wrap="square">
            <a:spAutoFit/>
          </a:bodyPr>
          <a:lstStyle/>
          <a:p>
            <a:pPr lvl="0" algn="just">
              <a:lnSpc>
                <a:spcPct val="107000"/>
              </a:lnSpc>
              <a:spcAft>
                <a:spcPts val="800"/>
              </a:spcAft>
              <a:buSzPts val="1000"/>
              <a:tabLst>
                <a:tab pos="457200" algn="l"/>
              </a:tabLst>
            </a:pPr>
            <a:r>
              <a:rPr lang="en-AU" sz="1600" dirty="0">
                <a:effectLst/>
                <a:latin typeface="Gotham Rounded Book" pitchFamily="50" charset="0"/>
                <a:ea typeface="DengXian" panose="02010600030101010101" pitchFamily="2" charset="-122"/>
                <a:cs typeface="Cordia New" panose="020B0304020202020204" pitchFamily="34" charset="-34"/>
              </a:rPr>
              <a:t>Lung function (FEV1) for adults averages</a:t>
            </a:r>
            <a:r>
              <a:rPr lang="en-AU" sz="1600" dirty="0">
                <a:solidFill>
                  <a:srgbClr val="003E52"/>
                </a:solidFill>
                <a:effectLst/>
                <a:latin typeface="Gotham Rounded Book" pitchFamily="50" charset="0"/>
                <a:ea typeface="DengXian" panose="02010600030101010101" pitchFamily="2" charset="-122"/>
                <a:cs typeface="Cordia New" panose="020B0304020202020204" pitchFamily="34" charset="-34"/>
              </a:rPr>
              <a:t> </a:t>
            </a:r>
            <a:r>
              <a:rPr lang="en-AU" sz="1600" b="1" dirty="0">
                <a:solidFill>
                  <a:srgbClr val="003E52"/>
                </a:solidFill>
                <a:effectLst/>
                <a:latin typeface="Gotham Rounded Book" pitchFamily="50" charset="0"/>
                <a:ea typeface="DengXian" panose="02010600030101010101" pitchFamily="2" charset="-122"/>
                <a:cs typeface="Cordia New" panose="020B0304020202020204" pitchFamily="34" charset="-34"/>
              </a:rPr>
              <a:t>~79%</a:t>
            </a:r>
            <a:r>
              <a:rPr lang="en-AU" sz="1600" dirty="0">
                <a:solidFill>
                  <a:srgbClr val="003E52"/>
                </a:solidFill>
                <a:effectLst/>
                <a:latin typeface="Gotham Rounded Book" pitchFamily="50" charset="0"/>
                <a:ea typeface="DengXian" panose="02010600030101010101" pitchFamily="2" charset="-122"/>
                <a:cs typeface="Cordia New" panose="020B0304020202020204" pitchFamily="34" charset="-34"/>
              </a:rPr>
              <a:t>, </a:t>
            </a:r>
            <a:r>
              <a:rPr lang="en-AU" sz="1600" dirty="0">
                <a:effectLst/>
                <a:latin typeface="Gotham Rounded Book" pitchFamily="50" charset="0"/>
                <a:ea typeface="DengXian" panose="02010600030101010101" pitchFamily="2" charset="-122"/>
                <a:cs typeface="Cordia New" panose="020B0304020202020204" pitchFamily="34" charset="-34"/>
              </a:rPr>
              <a:t>but results vary across centres and states.</a:t>
            </a:r>
          </a:p>
        </p:txBody>
      </p:sp>
      <p:sp>
        <p:nvSpPr>
          <p:cNvPr id="88" name="TextBox 87">
            <a:extLst>
              <a:ext uri="{FF2B5EF4-FFF2-40B4-BE49-F238E27FC236}">
                <a16:creationId xmlns:a16="http://schemas.microsoft.com/office/drawing/2014/main" id="{40100C4B-BA92-FD27-B722-E2662AB7FD5B}"/>
              </a:ext>
            </a:extLst>
          </p:cNvPr>
          <p:cNvSpPr txBox="1"/>
          <p:nvPr/>
        </p:nvSpPr>
        <p:spPr>
          <a:xfrm>
            <a:off x="294596" y="4291234"/>
            <a:ext cx="2724881" cy="338554"/>
          </a:xfrm>
          <a:prstGeom prst="rect">
            <a:avLst/>
          </a:prstGeom>
          <a:noFill/>
        </p:spPr>
        <p:txBody>
          <a:bodyPr wrap="square">
            <a:spAutoFit/>
          </a:bodyPr>
          <a:lstStyle/>
          <a:p>
            <a:r>
              <a:rPr lang="en-AU" sz="1600" dirty="0">
                <a:solidFill>
                  <a:srgbClr val="E31D1A"/>
                </a:solidFill>
                <a:effectLst/>
                <a:latin typeface="Gotham Rounded Medium" pitchFamily="50" charset="0"/>
                <a:ea typeface="DengXian" panose="02010600030101010101" pitchFamily="2" charset="-122"/>
                <a:cs typeface="Cordia New" panose="020B0304020202020204" pitchFamily="34" charset="-34"/>
              </a:rPr>
              <a:t>Geography </a:t>
            </a:r>
            <a:endParaRPr lang="en-AU" sz="1600" dirty="0">
              <a:solidFill>
                <a:srgbClr val="E31D1A"/>
              </a:solidFill>
              <a:latin typeface="Gotham Rounded Medium" pitchFamily="50" charset="0"/>
            </a:endParaRPr>
          </a:p>
        </p:txBody>
      </p:sp>
      <p:sp>
        <p:nvSpPr>
          <p:cNvPr id="18" name="Rectangle 17">
            <a:extLst>
              <a:ext uri="{FF2B5EF4-FFF2-40B4-BE49-F238E27FC236}">
                <a16:creationId xmlns:a16="http://schemas.microsoft.com/office/drawing/2014/main" id="{17CEACC7-13ED-4C23-6B49-6D69B1C90A6C}"/>
              </a:ext>
            </a:extLst>
          </p:cNvPr>
          <p:cNvSpPr/>
          <p:nvPr/>
        </p:nvSpPr>
        <p:spPr>
          <a:xfrm>
            <a:off x="8598674" y="3683759"/>
            <a:ext cx="4193177" cy="5579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0" name="TextBox 89">
            <a:extLst>
              <a:ext uri="{FF2B5EF4-FFF2-40B4-BE49-F238E27FC236}">
                <a16:creationId xmlns:a16="http://schemas.microsoft.com/office/drawing/2014/main" id="{6554A558-CC14-A3EE-582E-5BD6F8384CB6}"/>
              </a:ext>
            </a:extLst>
          </p:cNvPr>
          <p:cNvSpPr txBox="1"/>
          <p:nvPr/>
        </p:nvSpPr>
        <p:spPr>
          <a:xfrm>
            <a:off x="6169130" y="4038356"/>
            <a:ext cx="2556284" cy="338554"/>
          </a:xfrm>
          <a:prstGeom prst="rect">
            <a:avLst/>
          </a:prstGeom>
          <a:noFill/>
        </p:spPr>
        <p:txBody>
          <a:bodyPr wrap="square">
            <a:spAutoFit/>
          </a:bodyPr>
          <a:lstStyle/>
          <a:p>
            <a:r>
              <a:rPr lang="en-AU" sz="1600" dirty="0">
                <a:solidFill>
                  <a:srgbClr val="E31D1A"/>
                </a:solidFill>
                <a:effectLst/>
                <a:latin typeface="Gotham Rounded Medium" pitchFamily="50" charset="0"/>
                <a:ea typeface="DengXian" panose="02010600030101010101" pitchFamily="2" charset="-122"/>
                <a:cs typeface="Cordia New" panose="020B0304020202020204" pitchFamily="34" charset="-34"/>
              </a:rPr>
              <a:t>Variation in outcomes </a:t>
            </a:r>
            <a:endParaRPr lang="en-AU" sz="1600" dirty="0">
              <a:solidFill>
                <a:srgbClr val="E31D1A"/>
              </a:solidFill>
              <a:latin typeface="Gotham Rounded Medium" pitchFamily="50" charset="0"/>
            </a:endParaRPr>
          </a:p>
        </p:txBody>
      </p:sp>
      <p:sp>
        <p:nvSpPr>
          <p:cNvPr id="91" name="TextBox 90">
            <a:extLst>
              <a:ext uri="{FF2B5EF4-FFF2-40B4-BE49-F238E27FC236}">
                <a16:creationId xmlns:a16="http://schemas.microsoft.com/office/drawing/2014/main" id="{C9F7EBED-3423-D1F1-566E-256FB459A011}"/>
              </a:ext>
            </a:extLst>
          </p:cNvPr>
          <p:cNvSpPr txBox="1"/>
          <p:nvPr/>
        </p:nvSpPr>
        <p:spPr>
          <a:xfrm>
            <a:off x="293451" y="5680731"/>
            <a:ext cx="5221524" cy="866135"/>
          </a:xfrm>
          <a:prstGeom prst="rect">
            <a:avLst/>
          </a:prstGeom>
          <a:noFill/>
        </p:spPr>
        <p:txBody>
          <a:bodyPr wrap="square">
            <a:spAutoFit/>
          </a:bodyPr>
          <a:lstStyle/>
          <a:p>
            <a:pPr algn="just">
              <a:lnSpc>
                <a:spcPct val="107000"/>
              </a:lnSpc>
              <a:spcAft>
                <a:spcPts val="800"/>
              </a:spcAft>
              <a:buSzPts val="1000"/>
              <a:tabLst>
                <a:tab pos="457200" algn="l"/>
              </a:tabLst>
            </a:pPr>
            <a:r>
              <a:rPr lang="en-AU" sz="1600" dirty="0">
                <a:latin typeface="Gotham Rounded Book" pitchFamily="50" charset="0"/>
              </a:rPr>
              <a:t>Around </a:t>
            </a:r>
            <a:r>
              <a:rPr lang="en-AU" sz="1600" b="1" dirty="0">
                <a:solidFill>
                  <a:srgbClr val="003E52"/>
                </a:solidFill>
                <a:latin typeface="Gotham Rounded Book" pitchFamily="50" charset="0"/>
              </a:rPr>
              <a:t>1 in 4 </a:t>
            </a:r>
            <a:r>
              <a:rPr lang="en-AU" sz="1600" dirty="0">
                <a:latin typeface="Gotham Rounded Book" pitchFamily="50" charset="0"/>
              </a:rPr>
              <a:t>people aged 12+ had a documented mental health review in 2024, despite high rates of anxiety and depression </a:t>
            </a:r>
            <a:r>
              <a:rPr lang="en-AU" sz="1600" kern="0" dirty="0">
                <a:latin typeface="Gotham Rounded Book" pitchFamily="50" charset="0"/>
                <a:ea typeface="DengXian" panose="02010600030101010101" pitchFamily="2" charset="-122"/>
                <a:hlinkClick r:id="rId5">
                  <a:extLst>
                    <a:ext uri="{A12FA001-AC4F-418D-AE19-62706E023703}">
                      <ahyp:hlinkClr xmlns:ahyp="http://schemas.microsoft.com/office/drawing/2018/hyperlinkcolor" val="tx"/>
                    </a:ext>
                  </a:extLst>
                </a:hlinkClick>
              </a:rPr>
              <a:t>(ACFDR, 2024)</a:t>
            </a:r>
            <a:r>
              <a:rPr lang="en-AU" sz="1600" dirty="0">
                <a:latin typeface="Gotham Rounded Book" pitchFamily="50" charset="0"/>
              </a:rPr>
              <a:t>.</a:t>
            </a:r>
            <a:endParaRPr lang="en-AU" sz="1400" dirty="0">
              <a:effectLst/>
              <a:latin typeface="Gotham Rounded Book" pitchFamily="50" charset="0"/>
              <a:ea typeface="DengXian" panose="02010600030101010101" pitchFamily="2" charset="-122"/>
              <a:cs typeface="Cordia New" panose="020B0304020202020204" pitchFamily="34" charset="-34"/>
            </a:endParaRPr>
          </a:p>
        </p:txBody>
      </p:sp>
      <p:sp>
        <p:nvSpPr>
          <p:cNvPr id="92" name="TextBox 91">
            <a:extLst>
              <a:ext uri="{FF2B5EF4-FFF2-40B4-BE49-F238E27FC236}">
                <a16:creationId xmlns:a16="http://schemas.microsoft.com/office/drawing/2014/main" id="{8D1AC3E7-2F72-334C-821A-DBF3BB484E86}"/>
              </a:ext>
            </a:extLst>
          </p:cNvPr>
          <p:cNvSpPr txBox="1"/>
          <p:nvPr/>
        </p:nvSpPr>
        <p:spPr>
          <a:xfrm>
            <a:off x="293451" y="5342177"/>
            <a:ext cx="4693126" cy="338554"/>
          </a:xfrm>
          <a:prstGeom prst="rect">
            <a:avLst/>
          </a:prstGeom>
          <a:noFill/>
        </p:spPr>
        <p:txBody>
          <a:bodyPr wrap="square">
            <a:spAutoFit/>
          </a:bodyPr>
          <a:lstStyle/>
          <a:p>
            <a:r>
              <a:rPr lang="en-AU" sz="1600" dirty="0">
                <a:solidFill>
                  <a:srgbClr val="E31D1A"/>
                </a:solidFill>
                <a:effectLst/>
                <a:latin typeface="Gotham Rounded Medium" pitchFamily="50" charset="0"/>
                <a:ea typeface="DengXian" panose="02010600030101010101" pitchFamily="2" charset="-122"/>
                <a:cs typeface="Cordia New" panose="020B0304020202020204" pitchFamily="34" charset="-34"/>
              </a:rPr>
              <a:t>Mental health support</a:t>
            </a:r>
            <a:endParaRPr lang="en-AU" sz="1600" dirty="0">
              <a:solidFill>
                <a:srgbClr val="E31D1A"/>
              </a:solidFill>
              <a:latin typeface="Gotham Rounded Medium" pitchFamily="50" charset="0"/>
            </a:endParaRPr>
          </a:p>
        </p:txBody>
      </p:sp>
      <p:sp>
        <p:nvSpPr>
          <p:cNvPr id="93" name="TextBox 92">
            <a:extLst>
              <a:ext uri="{FF2B5EF4-FFF2-40B4-BE49-F238E27FC236}">
                <a16:creationId xmlns:a16="http://schemas.microsoft.com/office/drawing/2014/main" id="{A74685D6-6572-8629-B303-88ADE0010533}"/>
              </a:ext>
            </a:extLst>
          </p:cNvPr>
          <p:cNvSpPr txBox="1"/>
          <p:nvPr/>
        </p:nvSpPr>
        <p:spPr>
          <a:xfrm>
            <a:off x="6211578" y="5341753"/>
            <a:ext cx="5902445" cy="1077218"/>
          </a:xfrm>
          <a:prstGeom prst="rect">
            <a:avLst/>
          </a:prstGeom>
          <a:noFill/>
        </p:spPr>
        <p:txBody>
          <a:bodyPr wrap="square">
            <a:spAutoFit/>
          </a:bodyPr>
          <a:lstStyle/>
          <a:p>
            <a:pPr algn="just"/>
            <a:r>
              <a:rPr lang="en-AU" sz="1600" dirty="0">
                <a:latin typeface="Gotham Rounded Book" pitchFamily="50" charset="0"/>
              </a:rPr>
              <a:t>Our members can travel up to </a:t>
            </a:r>
            <a:r>
              <a:rPr lang="en-AU" sz="1600" b="1" dirty="0">
                <a:solidFill>
                  <a:srgbClr val="003E52"/>
                </a:solidFill>
                <a:latin typeface="Gotham Rounded Book" pitchFamily="50" charset="0"/>
              </a:rPr>
              <a:t>3,423 km </a:t>
            </a:r>
            <a:r>
              <a:rPr lang="en-AU" sz="1600" dirty="0">
                <a:latin typeface="Gotham Rounded Book" pitchFamily="50" charset="0"/>
              </a:rPr>
              <a:t>(NT to QLD) to access specialist CF care. Rural and remote communities face longer travel, fewer CF specialists and transplant centres, and higher out-of-pocket costs.</a:t>
            </a:r>
          </a:p>
        </p:txBody>
      </p:sp>
      <p:sp>
        <p:nvSpPr>
          <p:cNvPr id="94" name="TextBox 93">
            <a:extLst>
              <a:ext uri="{FF2B5EF4-FFF2-40B4-BE49-F238E27FC236}">
                <a16:creationId xmlns:a16="http://schemas.microsoft.com/office/drawing/2014/main" id="{EDBACDE7-C3D3-8E70-F0C0-A33CE74AB950}"/>
              </a:ext>
            </a:extLst>
          </p:cNvPr>
          <p:cNvSpPr txBox="1"/>
          <p:nvPr/>
        </p:nvSpPr>
        <p:spPr>
          <a:xfrm>
            <a:off x="6169130" y="5003199"/>
            <a:ext cx="3525326" cy="338554"/>
          </a:xfrm>
          <a:prstGeom prst="rect">
            <a:avLst/>
          </a:prstGeom>
          <a:noFill/>
        </p:spPr>
        <p:txBody>
          <a:bodyPr wrap="square">
            <a:spAutoFit/>
          </a:bodyPr>
          <a:lstStyle/>
          <a:p>
            <a:r>
              <a:rPr lang="en-AU" sz="1600" dirty="0">
                <a:solidFill>
                  <a:srgbClr val="E31D1A"/>
                </a:solidFill>
                <a:effectLst/>
                <a:latin typeface="Gotham Rounded Medium" pitchFamily="50" charset="0"/>
                <a:ea typeface="DengXian" panose="02010600030101010101" pitchFamily="2" charset="-122"/>
                <a:cs typeface="Cordia New" panose="020B0304020202020204" pitchFamily="34" charset="-34"/>
              </a:rPr>
              <a:t>The </a:t>
            </a:r>
            <a:r>
              <a:rPr lang="en-AU" sz="1600" dirty="0">
                <a:solidFill>
                  <a:srgbClr val="E31D1A"/>
                </a:solidFill>
                <a:latin typeface="Gotham Rounded Medium" pitchFamily="50" charset="0"/>
                <a:ea typeface="DengXian" panose="02010600030101010101" pitchFamily="2" charset="-122"/>
                <a:cs typeface="Cordia New" panose="020B0304020202020204" pitchFamily="34" charset="-34"/>
              </a:rPr>
              <a:t>t</a:t>
            </a:r>
            <a:r>
              <a:rPr lang="en-AU" sz="1600" dirty="0">
                <a:solidFill>
                  <a:srgbClr val="E31D1A"/>
                </a:solidFill>
                <a:effectLst/>
                <a:latin typeface="Gotham Rounded Medium" pitchFamily="50" charset="0"/>
                <a:ea typeface="DengXian" panose="02010600030101010101" pitchFamily="2" charset="-122"/>
                <a:cs typeface="Cordia New" panose="020B0304020202020204" pitchFamily="34" charset="-34"/>
              </a:rPr>
              <a:t>yranny of distance</a:t>
            </a:r>
            <a:endParaRPr lang="en-AU" sz="1600" dirty="0">
              <a:solidFill>
                <a:srgbClr val="E31D1A"/>
              </a:solidFill>
              <a:latin typeface="Gotham Rounded Medium" pitchFamily="50" charset="0"/>
            </a:endParaRPr>
          </a:p>
        </p:txBody>
      </p:sp>
      <p:cxnSp>
        <p:nvCxnSpPr>
          <p:cNvPr id="15" name="Straight Connector 14">
            <a:extLst>
              <a:ext uri="{FF2B5EF4-FFF2-40B4-BE49-F238E27FC236}">
                <a16:creationId xmlns:a16="http://schemas.microsoft.com/office/drawing/2014/main" id="{BD9CEF3C-A259-D279-1639-E5A4E2104727}"/>
              </a:ext>
            </a:extLst>
          </p:cNvPr>
          <p:cNvCxnSpPr>
            <a:cxnSpLocks/>
          </p:cNvCxnSpPr>
          <p:nvPr/>
        </p:nvCxnSpPr>
        <p:spPr>
          <a:xfrm>
            <a:off x="0" y="3653912"/>
            <a:ext cx="12494140" cy="29299"/>
          </a:xfrm>
          <a:prstGeom prst="line">
            <a:avLst/>
          </a:prstGeom>
          <a:ln w="38100">
            <a:solidFill>
              <a:srgbClr val="E31D1A"/>
            </a:solidFill>
          </a:ln>
        </p:spPr>
        <p:style>
          <a:lnRef idx="2">
            <a:schemeClr val="accent1"/>
          </a:lnRef>
          <a:fillRef idx="0">
            <a:schemeClr val="accent1"/>
          </a:fillRef>
          <a:effectRef idx="1">
            <a:schemeClr val="accent1"/>
          </a:effectRef>
          <a:fontRef idx="minor">
            <a:schemeClr val="tx1"/>
          </a:fontRef>
        </p:style>
      </p:cxnSp>
      <p:grpSp>
        <p:nvGrpSpPr>
          <p:cNvPr id="3" name="Group 2">
            <a:extLst>
              <a:ext uri="{FF2B5EF4-FFF2-40B4-BE49-F238E27FC236}">
                <a16:creationId xmlns:a16="http://schemas.microsoft.com/office/drawing/2014/main" id="{EBE0C305-1D2D-7F0A-11AA-8FE75FAEF29A}"/>
              </a:ext>
            </a:extLst>
          </p:cNvPr>
          <p:cNvGrpSpPr/>
          <p:nvPr/>
        </p:nvGrpSpPr>
        <p:grpSpPr>
          <a:xfrm rot="5400000">
            <a:off x="-7334534" y="3265584"/>
            <a:ext cx="12192001" cy="776654"/>
            <a:chOff x="-1" y="6115050"/>
            <a:chExt cx="12192001" cy="776654"/>
          </a:xfrm>
        </p:grpSpPr>
        <p:cxnSp>
          <p:nvCxnSpPr>
            <p:cNvPr id="5" name="Straight Connector 4">
              <a:extLst>
                <a:ext uri="{FF2B5EF4-FFF2-40B4-BE49-F238E27FC236}">
                  <a16:creationId xmlns:a16="http://schemas.microsoft.com/office/drawing/2014/main" id="{F70D28E8-0C5A-8264-DB30-8FB1C705D4E5}"/>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8A662C6F-30B2-827A-3643-8808AD8FFE78}"/>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591C0401-59E7-784E-21BE-B7935D2D5E33}"/>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9C7206DC-845A-35FF-D658-1EC26C65CED8}"/>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extBox 1">
            <a:extLst>
              <a:ext uri="{FF2B5EF4-FFF2-40B4-BE49-F238E27FC236}">
                <a16:creationId xmlns:a16="http://schemas.microsoft.com/office/drawing/2014/main" id="{7BA6F918-134A-5A86-5658-D0E6AEFF0BFD}"/>
              </a:ext>
            </a:extLst>
          </p:cNvPr>
          <p:cNvSpPr txBox="1"/>
          <p:nvPr/>
        </p:nvSpPr>
        <p:spPr>
          <a:xfrm>
            <a:off x="8732315" y="1175685"/>
            <a:ext cx="4280181" cy="307777"/>
          </a:xfrm>
          <a:prstGeom prst="rect">
            <a:avLst/>
          </a:prstGeom>
          <a:noFill/>
          <a:ln>
            <a:noFill/>
          </a:ln>
        </p:spPr>
        <p:txBody>
          <a:bodyPr wrap="square">
            <a:spAutoFit/>
          </a:bodyPr>
          <a:lstStyle/>
          <a:p>
            <a:pPr algn="just"/>
            <a:r>
              <a:rPr lang="en-AU" sz="1400" kern="0" dirty="0">
                <a:solidFill>
                  <a:schemeClr val="bg1"/>
                </a:solidFill>
                <a:latin typeface="Gotham Rounded Book" pitchFamily="50" charset="0"/>
                <a:ea typeface="DengXian" panose="02010600030101010101" pitchFamily="2" charset="-122"/>
                <a:hlinkClick r:id="rId5">
                  <a:extLst>
                    <a:ext uri="{A12FA001-AC4F-418D-AE19-62706E023703}">
                      <ahyp:hlinkClr xmlns:ahyp="http://schemas.microsoft.com/office/drawing/2018/hyperlinkcolor" val="tx"/>
                    </a:ext>
                  </a:extLst>
                </a:hlinkClick>
              </a:rPr>
              <a:t>(ACFDR, 2024)</a:t>
            </a:r>
            <a:endParaRPr lang="en-AU" sz="1400" dirty="0">
              <a:solidFill>
                <a:schemeClr val="bg1"/>
              </a:solidFill>
              <a:latin typeface="Gotham Rounded Book" pitchFamily="50" charset="0"/>
            </a:endParaRPr>
          </a:p>
        </p:txBody>
      </p:sp>
      <p:pic>
        <p:nvPicPr>
          <p:cNvPr id="14" name="Picture 13">
            <a:extLst>
              <a:ext uri="{FF2B5EF4-FFF2-40B4-BE49-F238E27FC236}">
                <a16:creationId xmlns:a16="http://schemas.microsoft.com/office/drawing/2014/main" id="{947EA5BF-9479-D0E8-9A22-E8DC71A491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627037" y="3863296"/>
            <a:ext cx="1218500" cy="442174"/>
          </a:xfrm>
          <a:prstGeom prst="rect">
            <a:avLst/>
          </a:prstGeom>
        </p:spPr>
      </p:pic>
    </p:spTree>
    <p:extLst>
      <p:ext uri="{BB962C8B-B14F-4D97-AF65-F5344CB8AC3E}">
        <p14:creationId xmlns:p14="http://schemas.microsoft.com/office/powerpoint/2010/main" val="35098238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0">
            <a:extLst>
              <a:ext uri="{FF2B5EF4-FFF2-40B4-BE49-F238E27FC236}">
                <a16:creationId xmlns:a16="http://schemas.microsoft.com/office/drawing/2014/main" id="{D5A314A7-56E2-F06F-7A8E-6126C2CDDF43}"/>
              </a:ext>
            </a:extLst>
          </p:cNvPr>
          <p:cNvSpPr/>
          <p:nvPr/>
        </p:nvSpPr>
        <p:spPr>
          <a:xfrm>
            <a:off x="10018612" y="-1408233"/>
            <a:ext cx="2929701" cy="2027357"/>
          </a:xfrm>
          <a:prstGeom prst="ellipse">
            <a:avLst/>
          </a:prstGeom>
          <a:solidFill>
            <a:srgbClr val="003E5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9" name="Picture 38">
            <a:extLst>
              <a:ext uri="{FF2B5EF4-FFF2-40B4-BE49-F238E27FC236}">
                <a16:creationId xmlns:a16="http://schemas.microsoft.com/office/drawing/2014/main" id="{53A4168B-9D43-84BB-FC9C-6C62E3751E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3581088" y="-4206014"/>
            <a:ext cx="14880635" cy="7812333"/>
          </a:xfrm>
          <a:prstGeom prst="rect">
            <a:avLst/>
          </a:prstGeom>
        </p:spPr>
      </p:pic>
      <p:sp>
        <p:nvSpPr>
          <p:cNvPr id="18" name="Isosceles Triangle 17">
            <a:extLst>
              <a:ext uri="{FF2B5EF4-FFF2-40B4-BE49-F238E27FC236}">
                <a16:creationId xmlns:a16="http://schemas.microsoft.com/office/drawing/2014/main" id="{FD1E2692-A520-DDA5-15F2-DB999E641E24}"/>
              </a:ext>
            </a:extLst>
          </p:cNvPr>
          <p:cNvSpPr/>
          <p:nvPr/>
        </p:nvSpPr>
        <p:spPr>
          <a:xfrm rot="10800000">
            <a:off x="4385124" y="4109547"/>
            <a:ext cx="365760" cy="275079"/>
          </a:xfrm>
          <a:prstGeom prst="triangle">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Isosceles Triangle 19">
            <a:extLst>
              <a:ext uri="{FF2B5EF4-FFF2-40B4-BE49-F238E27FC236}">
                <a16:creationId xmlns:a16="http://schemas.microsoft.com/office/drawing/2014/main" id="{16E6C194-FABE-0953-5053-A42466A94714}"/>
              </a:ext>
            </a:extLst>
          </p:cNvPr>
          <p:cNvSpPr/>
          <p:nvPr/>
        </p:nvSpPr>
        <p:spPr>
          <a:xfrm rot="10800000">
            <a:off x="10335820" y="4094803"/>
            <a:ext cx="365760" cy="275079"/>
          </a:xfrm>
          <a:prstGeom prst="triangle">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Title 1">
            <a:extLst>
              <a:ext uri="{FF2B5EF4-FFF2-40B4-BE49-F238E27FC236}">
                <a16:creationId xmlns:a16="http://schemas.microsoft.com/office/drawing/2014/main" id="{780AE749-A7D2-2BD6-8FD9-0D130E63DA4C}"/>
              </a:ext>
            </a:extLst>
          </p:cNvPr>
          <p:cNvSpPr txBox="1">
            <a:spLocks/>
          </p:cNvSpPr>
          <p:nvPr/>
        </p:nvSpPr>
        <p:spPr>
          <a:xfrm>
            <a:off x="150606" y="673931"/>
            <a:ext cx="8585200" cy="6365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rgbClr val="E31D1A"/>
                </a:solidFill>
                <a:latin typeface="Gotham Rounded Bold" panose="02000000000000000000" pitchFamily="50" charset="0"/>
              </a:rPr>
              <a:t>Intersectionality in Cystic Fibrosis Care</a:t>
            </a:r>
            <a:endParaRPr lang="en-AU" sz="3200">
              <a:solidFill>
                <a:srgbClr val="E31D1A"/>
              </a:solidFill>
              <a:latin typeface="Gotham Rounded Bold" panose="02000000000000000000" pitchFamily="50" charset="0"/>
            </a:endParaRPr>
          </a:p>
        </p:txBody>
      </p:sp>
      <p:sp>
        <p:nvSpPr>
          <p:cNvPr id="9" name="Title 1">
            <a:extLst>
              <a:ext uri="{FF2B5EF4-FFF2-40B4-BE49-F238E27FC236}">
                <a16:creationId xmlns:a16="http://schemas.microsoft.com/office/drawing/2014/main" id="{9C364CF1-37D1-1091-964D-9CDBE4FC539D}"/>
              </a:ext>
            </a:extLst>
          </p:cNvPr>
          <p:cNvSpPr txBox="1">
            <a:spLocks/>
          </p:cNvSpPr>
          <p:nvPr/>
        </p:nvSpPr>
        <p:spPr>
          <a:xfrm>
            <a:off x="150606" y="1313868"/>
            <a:ext cx="8128000" cy="4487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2400">
                <a:solidFill>
                  <a:srgbClr val="003E52"/>
                </a:solidFill>
                <a:latin typeface="Gotham Rounded Medium" pitchFamily="50" charset="0"/>
              </a:rPr>
              <a:t>Understanding the bigger picture</a:t>
            </a:r>
            <a:endParaRPr lang="en-AU" sz="2400">
              <a:solidFill>
                <a:srgbClr val="003E52"/>
              </a:solidFill>
              <a:latin typeface="Gotham Rounded Medium" pitchFamily="50" charset="0"/>
            </a:endParaRPr>
          </a:p>
        </p:txBody>
      </p:sp>
      <p:sp>
        <p:nvSpPr>
          <p:cNvPr id="10" name="TextBox 9">
            <a:extLst>
              <a:ext uri="{FF2B5EF4-FFF2-40B4-BE49-F238E27FC236}">
                <a16:creationId xmlns:a16="http://schemas.microsoft.com/office/drawing/2014/main" id="{F087DB68-5A31-6856-7C4A-DD2E61726F37}"/>
              </a:ext>
            </a:extLst>
          </p:cNvPr>
          <p:cNvSpPr txBox="1"/>
          <p:nvPr/>
        </p:nvSpPr>
        <p:spPr>
          <a:xfrm>
            <a:off x="281470" y="3641805"/>
            <a:ext cx="2615565" cy="463106"/>
          </a:xfrm>
          <a:prstGeom prst="roundRect">
            <a:avLst/>
          </a:prstGeom>
          <a:solidFill>
            <a:srgbClr val="52B9E9"/>
          </a:solidFill>
        </p:spPr>
        <p:txBody>
          <a:bodyPr wrap="square" rtlCol="0" anchor="t" anchorCtr="1">
            <a:spAutoFit/>
          </a:bodyPr>
          <a:lstStyle/>
          <a:p>
            <a:pPr algn="ctr">
              <a:lnSpc>
                <a:spcPct val="150000"/>
              </a:lnSpc>
            </a:pPr>
            <a:r>
              <a:rPr lang="en-AU" sz="1600">
                <a:solidFill>
                  <a:schemeClr val="bg1"/>
                </a:solidFill>
                <a:latin typeface="Gotham Rounded Medium" pitchFamily="50" charset="0"/>
                <a:ea typeface="DengXian" panose="02010600030101010101" pitchFamily="2" charset="-122"/>
                <a:cs typeface="Cordia New" panose="020B0304020202020204" pitchFamily="34" charset="-34"/>
              </a:rPr>
              <a:t>Income</a:t>
            </a:r>
          </a:p>
        </p:txBody>
      </p:sp>
      <p:sp>
        <p:nvSpPr>
          <p:cNvPr id="11" name="TextBox 10">
            <a:extLst>
              <a:ext uri="{FF2B5EF4-FFF2-40B4-BE49-F238E27FC236}">
                <a16:creationId xmlns:a16="http://schemas.microsoft.com/office/drawing/2014/main" id="{743DAD4A-9908-0350-804A-7E2FE9FA4D38}"/>
              </a:ext>
            </a:extLst>
          </p:cNvPr>
          <p:cNvSpPr txBox="1"/>
          <p:nvPr/>
        </p:nvSpPr>
        <p:spPr>
          <a:xfrm>
            <a:off x="3255738" y="3641805"/>
            <a:ext cx="2615565" cy="463106"/>
          </a:xfrm>
          <a:prstGeom prst="roundRect">
            <a:avLst/>
          </a:prstGeom>
          <a:solidFill>
            <a:srgbClr val="00B18F"/>
          </a:solidFill>
        </p:spPr>
        <p:txBody>
          <a:bodyPr wrap="square" rtlCol="0" anchor="ctr">
            <a:spAutoFit/>
          </a:bodyPr>
          <a:lstStyle/>
          <a:p>
            <a:pPr algn="ctr">
              <a:lnSpc>
                <a:spcPct val="150000"/>
              </a:lnSpc>
            </a:pPr>
            <a:r>
              <a:rPr lang="en-AU" sz="1600">
                <a:solidFill>
                  <a:schemeClr val="bg1"/>
                </a:solidFill>
                <a:latin typeface="Gotham Rounded Medium" pitchFamily="50" charset="0"/>
                <a:ea typeface="DengXian" panose="02010600030101010101" pitchFamily="2" charset="-122"/>
                <a:cs typeface="Cordia New" panose="020B0304020202020204" pitchFamily="34" charset="-34"/>
              </a:rPr>
              <a:t>Location</a:t>
            </a:r>
          </a:p>
        </p:txBody>
      </p:sp>
      <p:sp>
        <p:nvSpPr>
          <p:cNvPr id="12" name="TextBox 11">
            <a:extLst>
              <a:ext uri="{FF2B5EF4-FFF2-40B4-BE49-F238E27FC236}">
                <a16:creationId xmlns:a16="http://schemas.microsoft.com/office/drawing/2014/main" id="{E6FDDED3-D878-9F5F-1CD9-96BBBA55F672}"/>
              </a:ext>
            </a:extLst>
          </p:cNvPr>
          <p:cNvSpPr txBox="1"/>
          <p:nvPr/>
        </p:nvSpPr>
        <p:spPr>
          <a:xfrm>
            <a:off x="6225652" y="3641805"/>
            <a:ext cx="2615565" cy="463106"/>
          </a:xfrm>
          <a:prstGeom prst="roundRect">
            <a:avLst/>
          </a:prstGeom>
          <a:solidFill>
            <a:srgbClr val="555654"/>
          </a:solidFill>
        </p:spPr>
        <p:txBody>
          <a:bodyPr wrap="square" rtlCol="0" anchor="t" anchorCtr="0">
            <a:spAutoFit/>
          </a:bodyPr>
          <a:lstStyle/>
          <a:p>
            <a:pPr algn="ctr">
              <a:lnSpc>
                <a:spcPct val="150000"/>
              </a:lnSpc>
            </a:pPr>
            <a:r>
              <a:rPr lang="en-AU" sz="1600">
                <a:solidFill>
                  <a:schemeClr val="bg1"/>
                </a:solidFill>
                <a:latin typeface="Gotham Rounded Medium" pitchFamily="50" charset="0"/>
                <a:ea typeface="DengXian" panose="02010600030101010101" pitchFamily="2" charset="-122"/>
                <a:cs typeface="Cordia New" panose="020B0304020202020204" pitchFamily="34" charset="-34"/>
              </a:rPr>
              <a:t>Disability</a:t>
            </a:r>
            <a:endParaRPr lang="en-AU">
              <a:solidFill>
                <a:schemeClr val="bg1"/>
              </a:solidFill>
              <a:latin typeface="Gotham Rounded Medium" pitchFamily="50" charset="0"/>
              <a:ea typeface="DengXian" panose="02010600030101010101" pitchFamily="2" charset="-122"/>
              <a:cs typeface="Cordia New" panose="020B0304020202020204" pitchFamily="34" charset="-34"/>
            </a:endParaRPr>
          </a:p>
        </p:txBody>
      </p:sp>
      <p:sp>
        <p:nvSpPr>
          <p:cNvPr id="13" name="TextBox 12">
            <a:extLst>
              <a:ext uri="{FF2B5EF4-FFF2-40B4-BE49-F238E27FC236}">
                <a16:creationId xmlns:a16="http://schemas.microsoft.com/office/drawing/2014/main" id="{0FFB88D1-DD5A-9884-5332-5373D355B1E4}"/>
              </a:ext>
            </a:extLst>
          </p:cNvPr>
          <p:cNvSpPr txBox="1"/>
          <p:nvPr/>
        </p:nvSpPr>
        <p:spPr>
          <a:xfrm>
            <a:off x="9199703" y="3628037"/>
            <a:ext cx="2615565" cy="463106"/>
          </a:xfrm>
          <a:prstGeom prst="roundRect">
            <a:avLst/>
          </a:prstGeom>
          <a:solidFill>
            <a:srgbClr val="004987"/>
          </a:solidFill>
        </p:spPr>
        <p:txBody>
          <a:bodyPr wrap="square" rtlCol="0" anchor="ctr" anchorCtr="0">
            <a:spAutoFit/>
          </a:bodyPr>
          <a:lstStyle/>
          <a:p>
            <a:pPr algn="ctr">
              <a:lnSpc>
                <a:spcPct val="150000"/>
              </a:lnSpc>
            </a:pPr>
            <a:r>
              <a:rPr lang="en-AU" sz="1600">
                <a:solidFill>
                  <a:schemeClr val="bg1"/>
                </a:solidFill>
                <a:latin typeface="Gotham Rounded Medium" pitchFamily="50" charset="0"/>
                <a:ea typeface="DengXian" panose="02010600030101010101" pitchFamily="2" charset="-122"/>
                <a:cs typeface="Cordia New" panose="020B0304020202020204" pitchFamily="34" charset="-34"/>
              </a:rPr>
              <a:t>Culture and language</a:t>
            </a:r>
          </a:p>
        </p:txBody>
      </p:sp>
      <p:sp>
        <p:nvSpPr>
          <p:cNvPr id="3" name="TextBox 2">
            <a:extLst>
              <a:ext uri="{FF2B5EF4-FFF2-40B4-BE49-F238E27FC236}">
                <a16:creationId xmlns:a16="http://schemas.microsoft.com/office/drawing/2014/main" id="{84EA7E1C-38D2-3EB3-83CB-1EF6C86E0615}"/>
              </a:ext>
            </a:extLst>
          </p:cNvPr>
          <p:cNvSpPr txBox="1"/>
          <p:nvPr/>
        </p:nvSpPr>
        <p:spPr>
          <a:xfrm>
            <a:off x="150606" y="1899969"/>
            <a:ext cx="11890786" cy="370038"/>
          </a:xfrm>
          <a:prstGeom prst="rect">
            <a:avLst/>
          </a:prstGeom>
          <a:noFill/>
        </p:spPr>
        <p:txBody>
          <a:bodyPr wrap="square">
            <a:spAutoFit/>
          </a:bodyPr>
          <a:lstStyle/>
          <a:p>
            <a:pPr>
              <a:lnSpc>
                <a:spcPct val="107000"/>
              </a:lnSpc>
              <a:spcAft>
                <a:spcPts val="800"/>
              </a:spcAft>
              <a:buNone/>
            </a:pPr>
            <a:r>
              <a:rPr lang="en-AU">
                <a:effectLst/>
                <a:latin typeface="Gotham Rounded Book" pitchFamily="50" charset="0"/>
                <a:ea typeface="DengXian" panose="02010600030101010101" pitchFamily="2" charset="-122"/>
                <a:cs typeface="Cordia New" panose="020B0304020202020204" pitchFamily="34" charset="-34"/>
              </a:rPr>
              <a:t>Cystic Fibrosis outcomes are shaped by social determinants of health and intersecting identities</a:t>
            </a:r>
          </a:p>
        </p:txBody>
      </p:sp>
      <p:cxnSp>
        <p:nvCxnSpPr>
          <p:cNvPr id="6" name="Straight Connector 5">
            <a:extLst>
              <a:ext uri="{FF2B5EF4-FFF2-40B4-BE49-F238E27FC236}">
                <a16:creationId xmlns:a16="http://schemas.microsoft.com/office/drawing/2014/main" id="{124BCC7A-080D-D747-5B3D-508EA5C60778}"/>
              </a:ext>
            </a:extLst>
          </p:cNvPr>
          <p:cNvCxnSpPr/>
          <p:nvPr/>
        </p:nvCxnSpPr>
        <p:spPr>
          <a:xfrm>
            <a:off x="0" y="4695825"/>
            <a:ext cx="12267304" cy="0"/>
          </a:xfrm>
          <a:prstGeom prst="line">
            <a:avLst/>
          </a:prstGeom>
          <a:ln w="19050" cap="flat" cmpd="sng" algn="ctr">
            <a:solidFill>
              <a:srgbClr val="E31D1A"/>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7" name="Diamond 6">
            <a:extLst>
              <a:ext uri="{FF2B5EF4-FFF2-40B4-BE49-F238E27FC236}">
                <a16:creationId xmlns:a16="http://schemas.microsoft.com/office/drawing/2014/main" id="{36E30BEF-AEA6-A092-AA9B-D20A7110E820}"/>
              </a:ext>
            </a:extLst>
          </p:cNvPr>
          <p:cNvSpPr/>
          <p:nvPr/>
        </p:nvSpPr>
        <p:spPr>
          <a:xfrm>
            <a:off x="1293417" y="4379234"/>
            <a:ext cx="591670" cy="580912"/>
          </a:xfrm>
          <a:prstGeom prst="diamond">
            <a:avLst/>
          </a:prstGeom>
          <a:solidFill>
            <a:srgbClr val="52B9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Diamond 7">
            <a:extLst>
              <a:ext uri="{FF2B5EF4-FFF2-40B4-BE49-F238E27FC236}">
                <a16:creationId xmlns:a16="http://schemas.microsoft.com/office/drawing/2014/main" id="{D74E01F9-FE85-F92B-0788-36A61BF2D21E}"/>
              </a:ext>
            </a:extLst>
          </p:cNvPr>
          <p:cNvSpPr/>
          <p:nvPr/>
        </p:nvSpPr>
        <p:spPr>
          <a:xfrm>
            <a:off x="4282982" y="4379234"/>
            <a:ext cx="591670" cy="580912"/>
          </a:xfrm>
          <a:prstGeom prst="diamond">
            <a:avLst/>
          </a:prstGeom>
          <a:solidFill>
            <a:srgbClr val="00B1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Diamond 14">
            <a:extLst>
              <a:ext uri="{FF2B5EF4-FFF2-40B4-BE49-F238E27FC236}">
                <a16:creationId xmlns:a16="http://schemas.microsoft.com/office/drawing/2014/main" id="{183840FC-49C9-A2D6-97A4-9CEBBB0CF12F}"/>
              </a:ext>
            </a:extLst>
          </p:cNvPr>
          <p:cNvSpPr/>
          <p:nvPr/>
        </p:nvSpPr>
        <p:spPr>
          <a:xfrm>
            <a:off x="7237600" y="4379234"/>
            <a:ext cx="591670" cy="580912"/>
          </a:xfrm>
          <a:prstGeom prst="diamond">
            <a:avLst/>
          </a:prstGeom>
          <a:solidFill>
            <a:srgbClr val="555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Diamond 15">
            <a:extLst>
              <a:ext uri="{FF2B5EF4-FFF2-40B4-BE49-F238E27FC236}">
                <a16:creationId xmlns:a16="http://schemas.microsoft.com/office/drawing/2014/main" id="{B1B7B249-A317-EAAA-38BF-57B952EB3203}"/>
              </a:ext>
            </a:extLst>
          </p:cNvPr>
          <p:cNvSpPr/>
          <p:nvPr/>
        </p:nvSpPr>
        <p:spPr>
          <a:xfrm>
            <a:off x="10224932" y="4391601"/>
            <a:ext cx="591670" cy="580912"/>
          </a:xfrm>
          <a:prstGeom prst="diamond">
            <a:avLst/>
          </a:prstGeom>
          <a:solidFill>
            <a:srgbClr val="0049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Isosceles Triangle 16">
            <a:extLst>
              <a:ext uri="{FF2B5EF4-FFF2-40B4-BE49-F238E27FC236}">
                <a16:creationId xmlns:a16="http://schemas.microsoft.com/office/drawing/2014/main" id="{CADACB8B-EDF7-02B4-0E5E-301D75E4A3D5}"/>
              </a:ext>
            </a:extLst>
          </p:cNvPr>
          <p:cNvSpPr/>
          <p:nvPr/>
        </p:nvSpPr>
        <p:spPr>
          <a:xfrm rot="10800000">
            <a:off x="1408838" y="4110303"/>
            <a:ext cx="365760" cy="275079"/>
          </a:xfrm>
          <a:prstGeom prst="triangle">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Isosceles Triangle 18">
            <a:extLst>
              <a:ext uri="{FF2B5EF4-FFF2-40B4-BE49-F238E27FC236}">
                <a16:creationId xmlns:a16="http://schemas.microsoft.com/office/drawing/2014/main" id="{04F90B02-19C1-002F-3B8F-84B82BCF8271}"/>
              </a:ext>
            </a:extLst>
          </p:cNvPr>
          <p:cNvSpPr/>
          <p:nvPr/>
        </p:nvSpPr>
        <p:spPr>
          <a:xfrm rot="10800000">
            <a:off x="7350555" y="4110303"/>
            <a:ext cx="365760" cy="275079"/>
          </a:xfrm>
          <a:prstGeom prst="triangle">
            <a:avLst/>
          </a:prstGeom>
          <a:solidFill>
            <a:srgbClr val="E31D1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2" name="Picture 21">
            <a:extLst>
              <a:ext uri="{FF2B5EF4-FFF2-40B4-BE49-F238E27FC236}">
                <a16:creationId xmlns:a16="http://schemas.microsoft.com/office/drawing/2014/main" id="{7F4157E9-DCAB-E27A-FDFE-F34D6B101AC5}"/>
              </a:ext>
            </a:extLst>
          </p:cNvPr>
          <p:cNvPicPr>
            <a:picLocks noChangeAspect="1"/>
          </p:cNvPicPr>
          <p:nvPr/>
        </p:nvPicPr>
        <p:blipFill>
          <a:blip r:embed="rId4">
            <a:extLst>
              <a:ext uri="{28A0092B-C50C-407E-A947-70E740481C1C}">
                <a14:useLocalDpi xmlns:a14="http://schemas.microsoft.com/office/drawing/2010/main" val="0"/>
              </a:ext>
            </a:extLst>
          </a:blip>
          <a:srcRect t="26043" r="75869" b="29406"/>
          <a:stretch>
            <a:fillRect/>
          </a:stretch>
        </p:blipFill>
        <p:spPr>
          <a:xfrm>
            <a:off x="1099298" y="2659099"/>
            <a:ext cx="979908" cy="1017599"/>
          </a:xfrm>
          <a:prstGeom prst="rect">
            <a:avLst/>
          </a:prstGeom>
        </p:spPr>
      </p:pic>
      <p:sp>
        <p:nvSpPr>
          <p:cNvPr id="38" name="Flowchart: Connector 37">
            <a:extLst>
              <a:ext uri="{FF2B5EF4-FFF2-40B4-BE49-F238E27FC236}">
                <a16:creationId xmlns:a16="http://schemas.microsoft.com/office/drawing/2014/main" id="{6342279F-6507-8DAC-B752-519DA3485126}"/>
              </a:ext>
            </a:extLst>
          </p:cNvPr>
          <p:cNvSpPr/>
          <p:nvPr/>
        </p:nvSpPr>
        <p:spPr>
          <a:xfrm rot="1498170">
            <a:off x="-5762543" y="4232481"/>
            <a:ext cx="7156691" cy="5090562"/>
          </a:xfrm>
          <a:custGeom>
            <a:avLst/>
            <a:gdLst>
              <a:gd name="csX0" fmla="*/ 0 w 7156691"/>
              <a:gd name="csY0" fmla="*/ 2545281 h 5090562"/>
              <a:gd name="csX1" fmla="*/ 3578346 w 7156691"/>
              <a:gd name="csY1" fmla="*/ 0 h 5090562"/>
              <a:gd name="csX2" fmla="*/ 7156692 w 7156691"/>
              <a:gd name="csY2" fmla="*/ 2545281 h 5090562"/>
              <a:gd name="csX3" fmla="*/ 3578346 w 7156691"/>
              <a:gd name="csY3" fmla="*/ 5090562 h 5090562"/>
              <a:gd name="csX4" fmla="*/ 0 w 7156691"/>
              <a:gd name="csY4" fmla="*/ 2545281 h 5090562"/>
            </a:gdLst>
            <a:ahLst/>
            <a:cxnLst>
              <a:cxn ang="0">
                <a:pos x="csX0" y="csY0"/>
              </a:cxn>
              <a:cxn ang="0">
                <a:pos x="csX1" y="csY1"/>
              </a:cxn>
              <a:cxn ang="0">
                <a:pos x="csX2" y="csY2"/>
              </a:cxn>
              <a:cxn ang="0">
                <a:pos x="csX3" y="csY3"/>
              </a:cxn>
              <a:cxn ang="0">
                <a:pos x="csX4" y="csY4"/>
              </a:cxn>
            </a:cxnLst>
            <a:rect l="l" t="t" r="r" b="b"/>
            <a:pathLst>
              <a:path w="7156691" h="5090562" extrusionOk="0">
                <a:moveTo>
                  <a:pt x="0" y="2545281"/>
                </a:moveTo>
                <a:cubicBezTo>
                  <a:pt x="-273295" y="635599"/>
                  <a:pt x="2035091" y="-193103"/>
                  <a:pt x="3578346" y="0"/>
                </a:cubicBezTo>
                <a:cubicBezTo>
                  <a:pt x="5587959" y="70693"/>
                  <a:pt x="6945901" y="1237840"/>
                  <a:pt x="7156692" y="2545281"/>
                </a:cubicBezTo>
                <a:cubicBezTo>
                  <a:pt x="6887342" y="3717266"/>
                  <a:pt x="5913646" y="4957123"/>
                  <a:pt x="3578346" y="5090562"/>
                </a:cubicBezTo>
                <a:cubicBezTo>
                  <a:pt x="1455688" y="4937984"/>
                  <a:pt x="280571" y="4163604"/>
                  <a:pt x="0" y="2545281"/>
                </a:cubicBezTo>
                <a:close/>
              </a:path>
            </a:pathLst>
          </a:custGeom>
          <a:noFill/>
          <a:ln w="111125" cmpd="tri">
            <a:solidFill>
              <a:srgbClr val="004987"/>
            </a:solidFill>
            <a:prstDash val="sysDot"/>
            <a:extLst>
              <a:ext uri="{C807C97D-BFC1-408E-A445-0C87EB9F89A2}">
                <ask:lineSketchStyleProps xmlns:ask="http://schemas.microsoft.com/office/drawing/2018/sketchyshapes" sd="3978248048">
                  <a:prstGeom prst="flowChartConnector">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3" name="Picture 22">
            <a:extLst>
              <a:ext uri="{FF2B5EF4-FFF2-40B4-BE49-F238E27FC236}">
                <a16:creationId xmlns:a16="http://schemas.microsoft.com/office/drawing/2014/main" id="{FF0B600D-4F86-7F22-9A31-48E3F41E16DA}"/>
              </a:ext>
            </a:extLst>
          </p:cNvPr>
          <p:cNvPicPr>
            <a:picLocks noChangeAspect="1"/>
          </p:cNvPicPr>
          <p:nvPr/>
        </p:nvPicPr>
        <p:blipFill>
          <a:blip r:embed="rId4">
            <a:extLst>
              <a:ext uri="{28A0092B-C50C-407E-A947-70E740481C1C}">
                <a14:useLocalDpi xmlns:a14="http://schemas.microsoft.com/office/drawing/2010/main" val="0"/>
              </a:ext>
            </a:extLst>
          </a:blip>
          <a:srcRect l="74515" t="25580" b="29870"/>
          <a:stretch>
            <a:fillRect/>
          </a:stretch>
        </p:blipFill>
        <p:spPr>
          <a:xfrm>
            <a:off x="4061367" y="2693142"/>
            <a:ext cx="1034900" cy="1017600"/>
          </a:xfrm>
          <a:prstGeom prst="rect">
            <a:avLst/>
          </a:prstGeom>
        </p:spPr>
      </p:pic>
      <p:pic>
        <p:nvPicPr>
          <p:cNvPr id="24" name="Picture 23">
            <a:extLst>
              <a:ext uri="{FF2B5EF4-FFF2-40B4-BE49-F238E27FC236}">
                <a16:creationId xmlns:a16="http://schemas.microsoft.com/office/drawing/2014/main" id="{E3F160B8-0AC9-B54E-CFD4-A649D0E14E9C}"/>
              </a:ext>
            </a:extLst>
          </p:cNvPr>
          <p:cNvPicPr>
            <a:picLocks noChangeAspect="1"/>
          </p:cNvPicPr>
          <p:nvPr/>
        </p:nvPicPr>
        <p:blipFill>
          <a:blip r:embed="rId4">
            <a:extLst>
              <a:ext uri="{28A0092B-C50C-407E-A947-70E740481C1C}">
                <a14:useLocalDpi xmlns:a14="http://schemas.microsoft.com/office/drawing/2010/main" val="0"/>
              </a:ext>
            </a:extLst>
          </a:blip>
          <a:srcRect l="49412" t="27695" r="25892" b="28056"/>
          <a:stretch>
            <a:fillRect/>
          </a:stretch>
        </p:blipFill>
        <p:spPr>
          <a:xfrm>
            <a:off x="10018612" y="2700004"/>
            <a:ext cx="1002794" cy="1010738"/>
          </a:xfrm>
          <a:prstGeom prst="rect">
            <a:avLst/>
          </a:prstGeom>
        </p:spPr>
      </p:pic>
      <p:pic>
        <p:nvPicPr>
          <p:cNvPr id="25" name="Picture 24">
            <a:extLst>
              <a:ext uri="{FF2B5EF4-FFF2-40B4-BE49-F238E27FC236}">
                <a16:creationId xmlns:a16="http://schemas.microsoft.com/office/drawing/2014/main" id="{A7DC921D-3F7E-0FFF-4743-F9AD7F872E14}"/>
              </a:ext>
            </a:extLst>
          </p:cNvPr>
          <p:cNvPicPr>
            <a:picLocks noChangeAspect="1"/>
          </p:cNvPicPr>
          <p:nvPr/>
        </p:nvPicPr>
        <p:blipFill>
          <a:blip r:embed="rId4">
            <a:extLst>
              <a:ext uri="{28A0092B-C50C-407E-A947-70E740481C1C}">
                <a14:useLocalDpi xmlns:a14="http://schemas.microsoft.com/office/drawing/2010/main" val="0"/>
              </a:ext>
            </a:extLst>
          </a:blip>
          <a:srcRect l="24037" t="27254" r="50477" b="29917"/>
          <a:stretch>
            <a:fillRect/>
          </a:stretch>
        </p:blipFill>
        <p:spPr>
          <a:xfrm>
            <a:off x="7015984" y="2678760"/>
            <a:ext cx="1034900" cy="978276"/>
          </a:xfrm>
          <a:prstGeom prst="rect">
            <a:avLst/>
          </a:prstGeom>
        </p:spPr>
      </p:pic>
      <p:grpSp>
        <p:nvGrpSpPr>
          <p:cNvPr id="30" name="Group 29">
            <a:extLst>
              <a:ext uri="{FF2B5EF4-FFF2-40B4-BE49-F238E27FC236}">
                <a16:creationId xmlns:a16="http://schemas.microsoft.com/office/drawing/2014/main" id="{EF5365AC-8C4B-3824-1E77-65904993CB9A}"/>
              </a:ext>
            </a:extLst>
          </p:cNvPr>
          <p:cNvGrpSpPr/>
          <p:nvPr/>
        </p:nvGrpSpPr>
        <p:grpSpPr>
          <a:xfrm>
            <a:off x="-1" y="6115050"/>
            <a:ext cx="12192001" cy="776654"/>
            <a:chOff x="-1" y="6115050"/>
            <a:chExt cx="12192001" cy="776654"/>
          </a:xfrm>
        </p:grpSpPr>
        <p:cxnSp>
          <p:nvCxnSpPr>
            <p:cNvPr id="31" name="Straight Connector 30">
              <a:extLst>
                <a:ext uri="{FF2B5EF4-FFF2-40B4-BE49-F238E27FC236}">
                  <a16:creationId xmlns:a16="http://schemas.microsoft.com/office/drawing/2014/main" id="{4A4A7E90-C06B-7505-701E-6DA62543773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CC9DCED3-C2E1-2BB9-33AF-E98DBE07FBDF}"/>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3F8AE545-6B5E-0DFA-DA1A-2B336953D52B}"/>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34" name="Rectangle 33">
              <a:extLst>
                <a:ext uri="{FF2B5EF4-FFF2-40B4-BE49-F238E27FC236}">
                  <a16:creationId xmlns:a16="http://schemas.microsoft.com/office/drawing/2014/main" id="{5F6422C4-5918-519A-F04B-64236C6D5B8B}"/>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40" name="Picture 39">
            <a:extLst>
              <a:ext uri="{FF2B5EF4-FFF2-40B4-BE49-F238E27FC236}">
                <a16:creationId xmlns:a16="http://schemas.microsoft.com/office/drawing/2014/main" id="{D445FA92-E505-12B7-E6A2-7A0E99067BAD}"/>
              </a:ext>
            </a:extLst>
          </p:cNvPr>
          <p:cNvPicPr>
            <a:picLocks noChangeAspect="1"/>
          </p:cNvPicPr>
          <p:nvPr/>
        </p:nvPicPr>
        <p:blipFill>
          <a:blip r:embed="rId5">
            <a:extLst>
              <a:ext uri="{28A0092B-C50C-407E-A947-70E740481C1C}">
                <a14:useLocalDpi xmlns:a14="http://schemas.microsoft.com/office/drawing/2010/main" val="0"/>
              </a:ext>
            </a:extLst>
          </a:blip>
          <a:srcRect t="40029" r="66716" b="-1"/>
          <a:stretch>
            <a:fillRect/>
          </a:stretch>
        </p:blipFill>
        <p:spPr>
          <a:xfrm>
            <a:off x="9201465" y="-1621483"/>
            <a:ext cx="5523245" cy="5224655"/>
          </a:xfrm>
          <a:prstGeom prst="rect">
            <a:avLst/>
          </a:prstGeom>
        </p:spPr>
      </p:pic>
      <p:pic>
        <p:nvPicPr>
          <p:cNvPr id="42" name="Picture 41">
            <a:extLst>
              <a:ext uri="{FF2B5EF4-FFF2-40B4-BE49-F238E27FC236}">
                <a16:creationId xmlns:a16="http://schemas.microsoft.com/office/drawing/2014/main" id="{01A9B762-7D51-520F-735E-815BCB1462BB}"/>
              </a:ext>
            </a:extLst>
          </p:cNvPr>
          <p:cNvPicPr>
            <a:picLocks noChangeAspect="1"/>
          </p:cNvPicPr>
          <p:nvPr/>
        </p:nvPicPr>
        <p:blipFill>
          <a:blip r:embed="rId6">
            <a:alphaModFix amt="85000"/>
            <a:extLst>
              <a:ext uri="{28A0092B-C50C-407E-A947-70E740481C1C}">
                <a14:useLocalDpi xmlns:a14="http://schemas.microsoft.com/office/drawing/2010/main" val="0"/>
              </a:ext>
            </a:extLst>
          </a:blip>
          <a:srcRect r="64082"/>
          <a:stretch>
            <a:fillRect/>
          </a:stretch>
        </p:blipFill>
        <p:spPr>
          <a:xfrm rot="20442584">
            <a:off x="3170331" y="-15767851"/>
            <a:ext cx="7239062" cy="11336972"/>
          </a:xfrm>
          <a:prstGeom prst="rect">
            <a:avLst/>
          </a:prstGeom>
        </p:spPr>
      </p:pic>
      <p:pic>
        <p:nvPicPr>
          <p:cNvPr id="43" name="Picture 42">
            <a:extLst>
              <a:ext uri="{FF2B5EF4-FFF2-40B4-BE49-F238E27FC236}">
                <a16:creationId xmlns:a16="http://schemas.microsoft.com/office/drawing/2014/main" id="{CFE7E6F0-8C78-BCF2-991E-69B9C22277FB}"/>
              </a:ext>
            </a:extLst>
          </p:cNvPr>
          <p:cNvPicPr>
            <a:picLocks noChangeAspect="1"/>
          </p:cNvPicPr>
          <p:nvPr/>
        </p:nvPicPr>
        <p:blipFill>
          <a:blip r:embed="rId6">
            <a:extLst>
              <a:ext uri="{28A0092B-C50C-407E-A947-70E740481C1C}">
                <a14:useLocalDpi xmlns:a14="http://schemas.microsoft.com/office/drawing/2010/main" val="0"/>
              </a:ext>
            </a:extLst>
          </a:blip>
          <a:srcRect l="33718"/>
          <a:stretch>
            <a:fillRect/>
          </a:stretch>
        </p:blipFill>
        <p:spPr>
          <a:xfrm rot="21222692">
            <a:off x="2157119" y="-9223776"/>
            <a:ext cx="8799741" cy="7467884"/>
          </a:xfrm>
          <a:prstGeom prst="rect">
            <a:avLst/>
          </a:prstGeom>
        </p:spPr>
      </p:pic>
      <p:pic>
        <p:nvPicPr>
          <p:cNvPr id="44" name="Picture 43">
            <a:extLst>
              <a:ext uri="{FF2B5EF4-FFF2-40B4-BE49-F238E27FC236}">
                <a16:creationId xmlns:a16="http://schemas.microsoft.com/office/drawing/2014/main" id="{ACB10952-9B8C-6FA8-D0D2-0A6C831B5DDF}"/>
              </a:ext>
            </a:extLst>
          </p:cNvPr>
          <p:cNvPicPr>
            <a:picLocks noChangeAspect="1"/>
          </p:cNvPicPr>
          <p:nvPr/>
        </p:nvPicPr>
        <p:blipFill>
          <a:blip r:embed="rId7">
            <a:extLst>
              <a:ext uri="{28A0092B-C50C-407E-A947-70E740481C1C}">
                <a14:useLocalDpi xmlns:a14="http://schemas.microsoft.com/office/drawing/2010/main" val="0"/>
              </a:ext>
            </a:extLst>
          </a:blip>
          <a:srcRect t="1" b="48017"/>
          <a:stretch>
            <a:fillRect/>
          </a:stretch>
        </p:blipFill>
        <p:spPr>
          <a:xfrm>
            <a:off x="-7804983" y="-464853"/>
            <a:ext cx="7513856" cy="3274319"/>
          </a:xfrm>
          <a:prstGeom prst="rect">
            <a:avLst/>
          </a:prstGeom>
        </p:spPr>
      </p:pic>
      <p:pic>
        <p:nvPicPr>
          <p:cNvPr id="45" name="Picture 44">
            <a:extLst>
              <a:ext uri="{FF2B5EF4-FFF2-40B4-BE49-F238E27FC236}">
                <a16:creationId xmlns:a16="http://schemas.microsoft.com/office/drawing/2014/main" id="{4609BE2A-AC46-E17F-27EA-5DA62E2F6CC5}"/>
              </a:ext>
            </a:extLst>
          </p:cNvPr>
          <p:cNvPicPr>
            <a:picLocks noChangeAspect="1"/>
          </p:cNvPicPr>
          <p:nvPr/>
        </p:nvPicPr>
        <p:blipFill>
          <a:blip r:embed="rId7">
            <a:extLst>
              <a:ext uri="{28A0092B-C50C-407E-A947-70E740481C1C}">
                <a14:useLocalDpi xmlns:a14="http://schemas.microsoft.com/office/drawing/2010/main" val="0"/>
              </a:ext>
            </a:extLst>
          </a:blip>
          <a:srcRect t="50770" b="23058"/>
          <a:stretch>
            <a:fillRect/>
          </a:stretch>
        </p:blipFill>
        <p:spPr>
          <a:xfrm>
            <a:off x="-9577181" y="3216970"/>
            <a:ext cx="9390165" cy="2060231"/>
          </a:xfrm>
          <a:prstGeom prst="rect">
            <a:avLst/>
          </a:prstGeom>
        </p:spPr>
      </p:pic>
      <p:pic>
        <p:nvPicPr>
          <p:cNvPr id="5" name="Picture 4">
            <a:extLst>
              <a:ext uri="{FF2B5EF4-FFF2-40B4-BE49-F238E27FC236}">
                <a16:creationId xmlns:a16="http://schemas.microsoft.com/office/drawing/2014/main" id="{5E32C013-13B2-7CD7-EE50-E2CD47618D1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636351" y="5492454"/>
            <a:ext cx="1218500" cy="442174"/>
          </a:xfrm>
          <a:prstGeom prst="rect">
            <a:avLst/>
          </a:prstGeom>
        </p:spPr>
      </p:pic>
    </p:spTree>
    <p:extLst>
      <p:ext uri="{BB962C8B-B14F-4D97-AF65-F5344CB8AC3E}">
        <p14:creationId xmlns:p14="http://schemas.microsoft.com/office/powerpoint/2010/main" val="14206023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C2D5D-2789-B554-A4DC-5DF05D40284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C8BEF8E-722F-D44B-79E1-27B5C9CDC0DF}"/>
              </a:ext>
            </a:extLst>
          </p:cNvPr>
          <p:cNvPicPr>
            <a:picLocks noChangeAspect="1"/>
          </p:cNvPicPr>
          <p:nvPr/>
        </p:nvPicPr>
        <p:blipFill>
          <a:blip r:embed="rId3">
            <a:extLst>
              <a:ext uri="{28A0092B-C50C-407E-A947-70E740481C1C}">
                <a14:useLocalDpi xmlns:a14="http://schemas.microsoft.com/office/drawing/2010/main" val="0"/>
              </a:ext>
            </a:extLst>
          </a:blip>
          <a:srcRect t="1" b="48017"/>
          <a:stretch>
            <a:fillRect/>
          </a:stretch>
        </p:blipFill>
        <p:spPr>
          <a:xfrm>
            <a:off x="-208502" y="-248199"/>
            <a:ext cx="7513856" cy="3274319"/>
          </a:xfrm>
          <a:prstGeom prst="rect">
            <a:avLst/>
          </a:prstGeom>
        </p:spPr>
      </p:pic>
      <p:grpSp>
        <p:nvGrpSpPr>
          <p:cNvPr id="16" name="Group 15">
            <a:extLst>
              <a:ext uri="{FF2B5EF4-FFF2-40B4-BE49-F238E27FC236}">
                <a16:creationId xmlns:a16="http://schemas.microsoft.com/office/drawing/2014/main" id="{D75F8AB0-50B6-28B1-8125-90EDB012896D}"/>
              </a:ext>
            </a:extLst>
          </p:cNvPr>
          <p:cNvGrpSpPr/>
          <p:nvPr/>
        </p:nvGrpSpPr>
        <p:grpSpPr>
          <a:xfrm>
            <a:off x="-1" y="6115050"/>
            <a:ext cx="12192001" cy="776654"/>
            <a:chOff x="-1" y="6115050"/>
            <a:chExt cx="12192001" cy="776654"/>
          </a:xfrm>
        </p:grpSpPr>
        <p:cxnSp>
          <p:nvCxnSpPr>
            <p:cNvPr id="19" name="Straight Connector 18">
              <a:extLst>
                <a:ext uri="{FF2B5EF4-FFF2-40B4-BE49-F238E27FC236}">
                  <a16:creationId xmlns:a16="http://schemas.microsoft.com/office/drawing/2014/main" id="{EC212FD9-F1FF-A53F-1936-CA60E268C613}"/>
                </a:ext>
              </a:extLst>
            </p:cNvPr>
            <p:cNvCxnSpPr/>
            <p:nvPr/>
          </p:nvCxnSpPr>
          <p:spPr>
            <a:xfrm>
              <a:off x="0" y="611505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4C9DE607-307E-E96F-8734-841B9290C63A}"/>
                </a:ext>
              </a:extLst>
            </p:cNvPr>
            <p:cNvCxnSpPr/>
            <p:nvPr/>
          </p:nvCxnSpPr>
          <p:spPr>
            <a:xfrm>
              <a:off x="0" y="6238875"/>
              <a:ext cx="12192000" cy="0"/>
            </a:xfrm>
            <a:prstGeom prst="line">
              <a:avLst/>
            </a:prstGeom>
            <a:ln w="127000">
              <a:solidFill>
                <a:srgbClr val="E31D1A"/>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3B20002A-30F8-978F-06E6-F3E2B4DC3F85}"/>
                </a:ext>
              </a:extLst>
            </p:cNvPr>
            <p:cNvCxnSpPr/>
            <p:nvPr/>
          </p:nvCxnSpPr>
          <p:spPr>
            <a:xfrm>
              <a:off x="0" y="6362700"/>
              <a:ext cx="12192000" cy="0"/>
            </a:xfrm>
            <a:prstGeom prst="line">
              <a:avLst/>
            </a:prstGeom>
            <a:ln w="57150">
              <a:solidFill>
                <a:srgbClr val="003E52"/>
              </a:solidFill>
            </a:ln>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004FD43C-1357-8C81-D8BE-9CE1EB093A8D}"/>
                </a:ext>
              </a:extLst>
            </p:cNvPr>
            <p:cNvSpPr/>
            <p:nvPr/>
          </p:nvSpPr>
          <p:spPr>
            <a:xfrm>
              <a:off x="-1" y="6444029"/>
              <a:ext cx="12192001" cy="447675"/>
            </a:xfrm>
            <a:prstGeom prst="rect">
              <a:avLst/>
            </a:prstGeom>
            <a:solidFill>
              <a:srgbClr val="003E52"/>
            </a:solidFill>
            <a:ln>
              <a:solidFill>
                <a:srgbClr val="003E5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pic>
        <p:nvPicPr>
          <p:cNvPr id="7" name="Picture 6">
            <a:extLst>
              <a:ext uri="{FF2B5EF4-FFF2-40B4-BE49-F238E27FC236}">
                <a16:creationId xmlns:a16="http://schemas.microsoft.com/office/drawing/2014/main" id="{731952AD-3F57-8729-C14C-A64FD7C0FC31}"/>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r="64082"/>
          <a:stretch>
            <a:fillRect/>
          </a:stretch>
        </p:blipFill>
        <p:spPr>
          <a:xfrm rot="20058242">
            <a:off x="5887327" y="-6395883"/>
            <a:ext cx="7239062" cy="11336972"/>
          </a:xfrm>
          <a:prstGeom prst="rect">
            <a:avLst/>
          </a:prstGeom>
        </p:spPr>
      </p:pic>
      <p:pic>
        <p:nvPicPr>
          <p:cNvPr id="3" name="Picture 2">
            <a:extLst>
              <a:ext uri="{FF2B5EF4-FFF2-40B4-BE49-F238E27FC236}">
                <a16:creationId xmlns:a16="http://schemas.microsoft.com/office/drawing/2014/main" id="{9BC5B7F7-AFA1-F3D9-A25B-D821E3D91C4D}"/>
              </a:ext>
            </a:extLst>
          </p:cNvPr>
          <p:cNvPicPr>
            <a:picLocks noChangeAspect="1"/>
          </p:cNvPicPr>
          <p:nvPr/>
        </p:nvPicPr>
        <p:blipFill>
          <a:blip r:embed="rId3">
            <a:extLst>
              <a:ext uri="{28A0092B-C50C-407E-A947-70E740481C1C}">
                <a14:useLocalDpi xmlns:a14="http://schemas.microsoft.com/office/drawing/2010/main" val="0"/>
              </a:ext>
            </a:extLst>
          </a:blip>
          <a:srcRect t="50770" b="23058"/>
          <a:stretch>
            <a:fillRect/>
          </a:stretch>
        </p:blipFill>
        <p:spPr>
          <a:xfrm>
            <a:off x="-2084811" y="3097448"/>
            <a:ext cx="9390165" cy="2060231"/>
          </a:xfrm>
          <a:prstGeom prst="rect">
            <a:avLst/>
          </a:prstGeom>
        </p:spPr>
      </p:pic>
      <p:pic>
        <p:nvPicPr>
          <p:cNvPr id="6" name="Picture 5">
            <a:extLst>
              <a:ext uri="{FF2B5EF4-FFF2-40B4-BE49-F238E27FC236}">
                <a16:creationId xmlns:a16="http://schemas.microsoft.com/office/drawing/2014/main" id="{D558BDAF-8D49-9B15-F5D9-5C486607F126}"/>
              </a:ext>
            </a:extLst>
          </p:cNvPr>
          <p:cNvPicPr>
            <a:picLocks noChangeAspect="1"/>
          </p:cNvPicPr>
          <p:nvPr/>
        </p:nvPicPr>
        <p:blipFill>
          <a:blip r:embed="rId4">
            <a:extLst>
              <a:ext uri="{28A0092B-C50C-407E-A947-70E740481C1C}">
                <a14:useLocalDpi xmlns:a14="http://schemas.microsoft.com/office/drawing/2010/main" val="0"/>
              </a:ext>
            </a:extLst>
          </a:blip>
          <a:srcRect l="33718"/>
          <a:stretch>
            <a:fillRect/>
          </a:stretch>
        </p:blipFill>
        <p:spPr>
          <a:xfrm rot="20838350">
            <a:off x="4874115" y="148192"/>
            <a:ext cx="8799741" cy="7467884"/>
          </a:xfrm>
          <a:prstGeom prst="rect">
            <a:avLst/>
          </a:prstGeom>
        </p:spPr>
      </p:pic>
      <p:pic>
        <p:nvPicPr>
          <p:cNvPr id="5" name="Picture 4">
            <a:extLst>
              <a:ext uri="{FF2B5EF4-FFF2-40B4-BE49-F238E27FC236}">
                <a16:creationId xmlns:a16="http://schemas.microsoft.com/office/drawing/2014/main" id="{A0D6DFB7-91FE-3C2E-0186-F506CE7095C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98172" y="5026820"/>
            <a:ext cx="2642104" cy="958776"/>
          </a:xfrm>
          <a:prstGeom prst="rect">
            <a:avLst/>
          </a:prstGeom>
        </p:spPr>
      </p:pic>
    </p:spTree>
    <p:extLst>
      <p:ext uri="{BB962C8B-B14F-4D97-AF65-F5344CB8AC3E}">
        <p14:creationId xmlns:p14="http://schemas.microsoft.com/office/powerpoint/2010/main" val="21011162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we="http://schemas.microsoft.com/office/webextensions/webextension/2010/11" xmlns:pca="http://schemas.microsoft.com/office/powerpoint/2013/contentapp">
        <mc:Choice Requires="we pca">
          <p:graphicFrame>
            <p:nvGraphicFramePr>
              <p:cNvPr id="6" name="Add-in 5">
                <a:extLst>
                  <a:ext uri="{FF2B5EF4-FFF2-40B4-BE49-F238E27FC236}">
                    <a16:creationId xmlns:a16="http://schemas.microsoft.com/office/drawing/2014/main" id="{C0878A04-8A7B-2509-F9DC-C7AA16193295}"/>
                  </a:ext>
                </a:extLst>
              </p:cNvPr>
              <p:cNvGraphicFramePr>
                <a:graphicFrameLocks noGrp="1"/>
              </p:cNvGraphicFramePr>
              <p:nvPr/>
            </p:nvGraphicFramePr>
            <p:xfrm>
              <a:off x="0" y="0"/>
              <a:ext cx="12192000" cy="6858000"/>
            </p:xfrm>
            <a:graphic>
              <a:graphicData uri="http://schemas.microsoft.com/office/webextensions/webextension/2010/11">
                <we:webextensionref xmlns:we="http://schemas.microsoft.com/office/webextensions/webextension/2010/11" xmlns:r="http://schemas.openxmlformats.org/officeDocument/2006/relationships" r:id="rId3"/>
              </a:graphicData>
            </a:graphic>
          </p:graphicFrame>
        </mc:Choice>
        <mc:Fallback xmlns="">
          <p:pic>
            <p:nvPicPr>
              <p:cNvPr id="6" name="Add-in 5">
                <a:extLst>
                  <a:ext uri="{FF2B5EF4-FFF2-40B4-BE49-F238E27FC236}">
                    <a16:creationId xmlns:a16="http://schemas.microsoft.com/office/drawing/2014/main" id="{C0878A04-8A7B-2509-F9DC-C7AA16193295}"/>
                  </a:ext>
                </a:extLst>
              </p:cNvPr>
              <p:cNvPicPr>
                <a:picLocks noGrp="1" noRot="1" noChangeAspect="1" noMove="1" noResize="1" noEditPoints="1" noAdjustHandles="1" noChangeArrowheads="1" noChangeShapeType="1"/>
              </p:cNvPicPr>
              <p:nvPr/>
            </p:nvPicPr>
            <p:blipFill>
              <a:blip r:embed="rId4"/>
              <a:stretch>
                <a:fillRect/>
              </a:stretch>
            </p:blipFill>
            <p:spPr>
              <a:xfrm>
                <a:off x="0" y="0"/>
                <a:ext cx="12192000" cy="6858000"/>
              </a:xfrm>
              <a:prstGeom prst="rect">
                <a:avLst/>
              </a:prstGeom>
            </p:spPr>
          </p:pic>
        </mc:Fallback>
      </mc:AlternateContent>
    </p:spTree>
    <p:extLst>
      <p:ext uri="{BB962C8B-B14F-4D97-AF65-F5344CB8AC3E}">
        <p14:creationId xmlns:p14="http://schemas.microsoft.com/office/powerpoint/2010/main" val="42783747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webextension1.xml><?xml version="1.0" encoding="utf-8"?>
<we:webextension xmlns:we="http://schemas.microsoft.com/office/webextensions/webextension/2010/11" id="{CAB83C76-A4FE-4D4D-83F0-30FB9B3E5BE7}">
  <we:reference id="wa104381526" version="1.0.0.2" store="en-US" storeType="OMEX"/>
  <we:alternateReferences>
    <we:reference id="WA104381526" version="1.0.0.2" store="WA104381526" storeType="OMEX"/>
  </we:alternateReferences>
  <we:properties>
    <we:property name="FormID" value="&quot;yEdGupeeUUeAGk3aOs9mfr6xi9LyElFJmcdWLy1o6odUNVpUOENPQjZRTU05Uk8zS1pLOVNIVUdLQy4u&quot;"/>
    <we:property name="FormMode" value="&quot;Runtime&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40D2E34F9B3FB4A88B2693BE763B9FD" ma:contentTypeVersion="19" ma:contentTypeDescription="Create a new document." ma:contentTypeScope="" ma:versionID="b619154852793714e6f0655173efdaf6">
  <xsd:schema xmlns:xsd="http://www.w3.org/2001/XMLSchema" xmlns:xs="http://www.w3.org/2001/XMLSchema" xmlns:p="http://schemas.microsoft.com/office/2006/metadata/properties" xmlns:ns2="282563e3-54ed-41a0-81bd-91cada204bf4" xmlns:ns3="d5aa1ca9-d820-4695-82fe-bfb2c0685340" targetNamespace="http://schemas.microsoft.com/office/2006/metadata/properties" ma:root="true" ma:fieldsID="4c4b8993cc6fedcfa4a658b9d1b23f18" ns2:_="" ns3:_="">
    <xsd:import namespace="282563e3-54ed-41a0-81bd-91cada204bf4"/>
    <xsd:import namespace="d5aa1ca9-d820-4695-82fe-bfb2c068534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563e3-54ed-41a0-81bd-91cada204b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d9d11a7-c28a-486a-a7c0-3d9fe1bfcf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a1ca9-d820-4695-82fe-bfb2c068534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2d0f55d-067a-4820-b2ff-40d9246b0ea0}" ma:internalName="TaxCatchAll" ma:showField="CatchAllData" ma:web="d5aa1ca9-d820-4695-82fe-bfb2c068534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82563e3-54ed-41a0-81bd-91cada204bf4">
      <Terms xmlns="http://schemas.microsoft.com/office/infopath/2007/PartnerControls"/>
    </lcf76f155ced4ddcb4097134ff3c332f>
    <_Flow_SignoffStatus xmlns="282563e3-54ed-41a0-81bd-91cada204bf4" xsi:nil="true"/>
    <TaxCatchAll xmlns="d5aa1ca9-d820-4695-82fe-bfb2c0685340" xsi:nil="true"/>
  </documentManagement>
</p:properties>
</file>

<file path=customXml/itemProps1.xml><?xml version="1.0" encoding="utf-8"?>
<ds:datastoreItem xmlns:ds="http://schemas.openxmlformats.org/officeDocument/2006/customXml" ds:itemID="{5BBA8753-6AD2-4C7D-859B-A5A92E559426}">
  <ds:schemaRefs>
    <ds:schemaRef ds:uri="282563e3-54ed-41a0-81bd-91cada204bf4"/>
    <ds:schemaRef ds:uri="d5aa1ca9-d820-4695-82fe-bfb2c06853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86B854-042F-4BD3-94ED-1D09B9D3EE48}">
  <ds:schemaRefs>
    <ds:schemaRef ds:uri="http://schemas.microsoft.com/sharepoint/v3/contenttype/forms"/>
  </ds:schemaRefs>
</ds:datastoreItem>
</file>

<file path=customXml/itemProps3.xml><?xml version="1.0" encoding="utf-8"?>
<ds:datastoreItem xmlns:ds="http://schemas.openxmlformats.org/officeDocument/2006/customXml" ds:itemID="{30764664-AE61-4983-A151-AB5C80AC7C45}">
  <ds:schemaRefs>
    <ds:schemaRef ds:uri="282563e3-54ed-41a0-81bd-91cada204bf4"/>
    <ds:schemaRef ds:uri="d5aa1ca9-d820-4695-82fe-bfb2c0685340"/>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308</TotalTime>
  <Words>2616</Words>
  <Application>Microsoft Office PowerPoint</Application>
  <PresentationFormat>Widescreen</PresentationFormat>
  <Paragraphs>240</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Aptos Display</vt:lpstr>
      <vt:lpstr>Arial</vt:lpstr>
      <vt:lpstr>Gotham Rounded Bold</vt:lpstr>
      <vt:lpstr>Gotham Rounded Book</vt:lpstr>
      <vt:lpstr>Gotham Rounded Medium</vt:lpstr>
      <vt:lpstr>Office Theme</vt:lpstr>
      <vt:lpstr>CF CAN</vt:lpstr>
      <vt:lpstr>What is Cystic Fibrosis?</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Meg Carroll</dc:creator>
  <cp:lastModifiedBy>Kate Thompson</cp:lastModifiedBy>
  <cp:revision>3</cp:revision>
  <dcterms:created xsi:type="dcterms:W3CDTF">2026-06-02T00:57:12Z</dcterms:created>
  <dcterms:modified xsi:type="dcterms:W3CDTF">2026-09-27T23:55:10Z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0x010100440D2E34F9B3FB4A88B2693BE763B9FD</vt:lpwstr>
  </property>
  <property fmtid="{D5CDD505-2E9C-101B-9397-08002B2CF9AE}" pid="3" name="MediaServiceImageTags">
    <vt:lpwstr/>
  </property>
</Properties>
</file>