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webextensions/webextension1.xml" ContentType="application/vnd.ms-office.webextension+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69" r:id="rId5"/>
    <p:sldId id="257" r:id="rId6"/>
    <p:sldId id="266" r:id="rId7"/>
    <p:sldId id="262" r:id="rId8"/>
    <p:sldId id="263" r:id="rId9"/>
    <p:sldId id="267" r:id="rId10"/>
    <p:sldId id="268" r:id="rId11"/>
    <p:sldId id="271" r:id="rId12"/>
    <p:sldId id="2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1D1A"/>
    <a:srgbClr val="004987"/>
    <a:srgbClr val="52B9E9"/>
    <a:srgbClr val="FFFFFF"/>
    <a:srgbClr val="00B18F"/>
    <a:srgbClr val="55565A"/>
    <a:srgbClr val="003E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88" d="100"/>
          <a:sy n="88" d="100"/>
        </p:scale>
        <p:origin x="77"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64D9C9-5C56-43E2-9DB8-B0BC9844D540}" type="datetimeFigureOut">
              <a:rPr lang="en-AU" smtClean="0"/>
              <a:t>28/09/2026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1B54F1-B4A2-4AE1-B6B3-E4949DEADD43}" type="slidenum">
              <a:rPr lang="en-AU" smtClean="0"/>
              <a:t>‹#›</a:t>
            </a:fld>
            <a:endParaRPr lang="en-AU"/>
          </a:p>
        </p:txBody>
      </p:sp>
    </p:spTree>
    <p:extLst>
      <p:ext uri="{BB962C8B-B14F-4D97-AF65-F5344CB8AC3E}">
        <p14:creationId xmlns:p14="http://schemas.microsoft.com/office/powerpoint/2010/main" val="1035974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Module 3: Becoming an Advocate</a:t>
            </a:r>
            <a:endParaRPr lang="en-AU" dirty="0"/>
          </a:p>
        </p:txBody>
      </p:sp>
      <p:sp>
        <p:nvSpPr>
          <p:cNvPr id="4" name="Slide Number Placeholder 3"/>
          <p:cNvSpPr>
            <a:spLocks noGrp="1"/>
          </p:cNvSpPr>
          <p:nvPr>
            <p:ph type="sldNum" sz="quarter" idx="5"/>
          </p:nvPr>
        </p:nvSpPr>
        <p:spPr/>
        <p:txBody>
          <a:bodyPr/>
          <a:lstStyle/>
          <a:p>
            <a:fld id="{F61B54F1-B4A2-4AE1-B6B3-E4949DEADD43}" type="slidenum">
              <a:rPr lang="en-AU" smtClean="0"/>
              <a:t>1</a:t>
            </a:fld>
            <a:endParaRPr lang="en-AU"/>
          </a:p>
        </p:txBody>
      </p:sp>
    </p:spTree>
    <p:extLst>
      <p:ext uri="{BB962C8B-B14F-4D97-AF65-F5344CB8AC3E}">
        <p14:creationId xmlns:p14="http://schemas.microsoft.com/office/powerpoint/2010/main" val="3728667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Module 3: Becoming an Advocate	</a:t>
            </a:r>
          </a:p>
          <a:p>
            <a:r>
              <a:rPr lang="en-AU" sz="1200" b="1" kern="1200" dirty="0">
                <a:solidFill>
                  <a:schemeClr val="tx1"/>
                </a:solidFill>
                <a:effectLst/>
                <a:latin typeface="+mn-lt"/>
                <a:ea typeface="+mn-ea"/>
                <a:cs typeface="+mn-cs"/>
              </a:rPr>
              <a:t>Section 3.1 – Stepping into Advocacy</a:t>
            </a:r>
          </a:p>
          <a:p>
            <a:r>
              <a:rPr lang="en-AU" sz="1200" kern="1200" dirty="0">
                <a:solidFill>
                  <a:schemeClr val="tx1"/>
                </a:solidFill>
                <a:effectLst/>
                <a:latin typeface="+mn-lt"/>
                <a:ea typeface="+mn-ea"/>
                <a:cs typeface="+mn-cs"/>
              </a:rPr>
              <a:t>Advocacy begins with recognising that your experiences, insights, and perspectives have value. Every person connected to cystic fibrosis — whether living with the condition, a carer, or a supporter — has the power to influence change.</a:t>
            </a:r>
          </a:p>
          <a:p>
            <a:pPr lvl="0"/>
            <a:r>
              <a:rPr lang="en-AU" sz="1200" kern="1200" dirty="0">
                <a:solidFill>
                  <a:schemeClr val="tx1"/>
                </a:solidFill>
                <a:effectLst/>
                <a:latin typeface="+mn-lt"/>
                <a:ea typeface="+mn-ea"/>
                <a:cs typeface="+mn-cs"/>
              </a:rPr>
              <a:t>Advocacy can be personal (speaking up for your own needs), community-based (working together with others), or systemic (influencing health policy and laws).</a:t>
            </a:r>
          </a:p>
          <a:p>
            <a:pPr lvl="0"/>
            <a:r>
              <a:rPr lang="en-AU" sz="1200" kern="1200" dirty="0">
                <a:solidFill>
                  <a:schemeClr val="tx1"/>
                </a:solidFill>
                <a:effectLst/>
                <a:latin typeface="+mn-lt"/>
                <a:ea typeface="+mn-ea"/>
                <a:cs typeface="+mn-cs"/>
              </a:rPr>
              <a:t>There is no single “right” way to advocate — it may be as small as asking a doctor a question, or as large as speaking to Parliament.</a:t>
            </a:r>
          </a:p>
          <a:p>
            <a:r>
              <a:rPr lang="en-AU" sz="1200" i="1" kern="1200" dirty="0">
                <a:solidFill>
                  <a:schemeClr val="tx1"/>
                </a:solidFill>
                <a:effectLst/>
                <a:latin typeface="+mn-lt"/>
                <a:ea typeface="+mn-ea"/>
                <a:cs typeface="+mn-cs"/>
              </a:rPr>
              <a:t>Know your audience:</a:t>
            </a:r>
            <a:r>
              <a:rPr lang="en-AU" sz="1200" kern="1200" dirty="0">
                <a:solidFill>
                  <a:schemeClr val="tx1"/>
                </a:solidFill>
                <a:effectLst/>
                <a:latin typeface="+mn-lt"/>
                <a:ea typeface="+mn-ea"/>
                <a:cs typeface="+mn-cs"/>
              </a:rPr>
              <a:t> Start by asking participants to introduce themselves and share one reason they joined CF CAN. This helps you understand their motivations and tailor the session to their needs.</a:t>
            </a:r>
          </a:p>
          <a:p>
            <a:r>
              <a:rPr lang="en-AU" sz="1200" kern="1200" dirty="0">
                <a:solidFill>
                  <a:schemeClr val="tx1"/>
                </a:solidFill>
                <a:effectLst/>
                <a:latin typeface="+mn-lt"/>
                <a:ea typeface="+mn-ea"/>
                <a:cs typeface="+mn-cs"/>
              </a:rPr>
              <a:t>Engagement Prompt: </a:t>
            </a:r>
            <a:r>
              <a:rPr lang="en-AU" sz="1200" i="1" kern="1200" dirty="0">
                <a:solidFill>
                  <a:schemeClr val="tx1"/>
                </a:solidFill>
                <a:effectLst/>
                <a:latin typeface="+mn-lt"/>
                <a:ea typeface="+mn-ea"/>
                <a:cs typeface="+mn-cs"/>
              </a:rPr>
              <a:t>“Think about a time you spoke up for yourself or someone else. What difference did it make?”</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F61B54F1-B4A2-4AE1-B6B3-E4949DEADD43}" type="slidenum">
              <a:rPr lang="en-AU" smtClean="0"/>
              <a:t>2</a:t>
            </a:fld>
            <a:endParaRPr lang="en-AU"/>
          </a:p>
        </p:txBody>
      </p:sp>
    </p:spTree>
    <p:extLst>
      <p:ext uri="{BB962C8B-B14F-4D97-AF65-F5344CB8AC3E}">
        <p14:creationId xmlns:p14="http://schemas.microsoft.com/office/powerpoint/2010/main" val="1902087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6BED8-CAE6-44BD-019B-F2640F66AD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B4988-91E7-AAD9-7CDF-D503D639C5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B980D3-87A6-B9B0-0DC4-E9F9FCEB9732}"/>
              </a:ext>
            </a:extLst>
          </p:cNvPr>
          <p:cNvSpPr>
            <a:spLocks noGrp="1"/>
          </p:cNvSpPr>
          <p:nvPr>
            <p:ph type="body" idx="1"/>
          </p:nvPr>
        </p:nvSpPr>
        <p:spPr/>
        <p:txBody>
          <a:bodyPr/>
          <a:lstStyle/>
          <a:p>
            <a:r>
              <a:rPr lang="en-AU" sz="1200" b="1" kern="1200" dirty="0">
                <a:solidFill>
                  <a:schemeClr val="tx1"/>
                </a:solidFill>
                <a:effectLst/>
                <a:latin typeface="+mn-lt"/>
                <a:ea typeface="+mn-ea"/>
                <a:cs typeface="+mn-cs"/>
              </a:rPr>
              <a:t>Section 3.2 – What is Patient Advocacy? </a:t>
            </a:r>
          </a:p>
          <a:p>
            <a:r>
              <a:rPr lang="en-AU" sz="1200" kern="1200" dirty="0">
                <a:solidFill>
                  <a:schemeClr val="tx1"/>
                </a:solidFill>
                <a:effectLst/>
                <a:latin typeface="+mn-lt"/>
                <a:ea typeface="+mn-ea"/>
                <a:cs typeface="+mn-cs"/>
              </a:rPr>
              <a:t>Patient advocacy is the practice of supporting, promoting, and defending a patient’s rights, needs, and interests within the complex healthcare system.</a:t>
            </a:r>
          </a:p>
          <a:p>
            <a:r>
              <a:rPr lang="en-AU" sz="1200" kern="1200" dirty="0">
                <a:solidFill>
                  <a:schemeClr val="tx1"/>
                </a:solidFill>
                <a:effectLst/>
                <a:latin typeface="+mn-lt"/>
                <a:ea typeface="+mn-ea"/>
                <a:cs typeface="+mn-cs"/>
              </a:rPr>
              <a:t>Advocacy has multiple levels, from personal advocacy to systems-level advocacy, starting small helps people build skills and confidence before stepping into to larger, more intimidating spaces. CF CAN provides structure and resources to scaffold this progression.</a:t>
            </a:r>
          </a:p>
          <a:p>
            <a:r>
              <a:rPr lang="en-AU" sz="1200" kern="1200" dirty="0">
                <a:solidFill>
                  <a:schemeClr val="tx1"/>
                </a:solidFill>
                <a:effectLst/>
                <a:latin typeface="+mn-lt"/>
                <a:ea typeface="+mn-ea"/>
                <a:cs typeface="+mn-cs"/>
              </a:rPr>
              <a:t>In the CF context, this means:</a:t>
            </a:r>
          </a:p>
          <a:p>
            <a:pPr lvl="0"/>
            <a:r>
              <a:rPr lang="en-AU" sz="1200" kern="1200" dirty="0">
                <a:solidFill>
                  <a:schemeClr val="tx1"/>
                </a:solidFill>
                <a:effectLst/>
                <a:latin typeface="+mn-lt"/>
                <a:ea typeface="+mn-ea"/>
                <a:cs typeface="+mn-cs"/>
              </a:rPr>
              <a:t>Ensuring people with cystic fibrosis have equitable access to therapies, trials, and specialist care.</a:t>
            </a:r>
          </a:p>
          <a:p>
            <a:pPr lvl="0"/>
            <a:r>
              <a:rPr lang="en-AU" sz="1200" kern="1200" dirty="0">
                <a:solidFill>
                  <a:schemeClr val="tx1"/>
                </a:solidFill>
                <a:effectLst/>
                <a:latin typeface="+mn-lt"/>
                <a:ea typeface="+mn-ea"/>
                <a:cs typeface="+mn-cs"/>
              </a:rPr>
              <a:t>Amplifying lived experience to influence decision-making.</a:t>
            </a:r>
          </a:p>
          <a:p>
            <a:pPr lvl="0"/>
            <a:r>
              <a:rPr lang="en-AU" sz="1200" kern="1200" dirty="0">
                <a:solidFill>
                  <a:schemeClr val="tx1"/>
                </a:solidFill>
                <a:effectLst/>
                <a:latin typeface="+mn-lt"/>
                <a:ea typeface="+mn-ea"/>
                <a:cs typeface="+mn-cs"/>
              </a:rPr>
              <a:t>Reducing barriers linked to geography, income, or cultural background.</a:t>
            </a:r>
          </a:p>
          <a:p>
            <a:r>
              <a:rPr lang="en-AU" sz="1200" kern="1200" dirty="0">
                <a:solidFill>
                  <a:schemeClr val="tx1"/>
                </a:solidFill>
                <a:effectLst/>
                <a:latin typeface="+mn-lt"/>
                <a:ea typeface="+mn-ea"/>
                <a:cs typeface="+mn-cs"/>
              </a:rPr>
              <a:t>Levels of Advocacy:</a:t>
            </a:r>
          </a:p>
          <a:p>
            <a:pPr lvl="0"/>
            <a:r>
              <a:rPr lang="en-AU" sz="1200" kern="1200" dirty="0">
                <a:solidFill>
                  <a:schemeClr val="tx1"/>
                </a:solidFill>
                <a:effectLst/>
                <a:latin typeface="+mn-lt"/>
                <a:ea typeface="+mn-ea"/>
                <a:cs typeface="+mn-cs"/>
              </a:rPr>
              <a:t>Self-advocacy: Standing up for your own care needs.</a:t>
            </a:r>
          </a:p>
          <a:p>
            <a:pPr lvl="0"/>
            <a:r>
              <a:rPr lang="en-AU" sz="1200" kern="1200" dirty="0">
                <a:solidFill>
                  <a:schemeClr val="tx1"/>
                </a:solidFill>
                <a:effectLst/>
                <a:latin typeface="+mn-lt"/>
                <a:ea typeface="+mn-ea"/>
                <a:cs typeface="+mn-cs"/>
              </a:rPr>
              <a:t>Community advocacy: Working together with peers and support networks.</a:t>
            </a:r>
          </a:p>
          <a:p>
            <a:pPr lvl="0"/>
            <a:r>
              <a:rPr lang="en-AU" sz="1200" kern="1200" dirty="0">
                <a:solidFill>
                  <a:schemeClr val="tx1"/>
                </a:solidFill>
                <a:effectLst/>
                <a:latin typeface="+mn-lt"/>
                <a:ea typeface="+mn-ea"/>
                <a:cs typeface="+mn-cs"/>
              </a:rPr>
              <a:t>Policy/system advocacy: Engaging with government, health services, and organisations to change systems.</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Interactive Idea: Give examples (e.g., “asking for a referral to a psychologist,” “writing to an MP about PBS coverage”) and ask participants to identify which level of advocacy it fits.</a:t>
            </a:r>
          </a:p>
          <a:p>
            <a:endParaRPr lang="en-AU" dirty="0"/>
          </a:p>
        </p:txBody>
      </p:sp>
      <p:sp>
        <p:nvSpPr>
          <p:cNvPr id="4" name="Slide Number Placeholder 3">
            <a:extLst>
              <a:ext uri="{FF2B5EF4-FFF2-40B4-BE49-F238E27FC236}">
                <a16:creationId xmlns:a16="http://schemas.microsoft.com/office/drawing/2014/main" id="{E7EDF4BC-6407-D737-E8CE-24FBBF342A50}"/>
              </a:ext>
            </a:extLst>
          </p:cNvPr>
          <p:cNvSpPr>
            <a:spLocks noGrp="1"/>
          </p:cNvSpPr>
          <p:nvPr>
            <p:ph type="sldNum" sz="quarter" idx="5"/>
          </p:nvPr>
        </p:nvSpPr>
        <p:spPr/>
        <p:txBody>
          <a:bodyPr/>
          <a:lstStyle/>
          <a:p>
            <a:fld id="{F61B54F1-B4A2-4AE1-B6B3-E4949DEADD43}" type="slidenum">
              <a:rPr lang="en-AU" smtClean="0"/>
              <a:t>3</a:t>
            </a:fld>
            <a:endParaRPr lang="en-AU"/>
          </a:p>
        </p:txBody>
      </p:sp>
    </p:spTree>
    <p:extLst>
      <p:ext uri="{BB962C8B-B14F-4D97-AF65-F5344CB8AC3E}">
        <p14:creationId xmlns:p14="http://schemas.microsoft.com/office/powerpoint/2010/main" val="86199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Section 3.3 – Why Your Voice Matters</a:t>
            </a:r>
          </a:p>
          <a:p>
            <a:pPr lvl="0"/>
            <a:r>
              <a:rPr lang="en-AU" sz="1200" kern="1200" dirty="0">
                <a:solidFill>
                  <a:schemeClr val="tx1"/>
                </a:solidFill>
                <a:effectLst/>
                <a:latin typeface="+mn-lt"/>
                <a:ea typeface="+mn-ea"/>
                <a:cs typeface="+mn-cs"/>
              </a:rPr>
              <a:t>Policymakers and clinicians rely on data, but stories bring numbers to life.</a:t>
            </a:r>
          </a:p>
          <a:p>
            <a:pPr lvl="0"/>
            <a:r>
              <a:rPr lang="en-AU" sz="1200" kern="1200" dirty="0">
                <a:solidFill>
                  <a:schemeClr val="tx1"/>
                </a:solidFill>
                <a:effectLst/>
                <a:latin typeface="+mn-lt"/>
                <a:ea typeface="+mn-ea"/>
                <a:cs typeface="+mn-cs"/>
              </a:rPr>
              <a:t>Lived experience helps decision-makers understand the real impact of policies and treatments.</a:t>
            </a:r>
          </a:p>
          <a:p>
            <a:pPr lvl="0"/>
            <a:r>
              <a:rPr lang="en-AU" sz="1200" kern="1200" dirty="0">
                <a:solidFill>
                  <a:schemeClr val="tx1"/>
                </a:solidFill>
                <a:effectLst/>
                <a:latin typeface="+mn-lt"/>
                <a:ea typeface="+mn-ea"/>
                <a:cs typeface="+mn-cs"/>
              </a:rPr>
              <a:t>The cystic fibrosis community has already influenced change — for example, advocacy was key in securing PBS listing for </a:t>
            </a:r>
            <a:r>
              <a:rPr lang="en-AU" sz="1200" kern="1200" dirty="0" err="1">
                <a:solidFill>
                  <a:schemeClr val="tx1"/>
                </a:solidFill>
                <a:effectLst/>
                <a:latin typeface="+mn-lt"/>
                <a:ea typeface="+mn-ea"/>
                <a:cs typeface="+mn-cs"/>
              </a:rPr>
              <a:t>Trikafta</a:t>
            </a:r>
            <a:r>
              <a:rPr lang="en-AU" sz="1200" kern="1200" dirty="0">
                <a:solidFill>
                  <a:schemeClr val="tx1"/>
                </a:solidFill>
                <a:effectLst/>
                <a:latin typeface="+mn-lt"/>
                <a:ea typeface="+mn-ea"/>
                <a:cs typeface="+mn-cs"/>
              </a:rPr>
              <a:t>.</a:t>
            </a:r>
          </a:p>
          <a:p>
            <a:r>
              <a:rPr lang="en-AU" sz="1200" i="1" kern="1200" dirty="0">
                <a:solidFill>
                  <a:schemeClr val="tx1"/>
                </a:solidFill>
                <a:effectLst/>
                <a:latin typeface="+mn-lt"/>
                <a:ea typeface="+mn-ea"/>
                <a:cs typeface="+mn-cs"/>
              </a:rPr>
              <a:t>Encourage participation:</a:t>
            </a:r>
            <a:r>
              <a:rPr lang="en-AU" sz="1200" kern="1200" dirty="0">
                <a:solidFill>
                  <a:schemeClr val="tx1"/>
                </a:solidFill>
                <a:effectLst/>
                <a:latin typeface="+mn-lt"/>
                <a:ea typeface="+mn-ea"/>
                <a:cs typeface="+mn-cs"/>
              </a:rPr>
              <a:t> Invite volunteers to share one sentence about why they think advocacy matters. Validate every contribution to build trust.</a:t>
            </a:r>
          </a:p>
          <a:p>
            <a:endParaRPr lang="en-AU" dirty="0"/>
          </a:p>
        </p:txBody>
      </p:sp>
      <p:sp>
        <p:nvSpPr>
          <p:cNvPr id="4" name="Slide Number Placeholder 3"/>
          <p:cNvSpPr>
            <a:spLocks noGrp="1"/>
          </p:cNvSpPr>
          <p:nvPr>
            <p:ph type="sldNum" sz="quarter" idx="5"/>
          </p:nvPr>
        </p:nvSpPr>
        <p:spPr/>
        <p:txBody>
          <a:bodyPr/>
          <a:lstStyle/>
          <a:p>
            <a:fld id="{F61B54F1-B4A2-4AE1-B6B3-E4949DEADD43}" type="slidenum">
              <a:rPr lang="en-AU" smtClean="0"/>
              <a:t>4</a:t>
            </a:fld>
            <a:endParaRPr lang="en-AU"/>
          </a:p>
        </p:txBody>
      </p:sp>
    </p:spTree>
    <p:extLst>
      <p:ext uri="{BB962C8B-B14F-4D97-AF65-F5344CB8AC3E}">
        <p14:creationId xmlns:p14="http://schemas.microsoft.com/office/powerpoint/2010/main" val="3599799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Section 3.4 – Ways to Advocate</a:t>
            </a:r>
          </a:p>
          <a:p>
            <a:r>
              <a:rPr lang="en-AU" sz="1200" kern="1200" dirty="0">
                <a:solidFill>
                  <a:schemeClr val="tx1"/>
                </a:solidFill>
                <a:effectLst/>
                <a:latin typeface="+mn-lt"/>
                <a:ea typeface="+mn-ea"/>
                <a:cs typeface="+mn-cs"/>
              </a:rPr>
              <a:t>There are many forms of advocacy, each equally valuable:</a:t>
            </a:r>
          </a:p>
          <a:p>
            <a:pPr lvl="0"/>
            <a:r>
              <a:rPr lang="en-AU" sz="1200" kern="1200" dirty="0">
                <a:solidFill>
                  <a:schemeClr val="tx1"/>
                </a:solidFill>
                <a:effectLst/>
                <a:latin typeface="+mn-lt"/>
                <a:ea typeface="+mn-ea"/>
                <a:cs typeface="+mn-cs"/>
              </a:rPr>
              <a:t>Storytelling: Sharing lived experiences at events, in the media, or online.</a:t>
            </a:r>
          </a:p>
          <a:p>
            <a:pPr lvl="0"/>
            <a:r>
              <a:rPr lang="en-AU" sz="1200" kern="1200" dirty="0">
                <a:solidFill>
                  <a:schemeClr val="tx1"/>
                </a:solidFill>
                <a:effectLst/>
                <a:latin typeface="+mn-lt"/>
                <a:ea typeface="+mn-ea"/>
                <a:cs typeface="+mn-cs"/>
              </a:rPr>
              <a:t>Lobbying: Writing letters, signing petitions, or meeting MPs.</a:t>
            </a:r>
          </a:p>
          <a:p>
            <a:pPr lvl="0"/>
            <a:r>
              <a:rPr lang="en-AU" sz="1200" kern="1200" dirty="0">
                <a:solidFill>
                  <a:schemeClr val="tx1"/>
                </a:solidFill>
                <a:effectLst/>
                <a:latin typeface="+mn-lt"/>
                <a:ea typeface="+mn-ea"/>
                <a:cs typeface="+mn-cs"/>
              </a:rPr>
              <a:t>Community action: Organising awareness events, fundraisers, or campaigns.</a:t>
            </a:r>
          </a:p>
          <a:p>
            <a:pPr lvl="0"/>
            <a:r>
              <a:rPr lang="en-AU" sz="1200" kern="1200" dirty="0">
                <a:solidFill>
                  <a:schemeClr val="tx1"/>
                </a:solidFill>
                <a:effectLst/>
                <a:latin typeface="+mn-lt"/>
                <a:ea typeface="+mn-ea"/>
                <a:cs typeface="+mn-cs"/>
              </a:rPr>
              <a:t>Advisory roles: Serving on hospital committees or community boards.</a:t>
            </a:r>
          </a:p>
          <a:p>
            <a:pPr lvl="0"/>
            <a:r>
              <a:rPr lang="en-AU" sz="1200" kern="1200" dirty="0">
                <a:solidFill>
                  <a:schemeClr val="tx1"/>
                </a:solidFill>
                <a:effectLst/>
                <a:latin typeface="+mn-lt"/>
                <a:ea typeface="+mn-ea"/>
                <a:cs typeface="+mn-cs"/>
              </a:rPr>
              <a:t>Everyday advocacy: Speaking up in appointments, requesting services, or helping peers navigate the system.</a:t>
            </a:r>
          </a:p>
          <a:p>
            <a:r>
              <a:rPr lang="en-AU" sz="1200" kern="1200" dirty="0">
                <a:solidFill>
                  <a:schemeClr val="tx1"/>
                </a:solidFill>
                <a:effectLst/>
                <a:latin typeface="+mn-lt"/>
                <a:ea typeface="+mn-ea"/>
                <a:cs typeface="+mn-cs"/>
              </a:rPr>
              <a:t>Interactive Prompt: </a:t>
            </a:r>
            <a:r>
              <a:rPr lang="en-AU" sz="1200" i="1" kern="1200" dirty="0">
                <a:solidFill>
                  <a:schemeClr val="tx1"/>
                </a:solidFill>
                <a:effectLst/>
                <a:latin typeface="+mn-lt"/>
                <a:ea typeface="+mn-ea"/>
                <a:cs typeface="+mn-cs"/>
              </a:rPr>
              <a:t>“Which type of advocacy feels most comfortable to you right now? Which feels most challenging?”</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Adapt to feedback:</a:t>
            </a:r>
            <a:r>
              <a:rPr lang="en-AU" sz="1200" kern="1200" dirty="0">
                <a:solidFill>
                  <a:schemeClr val="tx1"/>
                </a:solidFill>
                <a:effectLst/>
                <a:latin typeface="+mn-lt"/>
                <a:ea typeface="+mn-ea"/>
                <a:cs typeface="+mn-cs"/>
              </a:rPr>
              <a:t> Use a live poll (e.g., </a:t>
            </a:r>
            <a:r>
              <a:rPr lang="en-AU" sz="1200" kern="1200" dirty="0" err="1">
                <a:solidFill>
                  <a:schemeClr val="tx1"/>
                </a:solidFill>
                <a:effectLst/>
                <a:latin typeface="+mn-lt"/>
                <a:ea typeface="+mn-ea"/>
                <a:cs typeface="+mn-cs"/>
              </a:rPr>
              <a:t>Mentimeter</a:t>
            </a:r>
            <a:r>
              <a:rPr lang="en-AU" sz="1200" kern="1200" dirty="0">
                <a:solidFill>
                  <a:schemeClr val="tx1"/>
                </a:solidFill>
                <a:effectLst/>
                <a:latin typeface="+mn-lt"/>
                <a:ea typeface="+mn-ea"/>
                <a:cs typeface="+mn-cs"/>
              </a:rPr>
              <a:t>, Kahoot) to ask which method participants feel most comfortable with. If many choose “storytelling,” adjust activities to focus more on this.</a:t>
            </a:r>
          </a:p>
          <a:p>
            <a:endParaRPr lang="en-AU" dirty="0"/>
          </a:p>
        </p:txBody>
      </p:sp>
      <p:sp>
        <p:nvSpPr>
          <p:cNvPr id="4" name="Slide Number Placeholder 3"/>
          <p:cNvSpPr>
            <a:spLocks noGrp="1"/>
          </p:cNvSpPr>
          <p:nvPr>
            <p:ph type="sldNum" sz="quarter" idx="5"/>
          </p:nvPr>
        </p:nvSpPr>
        <p:spPr/>
        <p:txBody>
          <a:bodyPr/>
          <a:lstStyle/>
          <a:p>
            <a:fld id="{F61B54F1-B4A2-4AE1-B6B3-E4949DEADD43}" type="slidenum">
              <a:rPr lang="en-AU" smtClean="0"/>
              <a:t>5</a:t>
            </a:fld>
            <a:endParaRPr lang="en-AU"/>
          </a:p>
        </p:txBody>
      </p:sp>
    </p:spTree>
    <p:extLst>
      <p:ext uri="{BB962C8B-B14F-4D97-AF65-F5344CB8AC3E}">
        <p14:creationId xmlns:p14="http://schemas.microsoft.com/office/powerpoint/2010/main" val="4171512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7B994-4D81-F5EF-08F8-3AEC671A93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2629AD-0CE5-D474-AC1E-7ECF79B845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CB1CDD-DCE4-DC94-41DA-A8E459267048}"/>
              </a:ext>
            </a:extLst>
          </p:cNvPr>
          <p:cNvSpPr>
            <a:spLocks noGrp="1"/>
          </p:cNvSpPr>
          <p:nvPr>
            <p:ph type="body" idx="1"/>
          </p:nvPr>
        </p:nvSpPr>
        <p:spPr/>
        <p:txBody>
          <a:bodyPr/>
          <a:lstStyle/>
          <a:p>
            <a:r>
              <a:rPr lang="en-AU" sz="1200" b="1" kern="1200" dirty="0">
                <a:solidFill>
                  <a:schemeClr val="tx1"/>
                </a:solidFill>
                <a:effectLst/>
                <a:latin typeface="+mn-lt"/>
                <a:ea typeface="+mn-ea"/>
                <a:cs typeface="+mn-cs"/>
              </a:rPr>
              <a:t>Section 3.5 – How to start</a:t>
            </a:r>
          </a:p>
          <a:p>
            <a:r>
              <a:rPr lang="en-AU" sz="1200" b="1" kern="1200" dirty="0">
                <a:solidFill>
                  <a:schemeClr val="tx1"/>
                </a:solidFill>
                <a:effectLst/>
                <a:latin typeface="+mn-lt"/>
                <a:ea typeface="+mn-ea"/>
                <a:cs typeface="+mn-cs"/>
              </a:rPr>
              <a:t>Steps for new advocates: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Identify your </a:t>
            </a:r>
            <a:r>
              <a:rPr lang="en-AU" sz="1200" b="1" kern="1200" dirty="0">
                <a:solidFill>
                  <a:schemeClr val="tx1"/>
                </a:solidFill>
                <a:effectLst/>
                <a:latin typeface="+mn-lt"/>
                <a:ea typeface="+mn-ea"/>
                <a:cs typeface="+mn-cs"/>
              </a:rPr>
              <a:t>motivation</a:t>
            </a:r>
            <a:r>
              <a:rPr lang="en-AU" sz="1200" kern="1200" dirty="0">
                <a:solidFill>
                  <a:schemeClr val="tx1"/>
                </a:solidFill>
                <a:effectLst/>
                <a:latin typeface="+mn-lt"/>
                <a:ea typeface="+mn-ea"/>
                <a:cs typeface="+mn-cs"/>
              </a:rPr>
              <a:t> – what issue drives you to act?</a:t>
            </a:r>
          </a:p>
          <a:p>
            <a:pPr lvl="0"/>
            <a:r>
              <a:rPr lang="en-AU" sz="1200" kern="1200" dirty="0">
                <a:solidFill>
                  <a:schemeClr val="tx1"/>
                </a:solidFill>
                <a:effectLst/>
                <a:latin typeface="+mn-lt"/>
                <a:ea typeface="+mn-ea"/>
                <a:cs typeface="+mn-cs"/>
              </a:rPr>
              <a:t>Choose an </a:t>
            </a:r>
            <a:r>
              <a:rPr lang="en-AU" sz="1200" b="1" kern="1200" dirty="0">
                <a:solidFill>
                  <a:schemeClr val="tx1"/>
                </a:solidFill>
                <a:effectLst/>
                <a:latin typeface="+mn-lt"/>
                <a:ea typeface="+mn-ea"/>
                <a:cs typeface="+mn-cs"/>
              </a:rPr>
              <a:t>advocacy issue</a:t>
            </a:r>
            <a:r>
              <a:rPr lang="en-AU" sz="1200" kern="1200" dirty="0">
                <a:solidFill>
                  <a:schemeClr val="tx1"/>
                </a:solidFill>
                <a:effectLst/>
                <a:latin typeface="+mn-lt"/>
                <a:ea typeface="+mn-ea"/>
                <a:cs typeface="+mn-cs"/>
              </a:rPr>
              <a:t> (access, equity, awareness, support).</a:t>
            </a:r>
          </a:p>
          <a:p>
            <a:pPr lvl="0"/>
            <a:r>
              <a:rPr lang="en-AU" sz="1200" kern="1200" dirty="0">
                <a:solidFill>
                  <a:schemeClr val="tx1"/>
                </a:solidFill>
                <a:effectLst/>
                <a:latin typeface="+mn-lt"/>
                <a:ea typeface="+mn-ea"/>
                <a:cs typeface="+mn-cs"/>
              </a:rPr>
              <a:t>Set a </a:t>
            </a:r>
            <a:r>
              <a:rPr lang="en-AU" sz="1200" b="1" kern="1200" dirty="0">
                <a:solidFill>
                  <a:schemeClr val="tx1"/>
                </a:solidFill>
                <a:effectLst/>
                <a:latin typeface="+mn-lt"/>
                <a:ea typeface="+mn-ea"/>
                <a:cs typeface="+mn-cs"/>
              </a:rPr>
              <a:t>SMART goal</a:t>
            </a:r>
            <a:r>
              <a:rPr lang="en-AU" sz="1200" kern="1200" dirty="0">
                <a:solidFill>
                  <a:schemeClr val="tx1"/>
                </a:solidFill>
                <a:effectLst/>
                <a:latin typeface="+mn-lt"/>
                <a:ea typeface="+mn-ea"/>
                <a:cs typeface="+mn-cs"/>
              </a:rPr>
              <a:t> – specific, measurable, achievable, relevant, time-bound.</a:t>
            </a:r>
          </a:p>
          <a:p>
            <a:pPr lvl="0"/>
            <a:r>
              <a:rPr lang="en-AU" sz="1200" kern="1200" dirty="0">
                <a:solidFill>
                  <a:schemeClr val="tx1"/>
                </a:solidFill>
                <a:effectLst/>
                <a:latin typeface="+mn-lt"/>
                <a:ea typeface="+mn-ea"/>
                <a:cs typeface="+mn-cs"/>
              </a:rPr>
              <a:t>Start small – one email, one meeting, one story.</a:t>
            </a:r>
          </a:p>
          <a:p>
            <a:pPr lvl="0"/>
            <a:r>
              <a:rPr lang="en-AU" sz="1200" kern="1200" dirty="0">
                <a:solidFill>
                  <a:schemeClr val="tx1"/>
                </a:solidFill>
                <a:effectLst/>
                <a:latin typeface="+mn-lt"/>
                <a:ea typeface="+mn-ea"/>
                <a:cs typeface="+mn-cs"/>
              </a:rPr>
              <a:t>Build confidence through practice and peer support.</a:t>
            </a:r>
          </a:p>
          <a:p>
            <a:r>
              <a:rPr lang="en-AU" sz="1200" b="1" i="1" kern="1200" dirty="0">
                <a:solidFill>
                  <a:schemeClr val="tx1"/>
                </a:solidFill>
                <a:effectLst/>
                <a:latin typeface="+mn-lt"/>
                <a:ea typeface="+mn-ea"/>
                <a:cs typeface="+mn-cs"/>
              </a:rPr>
              <a:t>SMART Goal Example</a:t>
            </a:r>
            <a:endParaRPr lang="en-AU" sz="1200" b="1"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Specific:</a:t>
            </a:r>
            <a:r>
              <a:rPr lang="en-AU" sz="1200" kern="1200" dirty="0">
                <a:solidFill>
                  <a:schemeClr val="tx1"/>
                </a:solidFill>
                <a:effectLst/>
                <a:latin typeface="+mn-lt"/>
                <a:ea typeface="+mn-ea"/>
                <a:cs typeface="+mn-cs"/>
              </a:rPr>
              <a:t> I want to advocate for faster access to new CFTR modulators for people with rare CF mutations.</a:t>
            </a:r>
          </a:p>
          <a:p>
            <a:r>
              <a:rPr lang="en-AU" sz="1200" b="1" kern="1200" dirty="0">
                <a:solidFill>
                  <a:schemeClr val="tx1"/>
                </a:solidFill>
                <a:effectLst/>
                <a:latin typeface="+mn-lt"/>
                <a:ea typeface="+mn-ea"/>
                <a:cs typeface="+mn-cs"/>
              </a:rPr>
              <a:t>Measurable:</a:t>
            </a:r>
            <a:r>
              <a:rPr lang="en-AU" sz="1200" kern="1200" dirty="0">
                <a:solidFill>
                  <a:schemeClr val="tx1"/>
                </a:solidFill>
                <a:effectLst/>
                <a:latin typeface="+mn-lt"/>
                <a:ea typeface="+mn-ea"/>
                <a:cs typeface="+mn-cs"/>
              </a:rPr>
              <a:t> I will write a submission to my local MP that includes at least two personal stories and recent survival statistics from the CF Data Registry.</a:t>
            </a:r>
          </a:p>
          <a:p>
            <a:r>
              <a:rPr lang="en-AU" sz="1200" b="1" kern="1200" dirty="0">
                <a:solidFill>
                  <a:schemeClr val="tx1"/>
                </a:solidFill>
                <a:effectLst/>
                <a:latin typeface="+mn-lt"/>
                <a:ea typeface="+mn-ea"/>
                <a:cs typeface="+mn-cs"/>
              </a:rPr>
              <a:t>Achievable:</a:t>
            </a:r>
            <a:r>
              <a:rPr lang="en-AU" sz="1200" kern="1200" dirty="0">
                <a:solidFill>
                  <a:schemeClr val="tx1"/>
                </a:solidFill>
                <a:effectLst/>
                <a:latin typeface="+mn-lt"/>
                <a:ea typeface="+mn-ea"/>
                <a:cs typeface="+mn-cs"/>
              </a:rPr>
              <a:t> I will use the CF CAN advocacy toolkit and work with my local cystic fibrosis support group to collect stories and data.</a:t>
            </a:r>
          </a:p>
          <a:p>
            <a:r>
              <a:rPr lang="en-AU" sz="1200" b="1" kern="1200" dirty="0">
                <a:solidFill>
                  <a:schemeClr val="tx1"/>
                </a:solidFill>
                <a:effectLst/>
                <a:latin typeface="+mn-lt"/>
                <a:ea typeface="+mn-ea"/>
                <a:cs typeface="+mn-cs"/>
              </a:rPr>
              <a:t>Relevant:</a:t>
            </a:r>
            <a:r>
              <a:rPr lang="en-AU" sz="1200" kern="1200" dirty="0">
                <a:solidFill>
                  <a:schemeClr val="tx1"/>
                </a:solidFill>
                <a:effectLst/>
                <a:latin typeface="+mn-lt"/>
                <a:ea typeface="+mn-ea"/>
                <a:cs typeface="+mn-cs"/>
              </a:rPr>
              <a:t> Many Australians with rare mutations still cannot benefit from current PBS-listed modulators, creating inequities in survival and quality of life.</a:t>
            </a:r>
          </a:p>
          <a:p>
            <a:r>
              <a:rPr lang="en-AU" sz="1200" b="1" kern="1200" dirty="0">
                <a:solidFill>
                  <a:schemeClr val="tx1"/>
                </a:solidFill>
                <a:effectLst/>
                <a:latin typeface="+mn-lt"/>
                <a:ea typeface="+mn-ea"/>
                <a:cs typeface="+mn-cs"/>
              </a:rPr>
              <a:t>Time-bound:</a:t>
            </a:r>
            <a:r>
              <a:rPr lang="en-AU" sz="1200" kern="1200" dirty="0">
                <a:solidFill>
                  <a:schemeClr val="tx1"/>
                </a:solidFill>
                <a:effectLst/>
                <a:latin typeface="+mn-lt"/>
                <a:ea typeface="+mn-ea"/>
                <a:cs typeface="+mn-cs"/>
              </a:rPr>
              <a:t> I will complete and send the submission within the next three months.</a:t>
            </a:r>
          </a:p>
          <a:p>
            <a:r>
              <a:rPr lang="en-AU" sz="1200" kern="1200" dirty="0">
                <a:solidFill>
                  <a:schemeClr val="tx1"/>
                </a:solidFill>
                <a:effectLst/>
                <a:latin typeface="+mn-lt"/>
                <a:ea typeface="+mn-ea"/>
                <a:cs typeface="+mn-cs"/>
              </a:rPr>
              <a:t>Case Example:</a:t>
            </a:r>
          </a:p>
          <a:p>
            <a:r>
              <a:rPr lang="en-AU" sz="1200" b="1" kern="1200" dirty="0">
                <a:solidFill>
                  <a:schemeClr val="tx1"/>
                </a:solidFill>
                <a:effectLst/>
                <a:latin typeface="+mn-lt"/>
                <a:ea typeface="+mn-ea"/>
                <a:cs typeface="+mn-cs"/>
              </a:rPr>
              <a:t>1. Identify your motivation</a:t>
            </a: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Sophie, a 22-year-old living with cystic fibrosis, feels strongly about the lack of mental health support in cystic fibrosis care. She knows many young people in the community who struggle with anxiety and depression but don’t receive regular psychological reviews.</a:t>
            </a:r>
          </a:p>
          <a:p>
            <a:r>
              <a:rPr lang="en-AU" sz="1200" b="1" kern="1200" dirty="0">
                <a:solidFill>
                  <a:schemeClr val="tx1"/>
                </a:solidFill>
                <a:effectLst/>
                <a:latin typeface="+mn-lt"/>
                <a:ea typeface="+mn-ea"/>
                <a:cs typeface="+mn-cs"/>
              </a:rPr>
              <a:t>2. Choose an advocacy issue</a:t>
            </a: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Sophie decides her focus will be </a:t>
            </a:r>
            <a:r>
              <a:rPr lang="en-AU" sz="1200" b="1" kern="1200" dirty="0">
                <a:solidFill>
                  <a:schemeClr val="tx1"/>
                </a:solidFill>
                <a:effectLst/>
                <a:latin typeface="+mn-lt"/>
                <a:ea typeface="+mn-ea"/>
                <a:cs typeface="+mn-cs"/>
              </a:rPr>
              <a:t>improving access to mental health services for people with cystic fibrosis</a:t>
            </a:r>
            <a:r>
              <a:rPr lang="en-AU" sz="1200" kern="1200" dirty="0">
                <a:solidFill>
                  <a:schemeClr val="tx1"/>
                </a:solidFill>
                <a:effectLst/>
                <a:latin typeface="+mn-lt"/>
                <a:ea typeface="+mn-ea"/>
                <a:cs typeface="+mn-cs"/>
              </a:rPr>
              <a:t>.</a:t>
            </a:r>
          </a:p>
          <a:p>
            <a:r>
              <a:rPr lang="en-AU" sz="1200" b="1" kern="1200" dirty="0">
                <a:solidFill>
                  <a:schemeClr val="tx1"/>
                </a:solidFill>
                <a:effectLst/>
                <a:latin typeface="+mn-lt"/>
                <a:ea typeface="+mn-ea"/>
                <a:cs typeface="+mn-cs"/>
              </a:rPr>
              <a:t>3. Set a SMART goal</a:t>
            </a: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Sophie writes: </a:t>
            </a:r>
            <a:r>
              <a:rPr lang="en-AU" sz="1200" i="1" kern="1200" dirty="0">
                <a:solidFill>
                  <a:schemeClr val="tx1"/>
                </a:solidFill>
                <a:effectLst/>
                <a:latin typeface="+mn-lt"/>
                <a:ea typeface="+mn-ea"/>
                <a:cs typeface="+mn-cs"/>
              </a:rPr>
              <a:t>“By the end of this year, I will contact my local MP and share my lived experience to advocate for more funding for mental health support in cystic fibrosis specialist clinics.”</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4. Start small</a:t>
            </a: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Her first step is to draft a short letter describing her experience and the gaps she sees. She asks a peer from the cystic fibrosis community to review it before sending.</a:t>
            </a:r>
          </a:p>
          <a:p>
            <a:r>
              <a:rPr lang="en-AU" sz="1200" b="1" kern="1200" dirty="0">
                <a:solidFill>
                  <a:schemeClr val="tx1"/>
                </a:solidFill>
                <a:effectLst/>
                <a:latin typeface="+mn-lt"/>
                <a:ea typeface="+mn-ea"/>
                <a:cs typeface="+mn-cs"/>
              </a:rPr>
              <a:t>5. Build confidence</a:t>
            </a:r>
            <a:br>
              <a:rPr lang="en-AU" sz="1200" kern="1200" dirty="0">
                <a:solidFill>
                  <a:schemeClr val="tx1"/>
                </a:solidFill>
                <a:effectLst/>
                <a:latin typeface="+mn-lt"/>
                <a:ea typeface="+mn-ea"/>
                <a:cs typeface="+mn-cs"/>
              </a:rPr>
            </a:br>
            <a:r>
              <a:rPr lang="en-AU" sz="1200" kern="1200" dirty="0">
                <a:solidFill>
                  <a:schemeClr val="tx1"/>
                </a:solidFill>
                <a:effectLst/>
                <a:latin typeface="+mn-lt"/>
                <a:ea typeface="+mn-ea"/>
                <a:cs typeface="+mn-cs"/>
              </a:rPr>
              <a:t>Sophie joins a CF CAN workshop to practice storytelling and advocacy messaging. When she meets with her MP, she feels prepared and supported.</a:t>
            </a:r>
          </a:p>
          <a:p>
            <a:r>
              <a:rPr lang="en-AU" sz="1200" i="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AU" sz="1200" i="1" kern="1200" dirty="0">
                <a:solidFill>
                  <a:schemeClr val="tx1"/>
                </a:solidFill>
                <a:effectLst/>
                <a:latin typeface="+mn-lt"/>
                <a:ea typeface="+mn-ea"/>
                <a:cs typeface="+mn-cs"/>
              </a:rPr>
              <a:t>Now it’s your turn. </a:t>
            </a:r>
            <a:r>
              <a:rPr lang="en-AU" sz="1200" b="1" i="1" kern="1200" dirty="0">
                <a:solidFill>
                  <a:schemeClr val="tx1"/>
                </a:solidFill>
                <a:effectLst/>
                <a:latin typeface="+mn-lt"/>
                <a:ea typeface="+mn-ea"/>
                <a:cs typeface="+mn-cs"/>
              </a:rPr>
              <a:t>Activity Idea:</a:t>
            </a:r>
            <a:r>
              <a:rPr lang="en-AU" sz="1200" i="1" kern="1200" dirty="0">
                <a:solidFill>
                  <a:schemeClr val="tx1"/>
                </a:solidFill>
                <a:effectLst/>
                <a:latin typeface="+mn-lt"/>
                <a:ea typeface="+mn-ea"/>
                <a:cs typeface="+mn-cs"/>
              </a:rPr>
              <a:t> Provide a SMART goal template, then have participants write down one advocacy issue they care about and one small step they could take in the next month.</a:t>
            </a:r>
            <a:endParaRPr lang="en-AU" sz="1200" kern="1200" dirty="0">
              <a:solidFill>
                <a:schemeClr val="tx1"/>
              </a:solidFill>
              <a:effectLst/>
              <a:latin typeface="+mn-lt"/>
              <a:ea typeface="+mn-ea"/>
              <a:cs typeface="+mn-cs"/>
            </a:endParaRPr>
          </a:p>
          <a:p>
            <a:endParaRPr lang="en-AU" dirty="0"/>
          </a:p>
        </p:txBody>
      </p:sp>
      <p:sp>
        <p:nvSpPr>
          <p:cNvPr id="4" name="Slide Number Placeholder 3">
            <a:extLst>
              <a:ext uri="{FF2B5EF4-FFF2-40B4-BE49-F238E27FC236}">
                <a16:creationId xmlns:a16="http://schemas.microsoft.com/office/drawing/2014/main" id="{1D70C64F-390A-09C0-1390-1F5D870609C5}"/>
              </a:ext>
            </a:extLst>
          </p:cNvPr>
          <p:cNvSpPr>
            <a:spLocks noGrp="1"/>
          </p:cNvSpPr>
          <p:nvPr>
            <p:ph type="sldNum" sz="quarter" idx="5"/>
          </p:nvPr>
        </p:nvSpPr>
        <p:spPr/>
        <p:txBody>
          <a:bodyPr/>
          <a:lstStyle/>
          <a:p>
            <a:fld id="{F61B54F1-B4A2-4AE1-B6B3-E4949DEADD43}" type="slidenum">
              <a:rPr lang="en-AU" smtClean="0"/>
              <a:t>6</a:t>
            </a:fld>
            <a:endParaRPr lang="en-AU"/>
          </a:p>
        </p:txBody>
      </p:sp>
    </p:spTree>
    <p:extLst>
      <p:ext uri="{BB962C8B-B14F-4D97-AF65-F5344CB8AC3E}">
        <p14:creationId xmlns:p14="http://schemas.microsoft.com/office/powerpoint/2010/main" val="2913830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9EEDE-D568-81D3-D3C6-6C068BE9C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17CB2-AFF8-B393-64CA-48DBCB080A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59818-AB82-F74E-90B5-7CF1B5AF15E1}"/>
              </a:ext>
            </a:extLst>
          </p:cNvPr>
          <p:cNvSpPr>
            <a:spLocks noGrp="1"/>
          </p:cNvSpPr>
          <p:nvPr>
            <p:ph type="body" idx="1"/>
          </p:nvPr>
        </p:nvSpPr>
        <p:spPr/>
        <p:txBody>
          <a:bodyPr/>
          <a:lstStyle/>
          <a:p>
            <a:r>
              <a:rPr lang="en-AU" sz="1200" b="1" kern="1200" dirty="0">
                <a:solidFill>
                  <a:schemeClr val="tx1"/>
                </a:solidFill>
                <a:effectLst/>
                <a:latin typeface="+mn-lt"/>
                <a:ea typeface="+mn-ea"/>
                <a:cs typeface="+mn-cs"/>
              </a:rPr>
              <a:t>Wrap up</a:t>
            </a:r>
          </a:p>
          <a:p>
            <a:r>
              <a:rPr lang="en-AU" sz="1200" i="1" kern="1200" dirty="0">
                <a:solidFill>
                  <a:schemeClr val="tx1"/>
                </a:solidFill>
                <a:effectLst/>
                <a:latin typeface="+mn-lt"/>
                <a:ea typeface="+mn-ea"/>
                <a:cs typeface="+mn-cs"/>
              </a:rPr>
              <a:t>Follow up and follow through:</a:t>
            </a:r>
            <a:r>
              <a:rPr lang="en-AU" sz="1200" kern="1200" dirty="0">
                <a:solidFill>
                  <a:schemeClr val="tx1"/>
                </a:solidFill>
                <a:effectLst/>
                <a:latin typeface="+mn-lt"/>
                <a:ea typeface="+mn-ea"/>
                <a:cs typeface="+mn-cs"/>
              </a:rPr>
              <a:t> End by asking each participant to write one advocacy action they’ll commit to. Follow up a month later with an email or peer group check-in to share progress and celebrate wins</a:t>
            </a:r>
          </a:p>
          <a:p>
            <a:endParaRPr lang="en-AU" dirty="0"/>
          </a:p>
        </p:txBody>
      </p:sp>
      <p:sp>
        <p:nvSpPr>
          <p:cNvPr id="4" name="Slide Number Placeholder 3">
            <a:extLst>
              <a:ext uri="{FF2B5EF4-FFF2-40B4-BE49-F238E27FC236}">
                <a16:creationId xmlns:a16="http://schemas.microsoft.com/office/drawing/2014/main" id="{4D9A9618-F395-1AC3-3E9A-926419BBAA48}"/>
              </a:ext>
            </a:extLst>
          </p:cNvPr>
          <p:cNvSpPr>
            <a:spLocks noGrp="1"/>
          </p:cNvSpPr>
          <p:nvPr>
            <p:ph type="sldNum" sz="quarter" idx="5"/>
          </p:nvPr>
        </p:nvSpPr>
        <p:spPr/>
        <p:txBody>
          <a:bodyPr/>
          <a:lstStyle/>
          <a:p>
            <a:fld id="{77301C51-6D05-48B8-847D-F9855F213B70}" type="slidenum">
              <a:rPr lang="en-AU" smtClean="0"/>
              <a:t>8</a:t>
            </a:fld>
            <a:endParaRPr lang="en-AU"/>
          </a:p>
        </p:txBody>
      </p:sp>
    </p:spTree>
    <p:extLst>
      <p:ext uri="{BB962C8B-B14F-4D97-AF65-F5344CB8AC3E}">
        <p14:creationId xmlns:p14="http://schemas.microsoft.com/office/powerpoint/2010/main" val="3054648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https://forms.office.com/Pages/ResponsePage.aspx?id=yEdGupeeUUeAGk3aOs9mfr6xi9LyElFJmcdWLy1o6odUNVRBRVg4MjFDM0VFOTM5TDkzOFJVREhBVS4u</a:t>
            </a:r>
            <a:endParaRPr lang="en-AU" dirty="0"/>
          </a:p>
        </p:txBody>
      </p:sp>
      <p:sp>
        <p:nvSpPr>
          <p:cNvPr id="4" name="Slide Number Placeholder 3"/>
          <p:cNvSpPr>
            <a:spLocks noGrp="1"/>
          </p:cNvSpPr>
          <p:nvPr>
            <p:ph type="sldNum" sz="quarter" idx="5"/>
          </p:nvPr>
        </p:nvSpPr>
        <p:spPr/>
        <p:txBody>
          <a:bodyPr/>
          <a:lstStyle/>
          <a:p>
            <a:fld id="{F61B54F1-B4A2-4AE1-B6B3-E4949DEADD43}" type="slidenum">
              <a:rPr lang="en-AU" smtClean="0"/>
              <a:t>9</a:t>
            </a:fld>
            <a:endParaRPr lang="en-AU"/>
          </a:p>
        </p:txBody>
      </p:sp>
    </p:spTree>
    <p:extLst>
      <p:ext uri="{BB962C8B-B14F-4D97-AF65-F5344CB8AC3E}">
        <p14:creationId xmlns:p14="http://schemas.microsoft.com/office/powerpoint/2010/main" val="2018286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EF552-759D-A4C7-8108-E64B1BFD04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3061B111-D6C6-5AEF-7876-002DD9DF1C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9B9BEF74-0023-DA49-3303-72BDBEB7D52E}"/>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49AF7235-9697-D9CC-C86D-CE8E112CC30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CF5CCF3-9452-824E-607B-A96F28124386}"/>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350573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F049C-3351-4104-0172-F3ECCFC6BFA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3E7DDF1-4C6A-4239-7191-8140D027BA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589FD8F-3B7F-0719-C930-C893FCB76F4F}"/>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8FF23219-FE8E-8C04-10C9-1AF5C27344D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1D4BF5C-247E-09E6-47D1-BF2FC08F5A96}"/>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2282202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9123-6E3C-09E4-31E5-1985D9DB95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B3CCEA20-9A82-A960-9294-E7C2BBF1FE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A29CA3-F512-90B8-EFFC-165E37A5CA60}"/>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57E029D4-96AE-D87A-9FD2-1E31BB193D5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65E8AC3-C3EB-EAEB-2F3B-BFF3E6BB0A1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2110768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FA35D-C82A-F871-9F4D-B062123DDC9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424FA8F-C04B-7B0E-B81F-E8F7BC53C7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35C53C46-ED85-9251-1E81-FB1189F7A5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08349D0-0FCE-FE47-5F79-3ECC2A50FBD0}"/>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6" name="Footer Placeholder 5">
            <a:extLst>
              <a:ext uri="{FF2B5EF4-FFF2-40B4-BE49-F238E27FC236}">
                <a16:creationId xmlns:a16="http://schemas.microsoft.com/office/drawing/2014/main" id="{A00E68EA-4FD2-031D-B901-D82C46FAE19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297F903-11FE-67A7-517D-51D9F23B059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633832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376DD-4C91-BC1C-520E-8CAEFF219589}"/>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83ADB28-B914-66B2-4A57-C73DCA55EC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C0262E-8FA0-A7E4-F72D-4D220F0D87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4C984F8B-DCB3-1AEA-08C3-49FCDED272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795DA6-40C9-2A87-F022-83E37D0959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FAC16DFB-F40E-EBC0-CBE5-B51A57887E3C}"/>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8" name="Footer Placeholder 7">
            <a:extLst>
              <a:ext uri="{FF2B5EF4-FFF2-40B4-BE49-F238E27FC236}">
                <a16:creationId xmlns:a16="http://schemas.microsoft.com/office/drawing/2014/main" id="{7E361DA3-BE89-012A-3664-5BFB5AFCC966}"/>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53214C3C-BBEA-11A5-56E7-83D7C97267A7}"/>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1404764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0AF20-C500-52BC-6119-446F5931C6C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9B511940-5185-320C-6763-397417999FFF}"/>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4" name="Footer Placeholder 3">
            <a:extLst>
              <a:ext uri="{FF2B5EF4-FFF2-40B4-BE49-F238E27FC236}">
                <a16:creationId xmlns:a16="http://schemas.microsoft.com/office/drawing/2014/main" id="{018DD7AF-A6DB-3831-B8F8-44BDD8B4A86E}"/>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A81FBEEA-C712-B69D-FE70-975E5C8DC4E8}"/>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1573774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481478-047C-3278-3EC4-54FB9A8A9C72}"/>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3" name="Footer Placeholder 2">
            <a:extLst>
              <a:ext uri="{FF2B5EF4-FFF2-40B4-BE49-F238E27FC236}">
                <a16:creationId xmlns:a16="http://schemas.microsoft.com/office/drawing/2014/main" id="{C3120C16-45B7-1D20-32C9-B82E87685C42}"/>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CC50B51B-38EC-75A2-3F5B-0002979C7442}"/>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1420450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B03B-73A5-FAF3-79F2-1C4E2B1FBB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C005165A-6175-10A3-5991-3A6DB1BABB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81F2F8CA-BA76-7873-75A5-31960E257E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8F99F-1DD6-88B0-BE30-989986AA5925}"/>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6" name="Footer Placeholder 5">
            <a:extLst>
              <a:ext uri="{FF2B5EF4-FFF2-40B4-BE49-F238E27FC236}">
                <a16:creationId xmlns:a16="http://schemas.microsoft.com/office/drawing/2014/main" id="{8265ED0D-D40F-1A7D-30A1-6167477A291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25B638F9-8F4C-2635-BDC1-5A0F9D5D6EA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723150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6ACAB-661F-9C4E-62BC-A55F7712BE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8DADF1A-4FC6-6109-AE83-FDD5667A1B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0B7191C2-CA20-E391-43A2-E474D638C4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2347E5-FB42-D404-5F75-5F4D782C40D6}"/>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6" name="Footer Placeholder 5">
            <a:extLst>
              <a:ext uri="{FF2B5EF4-FFF2-40B4-BE49-F238E27FC236}">
                <a16:creationId xmlns:a16="http://schemas.microsoft.com/office/drawing/2014/main" id="{95F90BAB-8189-4D22-2E05-D2FA4B52467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577E75B-36B4-D0C9-B89B-92455E73B8DD}"/>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4249650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DAD25-9817-2C50-8C38-8EB7917F46B3}"/>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4644A51-B014-5218-2A11-55319C6751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BF433D4-45D2-D444-9BC1-22BBB9AFD8BA}"/>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CDC69E37-F227-A96E-9ADC-7500751D92D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BA3372D-6220-226D-574C-65AC8B55636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399358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DEA2CE-2A6F-1CE1-DDFC-E8B479D0CA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EC9999B-A059-3D79-428F-16EF924F6C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0D5DCA9-22E6-8E51-1F7D-4383092A1C7F}"/>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741E2DEA-0041-562A-D72F-3CBD80A5CF1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80CD8F5-61F6-9A22-6512-3137834832E8}"/>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4194537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E67221-F039-826A-4754-32CC4A29C2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1C98A69-0A75-4280-144A-63FA5678F3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9ADF466-0DEF-D29E-B12B-505ACDC4EA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57AA2A41-47E6-FB43-BDAA-731F65210C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B52F0CDC-7685-612A-0C91-6BF469DD9A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D286BA-483F-43DA-82C6-FF959D4649AA}" type="slidenum">
              <a:rPr lang="en-AU" smtClean="0"/>
              <a:t>‹#›</a:t>
            </a:fld>
            <a:endParaRPr lang="en-AU"/>
          </a:p>
        </p:txBody>
      </p:sp>
    </p:spTree>
    <p:extLst>
      <p:ext uri="{BB962C8B-B14F-4D97-AF65-F5344CB8AC3E}">
        <p14:creationId xmlns:p14="http://schemas.microsoft.com/office/powerpoint/2010/main" val="295387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F784ED08-2B9B-3DEE-4CA5-9C01977C85CF}"/>
              </a:ext>
            </a:extLst>
          </p:cNvPr>
          <p:cNvSpPr/>
          <p:nvPr/>
        </p:nvSpPr>
        <p:spPr>
          <a:xfrm>
            <a:off x="10387232" y="5910425"/>
            <a:ext cx="1311693" cy="579519"/>
          </a:xfrm>
          <a:custGeom>
            <a:avLst/>
            <a:gdLst/>
            <a:ahLst/>
            <a:cxnLst/>
            <a:rect l="l" t="t" r="r" b="b"/>
            <a:pathLst>
              <a:path w="7103011" h="3313659">
                <a:moveTo>
                  <a:pt x="0" y="0"/>
                </a:moveTo>
                <a:lnTo>
                  <a:pt x="7103010" y="0"/>
                </a:lnTo>
                <a:lnTo>
                  <a:pt x="7103010" y="3313659"/>
                </a:lnTo>
                <a:lnTo>
                  <a:pt x="0" y="3313659"/>
                </a:lnTo>
                <a:lnTo>
                  <a:pt x="0" y="0"/>
                </a:lnTo>
                <a:close/>
              </a:path>
            </a:pathLst>
          </a:custGeom>
          <a:blipFill>
            <a:blip r:embed="rId3"/>
            <a:stretch>
              <a:fillRect l="-7202" t="-46316" r="-4380" b="-54191"/>
            </a:stretch>
          </a:blipFill>
        </p:spPr>
        <p:txBody>
          <a:bodyPr/>
          <a:lstStyle/>
          <a:p>
            <a:endParaRPr lang="en-AU"/>
          </a:p>
        </p:txBody>
      </p:sp>
      <p:pic>
        <p:nvPicPr>
          <p:cNvPr id="8" name="Picture 7">
            <a:extLst>
              <a:ext uri="{FF2B5EF4-FFF2-40B4-BE49-F238E27FC236}">
                <a16:creationId xmlns:a16="http://schemas.microsoft.com/office/drawing/2014/main" id="{C2F773C5-CFA0-51FE-0BB5-4FC1006232E2}"/>
              </a:ext>
            </a:extLst>
          </p:cNvPr>
          <p:cNvPicPr>
            <a:picLocks noChangeAspect="1"/>
          </p:cNvPicPr>
          <p:nvPr/>
        </p:nvPicPr>
        <p:blipFill>
          <a:blip r:embed="rId4">
            <a:extLst>
              <a:ext uri="{28A0092B-C50C-407E-A947-70E740481C1C}">
                <a14:useLocalDpi xmlns:a14="http://schemas.microsoft.com/office/drawing/2010/main" val="0"/>
              </a:ext>
            </a:extLst>
          </a:blip>
          <a:srcRect l="47802" t="-3206" b="-1"/>
          <a:stretch>
            <a:fillRect/>
          </a:stretch>
        </p:blipFill>
        <p:spPr>
          <a:xfrm>
            <a:off x="9916352" y="-1062853"/>
            <a:ext cx="8231311" cy="9154735"/>
          </a:xfrm>
          <a:prstGeom prst="rect">
            <a:avLst/>
          </a:prstGeom>
        </p:spPr>
      </p:pic>
      <p:sp>
        <p:nvSpPr>
          <p:cNvPr id="10" name="Flowchart: Delay 9">
            <a:extLst>
              <a:ext uri="{FF2B5EF4-FFF2-40B4-BE49-F238E27FC236}">
                <a16:creationId xmlns:a16="http://schemas.microsoft.com/office/drawing/2014/main" id="{B52B5848-856A-5D39-20F6-AAE7567413A1}"/>
              </a:ext>
            </a:extLst>
          </p:cNvPr>
          <p:cNvSpPr/>
          <p:nvPr/>
        </p:nvSpPr>
        <p:spPr>
          <a:xfrm>
            <a:off x="5648101" y="2883907"/>
            <a:ext cx="2277974" cy="2249565"/>
          </a:xfrm>
          <a:prstGeom prst="flowChartDelay">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D9FDEDDE-DAFF-526F-AB63-32167819C1EF}"/>
              </a:ext>
            </a:extLst>
          </p:cNvPr>
          <p:cNvSpPr/>
          <p:nvPr/>
        </p:nvSpPr>
        <p:spPr>
          <a:xfrm>
            <a:off x="0" y="2883906"/>
            <a:ext cx="6197970" cy="2249566"/>
          </a:xfrm>
          <a:prstGeom prst="rect">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Oval 11">
            <a:extLst>
              <a:ext uri="{FF2B5EF4-FFF2-40B4-BE49-F238E27FC236}">
                <a16:creationId xmlns:a16="http://schemas.microsoft.com/office/drawing/2014/main" id="{596AAF52-2A12-B451-4D72-0669DB62DC07}"/>
              </a:ext>
            </a:extLst>
          </p:cNvPr>
          <p:cNvSpPr/>
          <p:nvPr/>
        </p:nvSpPr>
        <p:spPr>
          <a:xfrm>
            <a:off x="6144888" y="2769188"/>
            <a:ext cx="2277975" cy="247899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Oval 12">
            <a:extLst>
              <a:ext uri="{FF2B5EF4-FFF2-40B4-BE49-F238E27FC236}">
                <a16:creationId xmlns:a16="http://schemas.microsoft.com/office/drawing/2014/main" id="{3A5A2709-66A4-0603-CAD4-651F5AB4A827}"/>
              </a:ext>
            </a:extLst>
          </p:cNvPr>
          <p:cNvSpPr/>
          <p:nvPr/>
        </p:nvSpPr>
        <p:spPr>
          <a:xfrm>
            <a:off x="6274224" y="2969422"/>
            <a:ext cx="2041353" cy="2078532"/>
          </a:xfrm>
          <a:prstGeom prst="ellipse">
            <a:avLst/>
          </a:prstGeom>
          <a:solidFill>
            <a:schemeClr val="bg1"/>
          </a:solidFill>
          <a:ln w="76200">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6610A8AD-EAB4-59C3-6DD0-CAFD4595192F}"/>
              </a:ext>
            </a:extLst>
          </p:cNvPr>
          <p:cNvSpPr>
            <a:spLocks noGrp="1"/>
          </p:cNvSpPr>
          <p:nvPr>
            <p:ph type="ctrTitle"/>
          </p:nvPr>
        </p:nvSpPr>
        <p:spPr>
          <a:xfrm>
            <a:off x="323227" y="909982"/>
            <a:ext cx="6019800" cy="636587"/>
          </a:xfrm>
        </p:spPr>
        <p:txBody>
          <a:bodyPr>
            <a:noAutofit/>
          </a:bodyPr>
          <a:lstStyle/>
          <a:p>
            <a:pPr algn="l"/>
            <a:r>
              <a:rPr lang="en-US" dirty="0">
                <a:solidFill>
                  <a:srgbClr val="E31D1A"/>
                </a:solidFill>
                <a:latin typeface="Gotham Rounded Bold" panose="02000000000000000000" pitchFamily="50" charset="0"/>
              </a:rPr>
              <a:t>CF CAN</a:t>
            </a:r>
            <a:endParaRPr lang="en-AU" dirty="0">
              <a:solidFill>
                <a:srgbClr val="E31D1A"/>
              </a:solidFill>
              <a:latin typeface="Gotham Rounded Bold" panose="02000000000000000000" pitchFamily="50" charset="0"/>
            </a:endParaRPr>
          </a:p>
        </p:txBody>
      </p:sp>
      <p:sp>
        <p:nvSpPr>
          <p:cNvPr id="5" name="TextBox 4">
            <a:extLst>
              <a:ext uri="{FF2B5EF4-FFF2-40B4-BE49-F238E27FC236}">
                <a16:creationId xmlns:a16="http://schemas.microsoft.com/office/drawing/2014/main" id="{11BAB422-37BD-1638-D70F-3C84842F7C9F}"/>
              </a:ext>
            </a:extLst>
          </p:cNvPr>
          <p:cNvSpPr txBox="1"/>
          <p:nvPr/>
        </p:nvSpPr>
        <p:spPr>
          <a:xfrm>
            <a:off x="2170080" y="1887228"/>
            <a:ext cx="5711545" cy="523220"/>
          </a:xfrm>
          <a:prstGeom prst="rect">
            <a:avLst/>
          </a:prstGeom>
          <a:noFill/>
        </p:spPr>
        <p:txBody>
          <a:bodyPr wrap="square" rtlCol="0">
            <a:spAutoFit/>
          </a:bodyPr>
          <a:lstStyle/>
          <a:p>
            <a:r>
              <a:rPr lang="en-US" sz="2800" dirty="0">
                <a:solidFill>
                  <a:srgbClr val="003E52"/>
                </a:solidFill>
                <a:latin typeface="Gotham Rounded Medium" pitchFamily="50" charset="0"/>
              </a:rPr>
              <a:t>Becoming an Advocate</a:t>
            </a:r>
            <a:endParaRPr lang="en-AU" sz="2800" dirty="0">
              <a:solidFill>
                <a:srgbClr val="003E52"/>
              </a:solidFill>
              <a:latin typeface="Gotham Rounded Medium" pitchFamily="50" charset="0"/>
            </a:endParaRPr>
          </a:p>
        </p:txBody>
      </p:sp>
      <p:sp>
        <p:nvSpPr>
          <p:cNvPr id="6" name="TextBox 5">
            <a:extLst>
              <a:ext uri="{FF2B5EF4-FFF2-40B4-BE49-F238E27FC236}">
                <a16:creationId xmlns:a16="http://schemas.microsoft.com/office/drawing/2014/main" id="{DE0F629E-A76E-2FBC-B701-E99F72467242}"/>
              </a:ext>
            </a:extLst>
          </p:cNvPr>
          <p:cNvSpPr txBox="1"/>
          <p:nvPr/>
        </p:nvSpPr>
        <p:spPr>
          <a:xfrm>
            <a:off x="323227" y="3373721"/>
            <a:ext cx="5734407" cy="1077218"/>
          </a:xfrm>
          <a:prstGeom prst="rect">
            <a:avLst/>
          </a:prstGeom>
          <a:noFill/>
        </p:spPr>
        <p:txBody>
          <a:bodyPr wrap="square">
            <a:spAutoFit/>
          </a:bodyPr>
          <a:lstStyle/>
          <a:p>
            <a:r>
              <a:rPr lang="en-US" sz="3200" dirty="0">
                <a:solidFill>
                  <a:schemeClr val="bg1"/>
                </a:solidFill>
                <a:latin typeface="Gotham Rounded Medium" pitchFamily="50" charset="0"/>
                <a:ea typeface="Gotham Rounded 3"/>
                <a:cs typeface="Gotham Rounded 3"/>
                <a:sym typeface="Gotham Rounded 3"/>
              </a:rPr>
              <a:t>Cystic Fibrosis Community Advocacy Network</a:t>
            </a:r>
          </a:p>
        </p:txBody>
      </p:sp>
      <p:sp>
        <p:nvSpPr>
          <p:cNvPr id="9" name="TextBox 8">
            <a:extLst>
              <a:ext uri="{FF2B5EF4-FFF2-40B4-BE49-F238E27FC236}">
                <a16:creationId xmlns:a16="http://schemas.microsoft.com/office/drawing/2014/main" id="{BC0DF7B1-E5A0-B817-0428-FFD2C0BBA501}"/>
              </a:ext>
            </a:extLst>
          </p:cNvPr>
          <p:cNvSpPr txBox="1"/>
          <p:nvPr/>
        </p:nvSpPr>
        <p:spPr>
          <a:xfrm>
            <a:off x="323227" y="1887228"/>
            <a:ext cx="2352435" cy="523220"/>
          </a:xfrm>
          <a:prstGeom prst="rect">
            <a:avLst/>
          </a:prstGeom>
          <a:noFill/>
        </p:spPr>
        <p:txBody>
          <a:bodyPr wrap="square">
            <a:spAutoFit/>
          </a:bodyPr>
          <a:lstStyle/>
          <a:p>
            <a:r>
              <a:rPr lang="en-US" sz="2800" dirty="0">
                <a:solidFill>
                  <a:srgbClr val="E31D1A"/>
                </a:solidFill>
                <a:latin typeface="Gotham Rounded Medium" pitchFamily="50" charset="0"/>
              </a:rPr>
              <a:t>Module 3: </a:t>
            </a:r>
            <a:endParaRPr lang="en-AU" sz="2800" dirty="0">
              <a:solidFill>
                <a:srgbClr val="E31D1A"/>
              </a:solidFill>
            </a:endParaRPr>
          </a:p>
        </p:txBody>
      </p:sp>
      <p:pic>
        <p:nvPicPr>
          <p:cNvPr id="4" name="Picture 3">
            <a:extLst>
              <a:ext uri="{FF2B5EF4-FFF2-40B4-BE49-F238E27FC236}">
                <a16:creationId xmlns:a16="http://schemas.microsoft.com/office/drawing/2014/main" id="{8D6052A7-0C3D-0CA7-DD9B-A7FCD3836F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0916" y="3150154"/>
            <a:ext cx="1115159" cy="1524351"/>
          </a:xfrm>
          <a:prstGeom prst="rect">
            <a:avLst/>
          </a:prstGeom>
        </p:spPr>
      </p:pic>
    </p:spTree>
    <p:extLst>
      <p:ext uri="{BB962C8B-B14F-4D97-AF65-F5344CB8AC3E}">
        <p14:creationId xmlns:p14="http://schemas.microsoft.com/office/powerpoint/2010/main" val="3807055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ABCE1C-56B6-6F9D-E09E-115FD96A4736}"/>
              </a:ext>
            </a:extLst>
          </p:cNvPr>
          <p:cNvPicPr>
            <a:picLocks noChangeAspect="1"/>
          </p:cNvPicPr>
          <p:nvPr/>
        </p:nvPicPr>
        <p:blipFill>
          <a:blip r:embed="rId3">
            <a:extLst>
              <a:ext uri="{28A0092B-C50C-407E-A947-70E740481C1C}">
                <a14:useLocalDpi xmlns:a14="http://schemas.microsoft.com/office/drawing/2010/main" val="0"/>
              </a:ext>
            </a:extLst>
          </a:blip>
          <a:srcRect l="47802" t="-3206" b="-1"/>
          <a:stretch>
            <a:fillRect/>
          </a:stretch>
        </p:blipFill>
        <p:spPr>
          <a:xfrm rot="16200000">
            <a:off x="-719334" y="4571900"/>
            <a:ext cx="2633851" cy="2929328"/>
          </a:xfrm>
          <a:prstGeom prst="rect">
            <a:avLst/>
          </a:prstGeom>
        </p:spPr>
      </p:pic>
      <p:pic>
        <p:nvPicPr>
          <p:cNvPr id="22" name="Picture 21">
            <a:extLst>
              <a:ext uri="{FF2B5EF4-FFF2-40B4-BE49-F238E27FC236}">
                <a16:creationId xmlns:a16="http://schemas.microsoft.com/office/drawing/2014/main" id="{BE924667-E87E-92B9-8BE6-4C2BFF4D72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84259">
            <a:off x="2820242" y="-4255996"/>
            <a:ext cx="18100170" cy="9502589"/>
          </a:xfrm>
          <a:prstGeom prst="rect">
            <a:avLst/>
          </a:prstGeom>
        </p:spPr>
      </p:pic>
      <p:sp>
        <p:nvSpPr>
          <p:cNvPr id="5" name="Title 1">
            <a:extLst>
              <a:ext uri="{FF2B5EF4-FFF2-40B4-BE49-F238E27FC236}">
                <a16:creationId xmlns:a16="http://schemas.microsoft.com/office/drawing/2014/main" id="{1D3F3E64-484A-EB0A-A1EA-3DC5C5A4EB62}"/>
              </a:ext>
            </a:extLst>
          </p:cNvPr>
          <p:cNvSpPr txBox="1">
            <a:spLocks/>
          </p:cNvSpPr>
          <p:nvPr/>
        </p:nvSpPr>
        <p:spPr>
          <a:xfrm>
            <a:off x="788974" y="821436"/>
            <a:ext cx="7131050" cy="119459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Stepping into Advocacy</a:t>
            </a:r>
            <a:endParaRPr lang="en-AU" sz="3300" dirty="0">
              <a:solidFill>
                <a:srgbClr val="E31D1A"/>
              </a:solidFill>
              <a:latin typeface="Gotham Rounded Bold" panose="02000000000000000000" pitchFamily="50" charset="0"/>
            </a:endParaRPr>
          </a:p>
        </p:txBody>
      </p:sp>
      <p:sp>
        <p:nvSpPr>
          <p:cNvPr id="7" name="TextBox 6">
            <a:extLst>
              <a:ext uri="{FF2B5EF4-FFF2-40B4-BE49-F238E27FC236}">
                <a16:creationId xmlns:a16="http://schemas.microsoft.com/office/drawing/2014/main" id="{091D3C3C-AB46-2D59-06AD-A756A562A378}"/>
              </a:ext>
            </a:extLst>
          </p:cNvPr>
          <p:cNvSpPr txBox="1"/>
          <p:nvPr/>
        </p:nvSpPr>
        <p:spPr>
          <a:xfrm>
            <a:off x="788974" y="2036142"/>
            <a:ext cx="8655050" cy="462627"/>
          </a:xfrm>
          <a:prstGeom prst="rect">
            <a:avLst/>
          </a:prstGeom>
          <a:noFill/>
        </p:spPr>
        <p:txBody>
          <a:bodyPr wrap="square">
            <a:spAutoFit/>
          </a:bodyPr>
          <a:lstStyle/>
          <a:p>
            <a:pPr lvl="0">
              <a:lnSpc>
                <a:spcPct val="107000"/>
              </a:lnSpc>
              <a:spcAft>
                <a:spcPts val="800"/>
              </a:spcAft>
              <a:buSzPts val="1000"/>
              <a:tabLst>
                <a:tab pos="457200" algn="l"/>
              </a:tabLst>
            </a:pPr>
            <a:r>
              <a:rPr lang="en-AU" sz="2400" dirty="0">
                <a:solidFill>
                  <a:srgbClr val="003E52"/>
                </a:solidFill>
                <a:effectLst/>
                <a:latin typeface="Gotham Rounded Medium" pitchFamily="50" charset="0"/>
                <a:ea typeface="DengXian" panose="02010600030101010101" pitchFamily="2" charset="-122"/>
                <a:cs typeface="Cordia New" panose="020B0304020202020204" pitchFamily="34" charset="-34"/>
              </a:rPr>
              <a:t>Advocacy can be:</a:t>
            </a:r>
          </a:p>
        </p:txBody>
      </p:sp>
      <p:sp>
        <p:nvSpPr>
          <p:cNvPr id="9" name="TextBox 8">
            <a:extLst>
              <a:ext uri="{FF2B5EF4-FFF2-40B4-BE49-F238E27FC236}">
                <a16:creationId xmlns:a16="http://schemas.microsoft.com/office/drawing/2014/main" id="{9D1D731B-0C8B-CA15-6B86-BE7AF73F9B47}"/>
              </a:ext>
            </a:extLst>
          </p:cNvPr>
          <p:cNvSpPr txBox="1"/>
          <p:nvPr/>
        </p:nvSpPr>
        <p:spPr>
          <a:xfrm>
            <a:off x="3747262" y="3547817"/>
            <a:ext cx="8763000" cy="339195"/>
          </a:xfrm>
          <a:prstGeom prst="rect">
            <a:avLst/>
          </a:prstGeom>
          <a:noFill/>
        </p:spPr>
        <p:txBody>
          <a:bodyPr wrap="square">
            <a:spAutoFit/>
          </a:bodyPr>
          <a:lstStyle/>
          <a:p>
            <a:pPr lvl="0">
              <a:lnSpc>
                <a:spcPct val="107000"/>
              </a:lnSpc>
              <a:spcAft>
                <a:spcPts val="800"/>
              </a:spcAft>
              <a:buSzPts val="1000"/>
              <a:tabLst>
                <a:tab pos="457200" algn="l"/>
              </a:tabLst>
            </a:pPr>
            <a:r>
              <a:rPr lang="en-AU" sz="1600" dirty="0">
                <a:solidFill>
                  <a:srgbClr val="E31D1A"/>
                </a:solidFill>
                <a:effectLst/>
                <a:latin typeface="Gotham Rounded Medium" pitchFamily="50" charset="0"/>
                <a:ea typeface="DengXian" panose="02010600030101010101" pitchFamily="2" charset="-122"/>
                <a:cs typeface="Cordia New" panose="020B0304020202020204" pitchFamily="34" charset="-34"/>
              </a:rPr>
              <a:t>There is no single “right” way to advocate.</a:t>
            </a:r>
          </a:p>
        </p:txBody>
      </p:sp>
      <p:sp>
        <p:nvSpPr>
          <p:cNvPr id="2" name="TextBox 1">
            <a:extLst>
              <a:ext uri="{FF2B5EF4-FFF2-40B4-BE49-F238E27FC236}">
                <a16:creationId xmlns:a16="http://schemas.microsoft.com/office/drawing/2014/main" id="{554F209A-D600-56A2-A869-71DC835D3E6A}"/>
              </a:ext>
            </a:extLst>
          </p:cNvPr>
          <p:cNvSpPr txBox="1"/>
          <p:nvPr/>
        </p:nvSpPr>
        <p:spPr>
          <a:xfrm>
            <a:off x="3871087" y="2149061"/>
            <a:ext cx="5254570" cy="339195"/>
          </a:xfrm>
          <a:prstGeom prst="rect">
            <a:avLst/>
          </a:prstGeom>
          <a:solidFill>
            <a:srgbClr val="004987"/>
          </a:solidFill>
        </p:spPr>
        <p:txBody>
          <a:bodyPr wrap="square">
            <a:spAutoFit/>
          </a:bodyPr>
          <a:lstStyle/>
          <a:p>
            <a:pPr lvl="0">
              <a:lnSpc>
                <a:spcPct val="107000"/>
              </a:lnSpc>
              <a:spcAft>
                <a:spcPts val="800"/>
              </a:spcAft>
              <a:buSzPts val="1000"/>
              <a:tabLst>
                <a:tab pos="457200" algn="l"/>
              </a:tabLst>
            </a:pPr>
            <a:r>
              <a:rPr lang="en-AU" sz="1600" dirty="0">
                <a:solidFill>
                  <a:srgbClr val="FFFFFF"/>
                </a:solidFill>
                <a:effectLst/>
                <a:latin typeface="Gotham Rounded Book" pitchFamily="50" charset="0"/>
                <a:ea typeface="DengXian" panose="02010600030101010101" pitchFamily="2" charset="-122"/>
                <a:cs typeface="Cordia New" panose="020B0304020202020204" pitchFamily="34" charset="-34"/>
              </a:rPr>
              <a:t>Personal (speaking up for your own needs)</a:t>
            </a:r>
          </a:p>
        </p:txBody>
      </p:sp>
      <p:sp>
        <p:nvSpPr>
          <p:cNvPr id="4" name="TextBox 3">
            <a:extLst>
              <a:ext uri="{FF2B5EF4-FFF2-40B4-BE49-F238E27FC236}">
                <a16:creationId xmlns:a16="http://schemas.microsoft.com/office/drawing/2014/main" id="{DE44D902-A8B6-5049-E632-C560B5D0F477}"/>
              </a:ext>
            </a:extLst>
          </p:cNvPr>
          <p:cNvSpPr txBox="1"/>
          <p:nvPr/>
        </p:nvSpPr>
        <p:spPr>
          <a:xfrm>
            <a:off x="3871087" y="2614100"/>
            <a:ext cx="5254570" cy="339195"/>
          </a:xfrm>
          <a:prstGeom prst="rect">
            <a:avLst/>
          </a:prstGeom>
          <a:solidFill>
            <a:srgbClr val="52B9E9"/>
          </a:solidFill>
        </p:spPr>
        <p:txBody>
          <a:bodyPr wrap="square">
            <a:spAutoFit/>
          </a:bodyPr>
          <a:lstStyle/>
          <a:p>
            <a:pPr lvl="0">
              <a:lnSpc>
                <a:spcPct val="107000"/>
              </a:lnSpc>
              <a:spcAft>
                <a:spcPts val="800"/>
              </a:spcAft>
              <a:buSzPts val="1000"/>
              <a:tabLst>
                <a:tab pos="457200" algn="l"/>
              </a:tabLst>
            </a:pPr>
            <a:r>
              <a:rPr lang="en-AU" sz="1600" dirty="0">
                <a:solidFill>
                  <a:srgbClr val="FFFFFF"/>
                </a:solidFill>
                <a:effectLst/>
                <a:latin typeface="Gotham Rounded Book" pitchFamily="50" charset="0"/>
                <a:ea typeface="DengXian" panose="02010600030101010101" pitchFamily="2" charset="-122"/>
                <a:cs typeface="Cordia New" panose="020B0304020202020204" pitchFamily="34" charset="-34"/>
              </a:rPr>
              <a:t>Community-based (working together with others)</a:t>
            </a:r>
          </a:p>
        </p:txBody>
      </p:sp>
      <p:sp>
        <p:nvSpPr>
          <p:cNvPr id="6" name="TextBox 5">
            <a:extLst>
              <a:ext uri="{FF2B5EF4-FFF2-40B4-BE49-F238E27FC236}">
                <a16:creationId xmlns:a16="http://schemas.microsoft.com/office/drawing/2014/main" id="{EA959A02-B5D7-6232-76D1-C8776BC39C98}"/>
              </a:ext>
            </a:extLst>
          </p:cNvPr>
          <p:cNvSpPr txBox="1"/>
          <p:nvPr/>
        </p:nvSpPr>
        <p:spPr>
          <a:xfrm>
            <a:off x="3871087" y="3070866"/>
            <a:ext cx="5254570" cy="339195"/>
          </a:xfrm>
          <a:prstGeom prst="rect">
            <a:avLst/>
          </a:prstGeom>
          <a:solidFill>
            <a:srgbClr val="00B18F"/>
          </a:solidFill>
        </p:spPr>
        <p:txBody>
          <a:bodyPr wrap="square">
            <a:spAutoFit/>
          </a:bodyPr>
          <a:lstStyle/>
          <a:p>
            <a:pPr lvl="0">
              <a:lnSpc>
                <a:spcPct val="107000"/>
              </a:lnSpc>
              <a:spcAft>
                <a:spcPts val="800"/>
              </a:spcAft>
              <a:buSzPts val="1000"/>
              <a:tabLst>
                <a:tab pos="457200" algn="l"/>
              </a:tabLst>
            </a:pPr>
            <a:r>
              <a:rPr lang="en-AU" sz="1600" dirty="0">
                <a:solidFill>
                  <a:srgbClr val="FFFFFF"/>
                </a:solidFill>
                <a:latin typeface="Gotham Rounded Book" pitchFamily="50" charset="0"/>
                <a:ea typeface="DengXian" panose="02010600030101010101" pitchFamily="2" charset="-122"/>
                <a:cs typeface="Cordia New" panose="020B0304020202020204" pitchFamily="34" charset="-34"/>
              </a:rPr>
              <a:t>S</a:t>
            </a:r>
            <a:r>
              <a:rPr lang="en-AU" sz="1600" dirty="0">
                <a:solidFill>
                  <a:srgbClr val="FFFFFF"/>
                </a:solidFill>
                <a:effectLst/>
                <a:latin typeface="Gotham Rounded Book" pitchFamily="50" charset="0"/>
                <a:ea typeface="DengXian" panose="02010600030101010101" pitchFamily="2" charset="-122"/>
                <a:cs typeface="Cordia New" panose="020B0304020202020204" pitchFamily="34" charset="-34"/>
              </a:rPr>
              <a:t>ystemic (influencing health policy and laws).</a:t>
            </a:r>
          </a:p>
        </p:txBody>
      </p:sp>
      <p:grpSp>
        <p:nvGrpSpPr>
          <p:cNvPr id="11" name="Group 10">
            <a:extLst>
              <a:ext uri="{FF2B5EF4-FFF2-40B4-BE49-F238E27FC236}">
                <a16:creationId xmlns:a16="http://schemas.microsoft.com/office/drawing/2014/main" id="{126ABF9D-C2C3-330F-F733-E59F38722598}"/>
              </a:ext>
            </a:extLst>
          </p:cNvPr>
          <p:cNvGrpSpPr/>
          <p:nvPr/>
        </p:nvGrpSpPr>
        <p:grpSpPr>
          <a:xfrm>
            <a:off x="-1" y="6115050"/>
            <a:ext cx="12192001" cy="776654"/>
            <a:chOff x="-1" y="6115050"/>
            <a:chExt cx="12192001" cy="776654"/>
          </a:xfrm>
        </p:grpSpPr>
        <p:cxnSp>
          <p:nvCxnSpPr>
            <p:cNvPr id="12" name="Straight Connector 11">
              <a:extLst>
                <a:ext uri="{FF2B5EF4-FFF2-40B4-BE49-F238E27FC236}">
                  <a16:creationId xmlns:a16="http://schemas.microsoft.com/office/drawing/2014/main" id="{E0004B09-78E6-494E-DDB3-B6869A8E125A}"/>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1BA319AE-922E-0881-BE3A-62DD2A87DD4B}"/>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F0DE80E-54EF-EA51-40D9-56F9A2C3742D}"/>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D0BEE4DD-0BD2-7D80-E70E-DDF550AFEF8C}"/>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10" name="Picture 9">
            <a:extLst>
              <a:ext uri="{FF2B5EF4-FFF2-40B4-BE49-F238E27FC236}">
                <a16:creationId xmlns:a16="http://schemas.microsoft.com/office/drawing/2014/main" id="{25F137DA-304C-B24C-63DE-35A799602A7C}"/>
              </a:ext>
            </a:extLst>
          </p:cNvPr>
          <p:cNvPicPr>
            <a:picLocks noChangeAspect="1"/>
          </p:cNvPicPr>
          <p:nvPr/>
        </p:nvPicPr>
        <p:blipFill>
          <a:blip r:embed="rId5">
            <a:extLst>
              <a:ext uri="{28A0092B-C50C-407E-A947-70E740481C1C}">
                <a14:useLocalDpi xmlns:a14="http://schemas.microsoft.com/office/drawing/2010/main" val="0"/>
              </a:ext>
            </a:extLst>
          </a:blip>
          <a:srcRect l="221" t="294" r="62712" b="24477"/>
          <a:stretch>
            <a:fillRect/>
          </a:stretch>
        </p:blipFill>
        <p:spPr>
          <a:xfrm rot="16200000">
            <a:off x="255656" y="1827291"/>
            <a:ext cx="4805017" cy="5485490"/>
          </a:xfrm>
          <a:prstGeom prst="rect">
            <a:avLst/>
          </a:prstGeom>
        </p:spPr>
      </p:pic>
      <p:pic>
        <p:nvPicPr>
          <p:cNvPr id="21" name="Picture 20">
            <a:extLst>
              <a:ext uri="{FF2B5EF4-FFF2-40B4-BE49-F238E27FC236}">
                <a16:creationId xmlns:a16="http://schemas.microsoft.com/office/drawing/2014/main" id="{33798369-4C0E-CA4E-4E77-BE9386F9FE75}"/>
              </a:ext>
            </a:extLst>
          </p:cNvPr>
          <p:cNvPicPr>
            <a:picLocks noChangeAspect="1"/>
          </p:cNvPicPr>
          <p:nvPr/>
        </p:nvPicPr>
        <p:blipFill>
          <a:blip r:embed="rId6">
            <a:extLst>
              <a:ext uri="{28A0092B-C50C-407E-A947-70E740481C1C}">
                <a14:useLocalDpi xmlns:a14="http://schemas.microsoft.com/office/drawing/2010/main" val="0"/>
              </a:ext>
            </a:extLst>
          </a:blip>
          <a:srcRect t="40029" r="66716" b="-1"/>
          <a:stretch>
            <a:fillRect/>
          </a:stretch>
        </p:blipFill>
        <p:spPr>
          <a:xfrm rot="20985992">
            <a:off x="7789356" y="-2351175"/>
            <a:ext cx="6737642" cy="6373401"/>
          </a:xfrm>
          <a:prstGeom prst="rect">
            <a:avLst/>
          </a:prstGeom>
        </p:spPr>
      </p:pic>
      <p:pic>
        <p:nvPicPr>
          <p:cNvPr id="13" name="Picture 12">
            <a:extLst>
              <a:ext uri="{FF2B5EF4-FFF2-40B4-BE49-F238E27FC236}">
                <a16:creationId xmlns:a16="http://schemas.microsoft.com/office/drawing/2014/main" id="{6A94A237-3B89-4F83-2A78-61C96B824CC6}"/>
              </a:ext>
            </a:extLst>
          </p:cNvPr>
          <p:cNvPicPr>
            <a:picLocks noChangeAspect="1"/>
          </p:cNvPicPr>
          <p:nvPr/>
        </p:nvPicPr>
        <p:blipFill>
          <a:blip r:embed="rId7"/>
          <a:srcRect l="42875" t="-684" r="-639" b="17670"/>
          <a:stretch>
            <a:fillRect/>
          </a:stretch>
        </p:blipFill>
        <p:spPr>
          <a:xfrm>
            <a:off x="4885736" y="-6157221"/>
            <a:ext cx="6486052" cy="5243164"/>
          </a:xfrm>
          <a:prstGeom prst="rect">
            <a:avLst/>
          </a:prstGeom>
        </p:spPr>
      </p:pic>
      <p:sp>
        <p:nvSpPr>
          <p:cNvPr id="14" name="TextBox 13">
            <a:extLst>
              <a:ext uri="{FF2B5EF4-FFF2-40B4-BE49-F238E27FC236}">
                <a16:creationId xmlns:a16="http://schemas.microsoft.com/office/drawing/2014/main" id="{F29A9D86-CF33-ADAE-F21A-9FB9F15FC4C1}"/>
              </a:ext>
            </a:extLst>
          </p:cNvPr>
          <p:cNvSpPr txBox="1"/>
          <p:nvPr/>
        </p:nvSpPr>
        <p:spPr>
          <a:xfrm>
            <a:off x="-9075186" y="3890096"/>
            <a:ext cx="3359151" cy="338554"/>
          </a:xfrm>
          <a:prstGeom prst="rect">
            <a:avLst/>
          </a:prstGeom>
          <a:noFill/>
        </p:spPr>
        <p:txBody>
          <a:bodyPr wrap="square" rtlCol="0">
            <a:spAutoFit/>
          </a:bodyPr>
          <a:lstStyle/>
          <a:p>
            <a:r>
              <a:rPr lang="en-US" sz="1600" dirty="0">
                <a:latin typeface="Gotham Rounded Medium" pitchFamily="50" charset="0"/>
              </a:rPr>
              <a:t>Policy/system advocacy</a:t>
            </a:r>
            <a:endParaRPr lang="en-AU" sz="1400" dirty="0">
              <a:latin typeface="Gotham Rounded Medium" pitchFamily="50" charset="0"/>
            </a:endParaRPr>
          </a:p>
        </p:txBody>
      </p:sp>
      <p:sp>
        <p:nvSpPr>
          <p:cNvPr id="15" name="TextBox 14">
            <a:extLst>
              <a:ext uri="{FF2B5EF4-FFF2-40B4-BE49-F238E27FC236}">
                <a16:creationId xmlns:a16="http://schemas.microsoft.com/office/drawing/2014/main" id="{23B8DFE5-388C-990A-1287-DEE322390A98}"/>
              </a:ext>
            </a:extLst>
          </p:cNvPr>
          <p:cNvSpPr txBox="1"/>
          <p:nvPr/>
        </p:nvSpPr>
        <p:spPr>
          <a:xfrm>
            <a:off x="-9433122" y="2848520"/>
            <a:ext cx="3359151" cy="338554"/>
          </a:xfrm>
          <a:prstGeom prst="rect">
            <a:avLst/>
          </a:prstGeom>
          <a:noFill/>
        </p:spPr>
        <p:txBody>
          <a:bodyPr wrap="square" rtlCol="0">
            <a:spAutoFit/>
          </a:bodyPr>
          <a:lstStyle/>
          <a:p>
            <a:r>
              <a:rPr lang="en-US" sz="1600" dirty="0">
                <a:latin typeface="Gotham Rounded Medium" pitchFamily="50" charset="0"/>
              </a:rPr>
              <a:t>Community advocacy</a:t>
            </a:r>
            <a:endParaRPr lang="en-AU" sz="1400" dirty="0">
              <a:latin typeface="Gotham Rounded Medium" pitchFamily="50" charset="0"/>
            </a:endParaRPr>
          </a:p>
        </p:txBody>
      </p:sp>
      <p:sp>
        <p:nvSpPr>
          <p:cNvPr id="17" name="TextBox 16">
            <a:extLst>
              <a:ext uri="{FF2B5EF4-FFF2-40B4-BE49-F238E27FC236}">
                <a16:creationId xmlns:a16="http://schemas.microsoft.com/office/drawing/2014/main" id="{57D6EC63-1900-E44A-9E72-683D70ACEEDE}"/>
              </a:ext>
            </a:extLst>
          </p:cNvPr>
          <p:cNvSpPr txBox="1"/>
          <p:nvPr/>
        </p:nvSpPr>
        <p:spPr>
          <a:xfrm>
            <a:off x="-9821639" y="1729974"/>
            <a:ext cx="1620752" cy="338554"/>
          </a:xfrm>
          <a:prstGeom prst="rect">
            <a:avLst/>
          </a:prstGeom>
          <a:noFill/>
        </p:spPr>
        <p:txBody>
          <a:bodyPr wrap="square" rtlCol="0">
            <a:spAutoFit/>
          </a:bodyPr>
          <a:lstStyle/>
          <a:p>
            <a:r>
              <a:rPr lang="en-US" sz="1600" dirty="0">
                <a:latin typeface="Gotham Rounded Medium" pitchFamily="50" charset="0"/>
              </a:rPr>
              <a:t>Self advocacy</a:t>
            </a:r>
            <a:endParaRPr lang="en-AU" sz="1400" dirty="0">
              <a:latin typeface="Gotham Rounded Medium" pitchFamily="50" charset="0"/>
            </a:endParaRPr>
          </a:p>
        </p:txBody>
      </p:sp>
      <p:sp>
        <p:nvSpPr>
          <p:cNvPr id="23" name="TextBox 22">
            <a:extLst>
              <a:ext uri="{FF2B5EF4-FFF2-40B4-BE49-F238E27FC236}">
                <a16:creationId xmlns:a16="http://schemas.microsoft.com/office/drawing/2014/main" id="{85E159B9-437A-148E-8FC6-133F7B17994B}"/>
              </a:ext>
            </a:extLst>
          </p:cNvPr>
          <p:cNvSpPr txBox="1"/>
          <p:nvPr/>
        </p:nvSpPr>
        <p:spPr>
          <a:xfrm>
            <a:off x="-9830583" y="2062976"/>
            <a:ext cx="4081147" cy="338554"/>
          </a:xfrm>
          <a:prstGeom prst="rect">
            <a:avLst/>
          </a:prstGeom>
          <a:noFill/>
        </p:spPr>
        <p:txBody>
          <a:bodyPr wrap="square" rtlCol="0">
            <a:spAutoFit/>
          </a:bodyPr>
          <a:lstStyle/>
          <a:p>
            <a:r>
              <a:rPr lang="en-AU" sz="1600" dirty="0">
                <a:latin typeface="Gotham Rounded Book" pitchFamily="50" charset="0"/>
              </a:rPr>
              <a:t>Standing up for your own care needs.</a:t>
            </a:r>
            <a:endParaRPr lang="en-AU" sz="1200" dirty="0">
              <a:latin typeface="Gotham Rounded Book" pitchFamily="50" charset="0"/>
            </a:endParaRPr>
          </a:p>
        </p:txBody>
      </p:sp>
      <p:sp>
        <p:nvSpPr>
          <p:cNvPr id="24" name="TextBox 23">
            <a:extLst>
              <a:ext uri="{FF2B5EF4-FFF2-40B4-BE49-F238E27FC236}">
                <a16:creationId xmlns:a16="http://schemas.microsoft.com/office/drawing/2014/main" id="{A9852FB3-2451-20AC-DAF8-72194A186053}"/>
              </a:ext>
            </a:extLst>
          </p:cNvPr>
          <p:cNvSpPr txBox="1"/>
          <p:nvPr/>
        </p:nvSpPr>
        <p:spPr>
          <a:xfrm>
            <a:off x="-9404566" y="3112620"/>
            <a:ext cx="6013451" cy="338554"/>
          </a:xfrm>
          <a:prstGeom prst="rect">
            <a:avLst/>
          </a:prstGeom>
          <a:noFill/>
        </p:spPr>
        <p:txBody>
          <a:bodyPr wrap="square" rtlCol="0">
            <a:spAutoFit/>
          </a:bodyPr>
          <a:lstStyle/>
          <a:p>
            <a:r>
              <a:rPr lang="en-AU" sz="1600" dirty="0">
                <a:latin typeface="Gotham Rounded Book" pitchFamily="50" charset="0"/>
              </a:rPr>
              <a:t>Working together with peers and support networks.</a:t>
            </a:r>
            <a:endParaRPr lang="en-AU" sz="1200" dirty="0">
              <a:latin typeface="Gotham Rounded Book" pitchFamily="50" charset="0"/>
            </a:endParaRPr>
          </a:p>
        </p:txBody>
      </p:sp>
      <p:sp>
        <p:nvSpPr>
          <p:cNvPr id="25" name="TextBox 24">
            <a:extLst>
              <a:ext uri="{FF2B5EF4-FFF2-40B4-BE49-F238E27FC236}">
                <a16:creationId xmlns:a16="http://schemas.microsoft.com/office/drawing/2014/main" id="{0202A472-47FB-FFE2-4CE6-30243FA816D7}"/>
              </a:ext>
            </a:extLst>
          </p:cNvPr>
          <p:cNvSpPr txBox="1"/>
          <p:nvPr/>
        </p:nvSpPr>
        <p:spPr>
          <a:xfrm>
            <a:off x="-9057372" y="4152634"/>
            <a:ext cx="8619215" cy="338554"/>
          </a:xfrm>
          <a:prstGeom prst="rect">
            <a:avLst/>
          </a:prstGeom>
          <a:noFill/>
        </p:spPr>
        <p:txBody>
          <a:bodyPr wrap="square" rtlCol="0">
            <a:spAutoFit/>
          </a:bodyPr>
          <a:lstStyle/>
          <a:p>
            <a:r>
              <a:rPr lang="en-AU" sz="1600" dirty="0">
                <a:latin typeface="Gotham Rounded Book" pitchFamily="50" charset="0"/>
              </a:rPr>
              <a:t>Engaging with government, health services and organisations to change systems.</a:t>
            </a:r>
            <a:endParaRPr lang="en-AU" sz="1200" dirty="0">
              <a:latin typeface="Gotham Rounded Book" pitchFamily="50" charset="0"/>
            </a:endParaRPr>
          </a:p>
        </p:txBody>
      </p:sp>
      <p:sp>
        <p:nvSpPr>
          <p:cNvPr id="26" name="Rectangle: Rounded Corners 25">
            <a:extLst>
              <a:ext uri="{FF2B5EF4-FFF2-40B4-BE49-F238E27FC236}">
                <a16:creationId xmlns:a16="http://schemas.microsoft.com/office/drawing/2014/main" id="{64C8873B-D90E-314B-7026-8180919EDC86}"/>
              </a:ext>
            </a:extLst>
          </p:cNvPr>
          <p:cNvSpPr/>
          <p:nvPr/>
        </p:nvSpPr>
        <p:spPr>
          <a:xfrm>
            <a:off x="-9075186" y="3927502"/>
            <a:ext cx="45719" cy="539495"/>
          </a:xfrm>
          <a:prstGeom prst="roundRect">
            <a:avLst/>
          </a:prstGeom>
          <a:solidFill>
            <a:srgbClr val="52B9E9"/>
          </a:solidFill>
          <a:ln>
            <a:solidFill>
              <a:srgbClr val="52B9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Rectangle: Rounded Corners 26">
            <a:extLst>
              <a:ext uri="{FF2B5EF4-FFF2-40B4-BE49-F238E27FC236}">
                <a16:creationId xmlns:a16="http://schemas.microsoft.com/office/drawing/2014/main" id="{074DDF47-887C-11F0-B046-3930C69D386F}"/>
              </a:ext>
            </a:extLst>
          </p:cNvPr>
          <p:cNvSpPr/>
          <p:nvPr/>
        </p:nvSpPr>
        <p:spPr>
          <a:xfrm>
            <a:off x="-9455981" y="2852903"/>
            <a:ext cx="45719" cy="539495"/>
          </a:xfrm>
          <a:prstGeom prst="roundRect">
            <a:avLst/>
          </a:prstGeom>
          <a:solidFill>
            <a:srgbClr val="004987"/>
          </a:solidFill>
          <a:ln>
            <a:solidFill>
              <a:srgbClr val="0049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Rectangle: Rounded Corners 27">
            <a:extLst>
              <a:ext uri="{FF2B5EF4-FFF2-40B4-BE49-F238E27FC236}">
                <a16:creationId xmlns:a16="http://schemas.microsoft.com/office/drawing/2014/main" id="{0575D81C-0EA7-83EB-3474-580B390BA5C0}"/>
              </a:ext>
            </a:extLst>
          </p:cNvPr>
          <p:cNvSpPr/>
          <p:nvPr/>
        </p:nvSpPr>
        <p:spPr>
          <a:xfrm>
            <a:off x="-9844499" y="1735526"/>
            <a:ext cx="45719" cy="666004"/>
          </a:xfrm>
          <a:prstGeom prst="roundRect">
            <a:avLst/>
          </a:prstGeom>
          <a:solidFill>
            <a:srgbClr val="E31D1A"/>
          </a:solidFill>
          <a:ln>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Title 1">
            <a:extLst>
              <a:ext uri="{FF2B5EF4-FFF2-40B4-BE49-F238E27FC236}">
                <a16:creationId xmlns:a16="http://schemas.microsoft.com/office/drawing/2014/main" id="{93A25162-86A7-0960-C2C5-DAC0959CCE1E}"/>
              </a:ext>
            </a:extLst>
          </p:cNvPr>
          <p:cNvSpPr txBox="1">
            <a:spLocks/>
          </p:cNvSpPr>
          <p:nvPr/>
        </p:nvSpPr>
        <p:spPr>
          <a:xfrm>
            <a:off x="-9410262" y="3941322"/>
            <a:ext cx="304723"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AU" sz="2000" dirty="0">
                <a:solidFill>
                  <a:srgbClr val="52B9E9"/>
                </a:solidFill>
                <a:latin typeface="Gotham Rounded Book" pitchFamily="50" charset="0"/>
              </a:rPr>
              <a:t>3</a:t>
            </a:r>
          </a:p>
        </p:txBody>
      </p:sp>
      <p:sp>
        <p:nvSpPr>
          <p:cNvPr id="30" name="Title 1">
            <a:extLst>
              <a:ext uri="{FF2B5EF4-FFF2-40B4-BE49-F238E27FC236}">
                <a16:creationId xmlns:a16="http://schemas.microsoft.com/office/drawing/2014/main" id="{30554DD3-1659-2F2A-0B8D-326457773857}"/>
              </a:ext>
            </a:extLst>
          </p:cNvPr>
          <p:cNvSpPr txBox="1">
            <a:spLocks/>
          </p:cNvSpPr>
          <p:nvPr/>
        </p:nvSpPr>
        <p:spPr>
          <a:xfrm>
            <a:off x="-9804542" y="2898281"/>
            <a:ext cx="304723"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004987"/>
                </a:solidFill>
                <a:latin typeface="Gotham Rounded Book" pitchFamily="50" charset="0"/>
              </a:rPr>
              <a:t>2</a:t>
            </a:r>
            <a:endParaRPr lang="en-AU" sz="2000" dirty="0">
              <a:solidFill>
                <a:srgbClr val="004987"/>
              </a:solidFill>
              <a:latin typeface="Gotham Rounded Book" pitchFamily="50" charset="0"/>
            </a:endParaRPr>
          </a:p>
        </p:txBody>
      </p:sp>
      <p:sp>
        <p:nvSpPr>
          <p:cNvPr id="31" name="Title 1">
            <a:extLst>
              <a:ext uri="{FF2B5EF4-FFF2-40B4-BE49-F238E27FC236}">
                <a16:creationId xmlns:a16="http://schemas.microsoft.com/office/drawing/2014/main" id="{64E53A10-2547-7D0D-ADC1-34103CE186AF}"/>
              </a:ext>
            </a:extLst>
          </p:cNvPr>
          <p:cNvSpPr txBox="1">
            <a:spLocks/>
          </p:cNvSpPr>
          <p:nvPr/>
        </p:nvSpPr>
        <p:spPr>
          <a:xfrm>
            <a:off x="-10109265" y="1838606"/>
            <a:ext cx="304723"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E31D1A"/>
                </a:solidFill>
                <a:latin typeface="Gotham Rounded Book" pitchFamily="50" charset="0"/>
              </a:rPr>
              <a:t>1</a:t>
            </a:r>
            <a:endParaRPr lang="en-AU" sz="2000" dirty="0">
              <a:solidFill>
                <a:srgbClr val="E31D1A"/>
              </a:solidFill>
              <a:latin typeface="Gotham Rounded Book" pitchFamily="50" charset="0"/>
            </a:endParaRPr>
          </a:p>
        </p:txBody>
      </p:sp>
      <p:pic>
        <p:nvPicPr>
          <p:cNvPr id="32" name="Picture 31">
            <a:extLst>
              <a:ext uri="{FF2B5EF4-FFF2-40B4-BE49-F238E27FC236}">
                <a16:creationId xmlns:a16="http://schemas.microsoft.com/office/drawing/2014/main" id="{D9D2D14D-F186-8BA2-79AB-0889132E3E5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869377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4C6CE-BAA6-1FED-33E9-38DF869D163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4E7913C-816C-C6E7-FF56-E424DDF8A143}"/>
              </a:ext>
            </a:extLst>
          </p:cNvPr>
          <p:cNvSpPr txBox="1">
            <a:spLocks/>
          </p:cNvSpPr>
          <p:nvPr/>
        </p:nvSpPr>
        <p:spPr>
          <a:xfrm>
            <a:off x="270904" y="576457"/>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What is Patient Advocacy?</a:t>
            </a:r>
            <a:endParaRPr lang="en-AU" sz="3300" dirty="0">
              <a:solidFill>
                <a:srgbClr val="E31D1A"/>
              </a:solidFill>
              <a:latin typeface="Gotham Rounded Bold" panose="02000000000000000000" pitchFamily="50" charset="0"/>
            </a:endParaRPr>
          </a:p>
        </p:txBody>
      </p:sp>
      <p:sp>
        <p:nvSpPr>
          <p:cNvPr id="5" name="TextBox 4">
            <a:extLst>
              <a:ext uri="{FF2B5EF4-FFF2-40B4-BE49-F238E27FC236}">
                <a16:creationId xmlns:a16="http://schemas.microsoft.com/office/drawing/2014/main" id="{69E6201A-DA8B-E9D3-2617-1BF681CE09A5}"/>
              </a:ext>
            </a:extLst>
          </p:cNvPr>
          <p:cNvSpPr txBox="1"/>
          <p:nvPr/>
        </p:nvSpPr>
        <p:spPr>
          <a:xfrm>
            <a:off x="1304983" y="4202234"/>
            <a:ext cx="3359151" cy="338554"/>
          </a:xfrm>
          <a:prstGeom prst="rect">
            <a:avLst/>
          </a:prstGeom>
          <a:noFill/>
        </p:spPr>
        <p:txBody>
          <a:bodyPr wrap="square" rtlCol="0">
            <a:spAutoFit/>
          </a:bodyPr>
          <a:lstStyle/>
          <a:p>
            <a:r>
              <a:rPr lang="en-US" sz="1600" dirty="0">
                <a:latin typeface="Gotham Rounded Medium" pitchFamily="50" charset="0"/>
              </a:rPr>
              <a:t>Policy/system advocacy</a:t>
            </a:r>
            <a:endParaRPr lang="en-AU" sz="1400" dirty="0">
              <a:latin typeface="Gotham Rounded Medium" pitchFamily="50" charset="0"/>
            </a:endParaRPr>
          </a:p>
        </p:txBody>
      </p:sp>
      <p:sp>
        <p:nvSpPr>
          <p:cNvPr id="6" name="Title 1">
            <a:extLst>
              <a:ext uri="{FF2B5EF4-FFF2-40B4-BE49-F238E27FC236}">
                <a16:creationId xmlns:a16="http://schemas.microsoft.com/office/drawing/2014/main" id="{35C625B6-D02B-2998-54DA-D72B860508C2}"/>
              </a:ext>
            </a:extLst>
          </p:cNvPr>
          <p:cNvSpPr txBox="1">
            <a:spLocks/>
          </p:cNvSpPr>
          <p:nvPr/>
        </p:nvSpPr>
        <p:spPr>
          <a:xfrm>
            <a:off x="423265" y="1143316"/>
            <a:ext cx="8128000"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solidFill>
                  <a:srgbClr val="003E52"/>
                </a:solidFill>
                <a:latin typeface="Gotham Rounded Medium" pitchFamily="50" charset="0"/>
              </a:rPr>
              <a:t>Levels of advocacy</a:t>
            </a:r>
            <a:endParaRPr lang="en-AU" sz="2400" dirty="0">
              <a:solidFill>
                <a:srgbClr val="003E52"/>
              </a:solidFill>
              <a:latin typeface="Gotham Rounded Medium" pitchFamily="50" charset="0"/>
            </a:endParaRPr>
          </a:p>
        </p:txBody>
      </p:sp>
      <p:sp>
        <p:nvSpPr>
          <p:cNvPr id="7" name="TextBox 6">
            <a:extLst>
              <a:ext uri="{FF2B5EF4-FFF2-40B4-BE49-F238E27FC236}">
                <a16:creationId xmlns:a16="http://schemas.microsoft.com/office/drawing/2014/main" id="{B991663A-0B5E-B72F-F57E-FE2F920CC447}"/>
              </a:ext>
            </a:extLst>
          </p:cNvPr>
          <p:cNvSpPr txBox="1"/>
          <p:nvPr/>
        </p:nvSpPr>
        <p:spPr>
          <a:xfrm>
            <a:off x="947047" y="3160658"/>
            <a:ext cx="3359151" cy="338554"/>
          </a:xfrm>
          <a:prstGeom prst="rect">
            <a:avLst/>
          </a:prstGeom>
          <a:noFill/>
        </p:spPr>
        <p:txBody>
          <a:bodyPr wrap="square" rtlCol="0">
            <a:spAutoFit/>
          </a:bodyPr>
          <a:lstStyle/>
          <a:p>
            <a:r>
              <a:rPr lang="en-US" sz="1600" dirty="0">
                <a:latin typeface="Gotham Rounded Medium" pitchFamily="50" charset="0"/>
              </a:rPr>
              <a:t>Community advocacy</a:t>
            </a:r>
            <a:endParaRPr lang="en-AU" sz="1400" dirty="0">
              <a:latin typeface="Gotham Rounded Medium" pitchFamily="50" charset="0"/>
            </a:endParaRPr>
          </a:p>
        </p:txBody>
      </p:sp>
      <p:sp>
        <p:nvSpPr>
          <p:cNvPr id="8" name="TextBox 7">
            <a:extLst>
              <a:ext uri="{FF2B5EF4-FFF2-40B4-BE49-F238E27FC236}">
                <a16:creationId xmlns:a16="http://schemas.microsoft.com/office/drawing/2014/main" id="{67A661E9-35EC-A117-A0DF-2E65745E5438}"/>
              </a:ext>
            </a:extLst>
          </p:cNvPr>
          <p:cNvSpPr txBox="1"/>
          <p:nvPr/>
        </p:nvSpPr>
        <p:spPr>
          <a:xfrm>
            <a:off x="558530" y="2042112"/>
            <a:ext cx="1620752" cy="338554"/>
          </a:xfrm>
          <a:prstGeom prst="rect">
            <a:avLst/>
          </a:prstGeom>
          <a:noFill/>
        </p:spPr>
        <p:txBody>
          <a:bodyPr wrap="square" rtlCol="0">
            <a:spAutoFit/>
          </a:bodyPr>
          <a:lstStyle/>
          <a:p>
            <a:r>
              <a:rPr lang="en-US" sz="1600" dirty="0">
                <a:latin typeface="Gotham Rounded Medium" pitchFamily="50" charset="0"/>
              </a:rPr>
              <a:t>Self advocacy</a:t>
            </a:r>
            <a:endParaRPr lang="en-AU" sz="1400" dirty="0">
              <a:latin typeface="Gotham Rounded Medium" pitchFamily="50" charset="0"/>
            </a:endParaRPr>
          </a:p>
        </p:txBody>
      </p:sp>
      <p:sp>
        <p:nvSpPr>
          <p:cNvPr id="9" name="TextBox 8">
            <a:extLst>
              <a:ext uri="{FF2B5EF4-FFF2-40B4-BE49-F238E27FC236}">
                <a16:creationId xmlns:a16="http://schemas.microsoft.com/office/drawing/2014/main" id="{8C838520-24F3-FBF2-5166-DD1A54D588F9}"/>
              </a:ext>
            </a:extLst>
          </p:cNvPr>
          <p:cNvSpPr txBox="1"/>
          <p:nvPr/>
        </p:nvSpPr>
        <p:spPr>
          <a:xfrm>
            <a:off x="549586" y="2375114"/>
            <a:ext cx="4081147" cy="338554"/>
          </a:xfrm>
          <a:prstGeom prst="rect">
            <a:avLst/>
          </a:prstGeom>
          <a:noFill/>
        </p:spPr>
        <p:txBody>
          <a:bodyPr wrap="square" rtlCol="0">
            <a:spAutoFit/>
          </a:bodyPr>
          <a:lstStyle/>
          <a:p>
            <a:r>
              <a:rPr lang="en-AU" sz="1600" dirty="0">
                <a:latin typeface="Gotham Rounded Book" pitchFamily="50" charset="0"/>
              </a:rPr>
              <a:t>Standing up for your own care needs.</a:t>
            </a:r>
            <a:endParaRPr lang="en-AU" sz="1200" dirty="0">
              <a:latin typeface="Gotham Rounded Book" pitchFamily="50" charset="0"/>
            </a:endParaRPr>
          </a:p>
        </p:txBody>
      </p:sp>
      <p:sp>
        <p:nvSpPr>
          <p:cNvPr id="10" name="TextBox 9">
            <a:extLst>
              <a:ext uri="{FF2B5EF4-FFF2-40B4-BE49-F238E27FC236}">
                <a16:creationId xmlns:a16="http://schemas.microsoft.com/office/drawing/2014/main" id="{161B7896-A871-A542-88BF-9BCA2EDCCCB3}"/>
              </a:ext>
            </a:extLst>
          </p:cNvPr>
          <p:cNvSpPr txBox="1"/>
          <p:nvPr/>
        </p:nvSpPr>
        <p:spPr>
          <a:xfrm>
            <a:off x="975603" y="3424758"/>
            <a:ext cx="6013451" cy="338554"/>
          </a:xfrm>
          <a:prstGeom prst="rect">
            <a:avLst/>
          </a:prstGeom>
          <a:noFill/>
        </p:spPr>
        <p:txBody>
          <a:bodyPr wrap="square" rtlCol="0">
            <a:spAutoFit/>
          </a:bodyPr>
          <a:lstStyle/>
          <a:p>
            <a:r>
              <a:rPr lang="en-AU" sz="1600" dirty="0">
                <a:latin typeface="Gotham Rounded Book" pitchFamily="50" charset="0"/>
              </a:rPr>
              <a:t>Working together with peers and support networks.</a:t>
            </a:r>
            <a:endParaRPr lang="en-AU" sz="1200" dirty="0">
              <a:latin typeface="Gotham Rounded Book" pitchFamily="50" charset="0"/>
            </a:endParaRPr>
          </a:p>
        </p:txBody>
      </p:sp>
      <p:sp>
        <p:nvSpPr>
          <p:cNvPr id="11" name="TextBox 10">
            <a:extLst>
              <a:ext uri="{FF2B5EF4-FFF2-40B4-BE49-F238E27FC236}">
                <a16:creationId xmlns:a16="http://schemas.microsoft.com/office/drawing/2014/main" id="{8948BA4D-3148-63CC-0CD4-CBF0FCAFC356}"/>
              </a:ext>
            </a:extLst>
          </p:cNvPr>
          <p:cNvSpPr txBox="1"/>
          <p:nvPr/>
        </p:nvSpPr>
        <p:spPr>
          <a:xfrm>
            <a:off x="1322797" y="4464772"/>
            <a:ext cx="8619215" cy="338554"/>
          </a:xfrm>
          <a:prstGeom prst="rect">
            <a:avLst/>
          </a:prstGeom>
          <a:noFill/>
        </p:spPr>
        <p:txBody>
          <a:bodyPr wrap="square" rtlCol="0">
            <a:spAutoFit/>
          </a:bodyPr>
          <a:lstStyle/>
          <a:p>
            <a:r>
              <a:rPr lang="en-AU" sz="1600" dirty="0">
                <a:latin typeface="Gotham Rounded Book" pitchFamily="50" charset="0"/>
              </a:rPr>
              <a:t>Engaging with government, health services and organisations to change systems.</a:t>
            </a:r>
            <a:endParaRPr lang="en-AU" sz="1200" dirty="0">
              <a:latin typeface="Gotham Rounded Book" pitchFamily="50" charset="0"/>
            </a:endParaRPr>
          </a:p>
        </p:txBody>
      </p:sp>
      <p:sp>
        <p:nvSpPr>
          <p:cNvPr id="12" name="Rectangle: Rounded Corners 11">
            <a:extLst>
              <a:ext uri="{FF2B5EF4-FFF2-40B4-BE49-F238E27FC236}">
                <a16:creationId xmlns:a16="http://schemas.microsoft.com/office/drawing/2014/main" id="{73E698D1-2F84-71D9-C836-BAA3DE146BE2}"/>
              </a:ext>
            </a:extLst>
          </p:cNvPr>
          <p:cNvSpPr/>
          <p:nvPr/>
        </p:nvSpPr>
        <p:spPr>
          <a:xfrm>
            <a:off x="1304983" y="4239640"/>
            <a:ext cx="45719" cy="539495"/>
          </a:xfrm>
          <a:prstGeom prst="roundRect">
            <a:avLst/>
          </a:prstGeom>
          <a:solidFill>
            <a:srgbClr val="52B9E9"/>
          </a:solidFill>
          <a:ln>
            <a:solidFill>
              <a:srgbClr val="52B9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Rectangle: Rounded Corners 20">
            <a:extLst>
              <a:ext uri="{FF2B5EF4-FFF2-40B4-BE49-F238E27FC236}">
                <a16:creationId xmlns:a16="http://schemas.microsoft.com/office/drawing/2014/main" id="{15D8C2AA-B357-06C3-670D-78ED37E5277C}"/>
              </a:ext>
            </a:extLst>
          </p:cNvPr>
          <p:cNvSpPr/>
          <p:nvPr/>
        </p:nvSpPr>
        <p:spPr>
          <a:xfrm>
            <a:off x="924188" y="3165041"/>
            <a:ext cx="45719" cy="539495"/>
          </a:xfrm>
          <a:prstGeom prst="roundRect">
            <a:avLst/>
          </a:prstGeom>
          <a:solidFill>
            <a:srgbClr val="004987"/>
          </a:solidFill>
          <a:ln>
            <a:solidFill>
              <a:srgbClr val="0049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Rectangle: Rounded Corners 22">
            <a:extLst>
              <a:ext uri="{FF2B5EF4-FFF2-40B4-BE49-F238E27FC236}">
                <a16:creationId xmlns:a16="http://schemas.microsoft.com/office/drawing/2014/main" id="{EA9E019D-82D4-F9D5-B8C7-2746B058988F}"/>
              </a:ext>
            </a:extLst>
          </p:cNvPr>
          <p:cNvSpPr/>
          <p:nvPr/>
        </p:nvSpPr>
        <p:spPr>
          <a:xfrm>
            <a:off x="535670" y="2047664"/>
            <a:ext cx="45719" cy="666004"/>
          </a:xfrm>
          <a:prstGeom prst="roundRect">
            <a:avLst/>
          </a:prstGeom>
          <a:solidFill>
            <a:srgbClr val="E31D1A"/>
          </a:solidFill>
          <a:ln>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2" name="Title 1">
            <a:extLst>
              <a:ext uri="{FF2B5EF4-FFF2-40B4-BE49-F238E27FC236}">
                <a16:creationId xmlns:a16="http://schemas.microsoft.com/office/drawing/2014/main" id="{ADE0AE52-B32B-FF68-33A1-EDCE173A7B0F}"/>
              </a:ext>
            </a:extLst>
          </p:cNvPr>
          <p:cNvSpPr txBox="1">
            <a:spLocks/>
          </p:cNvSpPr>
          <p:nvPr/>
        </p:nvSpPr>
        <p:spPr>
          <a:xfrm>
            <a:off x="969907" y="4253460"/>
            <a:ext cx="304723"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AU" sz="2000" dirty="0">
                <a:solidFill>
                  <a:srgbClr val="52B9E9"/>
                </a:solidFill>
                <a:latin typeface="Gotham Rounded Book" pitchFamily="50" charset="0"/>
              </a:rPr>
              <a:t>3</a:t>
            </a:r>
          </a:p>
        </p:txBody>
      </p:sp>
      <p:sp>
        <p:nvSpPr>
          <p:cNvPr id="43" name="Title 1">
            <a:extLst>
              <a:ext uri="{FF2B5EF4-FFF2-40B4-BE49-F238E27FC236}">
                <a16:creationId xmlns:a16="http://schemas.microsoft.com/office/drawing/2014/main" id="{87F9EB0C-0694-A173-9D70-6DFAAA28DADE}"/>
              </a:ext>
            </a:extLst>
          </p:cNvPr>
          <p:cNvSpPr txBox="1">
            <a:spLocks/>
          </p:cNvSpPr>
          <p:nvPr/>
        </p:nvSpPr>
        <p:spPr>
          <a:xfrm>
            <a:off x="575627" y="3210419"/>
            <a:ext cx="304723"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004987"/>
                </a:solidFill>
                <a:latin typeface="Gotham Rounded Book" pitchFamily="50" charset="0"/>
              </a:rPr>
              <a:t>2</a:t>
            </a:r>
            <a:endParaRPr lang="en-AU" sz="2000" dirty="0">
              <a:solidFill>
                <a:srgbClr val="004987"/>
              </a:solidFill>
              <a:latin typeface="Gotham Rounded Book" pitchFamily="50" charset="0"/>
            </a:endParaRPr>
          </a:p>
        </p:txBody>
      </p:sp>
      <p:sp>
        <p:nvSpPr>
          <p:cNvPr id="44" name="Title 1">
            <a:extLst>
              <a:ext uri="{FF2B5EF4-FFF2-40B4-BE49-F238E27FC236}">
                <a16:creationId xmlns:a16="http://schemas.microsoft.com/office/drawing/2014/main" id="{E55BC24B-9A77-9ABB-89E3-7D9E8874FE6D}"/>
              </a:ext>
            </a:extLst>
          </p:cNvPr>
          <p:cNvSpPr txBox="1">
            <a:spLocks/>
          </p:cNvSpPr>
          <p:nvPr/>
        </p:nvSpPr>
        <p:spPr>
          <a:xfrm>
            <a:off x="270904" y="2150744"/>
            <a:ext cx="304723"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E31D1A"/>
                </a:solidFill>
                <a:latin typeface="Gotham Rounded Book" pitchFamily="50" charset="0"/>
              </a:rPr>
              <a:t>1</a:t>
            </a:r>
            <a:endParaRPr lang="en-AU" sz="2000" dirty="0">
              <a:solidFill>
                <a:srgbClr val="E31D1A"/>
              </a:solidFill>
              <a:latin typeface="Gotham Rounded Book" pitchFamily="50" charset="0"/>
            </a:endParaRPr>
          </a:p>
        </p:txBody>
      </p:sp>
      <p:pic>
        <p:nvPicPr>
          <p:cNvPr id="22" name="Picture 21">
            <a:extLst>
              <a:ext uri="{FF2B5EF4-FFF2-40B4-BE49-F238E27FC236}">
                <a16:creationId xmlns:a16="http://schemas.microsoft.com/office/drawing/2014/main" id="{25197260-182D-CDD0-0747-614585BB6B9C}"/>
              </a:ext>
            </a:extLst>
          </p:cNvPr>
          <p:cNvPicPr>
            <a:picLocks noChangeAspect="1"/>
          </p:cNvPicPr>
          <p:nvPr/>
        </p:nvPicPr>
        <p:blipFill>
          <a:blip r:embed="rId3"/>
          <a:srcRect l="42875" t="-684" r="-639" b="17670"/>
          <a:stretch>
            <a:fillRect/>
          </a:stretch>
        </p:blipFill>
        <p:spPr>
          <a:xfrm>
            <a:off x="6026005" y="-410193"/>
            <a:ext cx="6486052" cy="5243164"/>
          </a:xfrm>
          <a:prstGeom prst="rect">
            <a:avLst/>
          </a:prstGeom>
        </p:spPr>
      </p:pic>
      <p:grpSp>
        <p:nvGrpSpPr>
          <p:cNvPr id="17" name="Group 16">
            <a:extLst>
              <a:ext uri="{FF2B5EF4-FFF2-40B4-BE49-F238E27FC236}">
                <a16:creationId xmlns:a16="http://schemas.microsoft.com/office/drawing/2014/main" id="{EA1AB1B5-43DF-6EBC-81F4-53C0448167F3}"/>
              </a:ext>
            </a:extLst>
          </p:cNvPr>
          <p:cNvGrpSpPr/>
          <p:nvPr/>
        </p:nvGrpSpPr>
        <p:grpSpPr>
          <a:xfrm>
            <a:off x="-1" y="6115050"/>
            <a:ext cx="12192001" cy="776654"/>
            <a:chOff x="-1" y="6115050"/>
            <a:chExt cx="12192001" cy="776654"/>
          </a:xfrm>
        </p:grpSpPr>
        <p:cxnSp>
          <p:nvCxnSpPr>
            <p:cNvPr id="18" name="Straight Connector 17">
              <a:extLst>
                <a:ext uri="{FF2B5EF4-FFF2-40B4-BE49-F238E27FC236}">
                  <a16:creationId xmlns:a16="http://schemas.microsoft.com/office/drawing/2014/main" id="{F19AF863-6F1D-8A28-3E75-5381F44943AE}"/>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65BB14CF-FAB6-211B-23A2-4A81C7D9A535}"/>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284B335-C95F-C1E0-9144-1C64EF9CB7CB}"/>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4B068E2F-6B3E-EFA7-6028-50DFF3A2AB0E}"/>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6" name="Flowchart: Connector 25">
            <a:extLst>
              <a:ext uri="{FF2B5EF4-FFF2-40B4-BE49-F238E27FC236}">
                <a16:creationId xmlns:a16="http://schemas.microsoft.com/office/drawing/2014/main" id="{38D6B9AA-FF6C-56B7-DD27-9E68F73F1598}"/>
              </a:ext>
            </a:extLst>
          </p:cNvPr>
          <p:cNvSpPr/>
          <p:nvPr/>
        </p:nvSpPr>
        <p:spPr>
          <a:xfrm rot="20885410">
            <a:off x="-1816620" y="4670319"/>
            <a:ext cx="2807340" cy="3044272"/>
          </a:xfrm>
          <a:prstGeom prst="flowChartConnector">
            <a:avLst/>
          </a:prstGeom>
          <a:solidFill>
            <a:srgbClr val="004987">
              <a:alpha val="5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7" name="Flowchart: Connector 26">
            <a:extLst>
              <a:ext uri="{FF2B5EF4-FFF2-40B4-BE49-F238E27FC236}">
                <a16:creationId xmlns:a16="http://schemas.microsoft.com/office/drawing/2014/main" id="{4A826CD2-3157-9CD2-2834-877109FEF952}"/>
              </a:ext>
            </a:extLst>
          </p:cNvPr>
          <p:cNvSpPr/>
          <p:nvPr/>
        </p:nvSpPr>
        <p:spPr>
          <a:xfrm rot="4108915">
            <a:off x="-271945" y="5482146"/>
            <a:ext cx="2525326" cy="2518255"/>
          </a:xfrm>
          <a:custGeom>
            <a:avLst/>
            <a:gdLst>
              <a:gd name="csX0" fmla="*/ 0 w 2525326"/>
              <a:gd name="csY0" fmla="*/ 1259128 h 2518255"/>
              <a:gd name="csX1" fmla="*/ 1262663 w 2525326"/>
              <a:gd name="csY1" fmla="*/ 0 h 2518255"/>
              <a:gd name="csX2" fmla="*/ 2525326 w 2525326"/>
              <a:gd name="csY2" fmla="*/ 1259128 h 2518255"/>
              <a:gd name="csX3" fmla="*/ 1262663 w 2525326"/>
              <a:gd name="csY3" fmla="*/ 2518256 h 2518255"/>
              <a:gd name="csX4" fmla="*/ 0 w 2525326"/>
              <a:gd name="csY4" fmla="*/ 1259128 h 2518255"/>
            </a:gdLst>
            <a:ahLst/>
            <a:cxnLst>
              <a:cxn ang="0">
                <a:pos x="csX0" y="csY0"/>
              </a:cxn>
              <a:cxn ang="0">
                <a:pos x="csX1" y="csY1"/>
              </a:cxn>
              <a:cxn ang="0">
                <a:pos x="csX2" y="csY2"/>
              </a:cxn>
              <a:cxn ang="0">
                <a:pos x="csX3" y="csY3"/>
              </a:cxn>
              <a:cxn ang="0">
                <a:pos x="csX4" y="csY4"/>
              </a:cxn>
            </a:cxnLst>
            <a:rect l="l" t="t" r="r" b="b"/>
            <a:pathLst>
              <a:path w="2525326" h="2518255" extrusionOk="0">
                <a:moveTo>
                  <a:pt x="0" y="1259128"/>
                </a:moveTo>
                <a:cubicBezTo>
                  <a:pt x="-8691" y="547705"/>
                  <a:pt x="660652" y="-42517"/>
                  <a:pt x="1262663" y="0"/>
                </a:cubicBezTo>
                <a:cubicBezTo>
                  <a:pt x="1978771" y="39766"/>
                  <a:pt x="2474523" y="587417"/>
                  <a:pt x="2525326" y="1259128"/>
                </a:cubicBezTo>
                <a:cubicBezTo>
                  <a:pt x="2495689" y="1928807"/>
                  <a:pt x="2118121" y="2459493"/>
                  <a:pt x="1262663" y="2518256"/>
                </a:cubicBezTo>
                <a:cubicBezTo>
                  <a:pt x="432760" y="2380101"/>
                  <a:pt x="125898" y="2049924"/>
                  <a:pt x="0" y="1259128"/>
                </a:cubicBezTo>
                <a:close/>
              </a:path>
            </a:pathLst>
          </a:custGeom>
          <a:noFill/>
          <a:ln w="63500">
            <a:solidFill>
              <a:srgbClr val="E31D1A"/>
            </a:solidFill>
            <a:prstDash val="dash"/>
            <a:extLst>
              <a:ext uri="{C807C97D-BFC1-408E-A445-0C87EB9F89A2}">
                <ask:lineSketchStyleProps xmlns:ask="http://schemas.microsoft.com/office/drawing/2018/sketchyshapes" sd="3978248048">
                  <a:prstGeom prst="flowChartConnector">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9" name="Picture 28">
            <a:extLst>
              <a:ext uri="{FF2B5EF4-FFF2-40B4-BE49-F238E27FC236}">
                <a16:creationId xmlns:a16="http://schemas.microsoft.com/office/drawing/2014/main" id="{BEFFA689-1F0E-3246-DF29-66E540CE8AD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6043662"/>
            <a:ext cx="12192000" cy="6858000"/>
          </a:xfrm>
          <a:prstGeom prst="rect">
            <a:avLst/>
          </a:prstGeom>
        </p:spPr>
      </p:pic>
      <p:sp>
        <p:nvSpPr>
          <p:cNvPr id="30" name="TextBox 29">
            <a:extLst>
              <a:ext uri="{FF2B5EF4-FFF2-40B4-BE49-F238E27FC236}">
                <a16:creationId xmlns:a16="http://schemas.microsoft.com/office/drawing/2014/main" id="{1981493E-D2C7-C8E7-CFAE-6D79249A1D15}"/>
              </a:ext>
            </a:extLst>
          </p:cNvPr>
          <p:cNvSpPr txBox="1"/>
          <p:nvPr/>
        </p:nvSpPr>
        <p:spPr>
          <a:xfrm>
            <a:off x="-10074825" y="1706570"/>
            <a:ext cx="9912859" cy="374571"/>
          </a:xfrm>
          <a:prstGeom prst="roundRect">
            <a:avLst/>
          </a:prstGeom>
          <a:solidFill>
            <a:srgbClr val="003E52"/>
          </a:solidFill>
        </p:spPr>
        <p:txBody>
          <a:bodyPr wrap="square" rtlCol="0">
            <a:spAutoFit/>
          </a:bodyPr>
          <a:lstStyle/>
          <a:p>
            <a:pPr lvl="0"/>
            <a:r>
              <a:rPr lang="en-AU" sz="1600" dirty="0">
                <a:solidFill>
                  <a:srgbClr val="FFFFFF"/>
                </a:solidFill>
                <a:latin typeface="Gotham Rounded Book" pitchFamily="50" charset="0"/>
              </a:rPr>
              <a:t>Policymakers and clinicians rely on data, but stories bring numbers to life.</a:t>
            </a:r>
          </a:p>
        </p:txBody>
      </p:sp>
      <p:sp>
        <p:nvSpPr>
          <p:cNvPr id="31" name="TextBox 30">
            <a:extLst>
              <a:ext uri="{FF2B5EF4-FFF2-40B4-BE49-F238E27FC236}">
                <a16:creationId xmlns:a16="http://schemas.microsoft.com/office/drawing/2014/main" id="{77A4E890-A0EA-8A8F-FE63-314F22357315}"/>
              </a:ext>
            </a:extLst>
          </p:cNvPr>
          <p:cNvSpPr txBox="1"/>
          <p:nvPr/>
        </p:nvSpPr>
        <p:spPr>
          <a:xfrm>
            <a:off x="-10074826" y="2444594"/>
            <a:ext cx="9912859" cy="374571"/>
          </a:xfrm>
          <a:prstGeom prst="roundRect">
            <a:avLst/>
          </a:prstGeom>
          <a:solidFill>
            <a:srgbClr val="003E52"/>
          </a:solidFill>
        </p:spPr>
        <p:txBody>
          <a:bodyPr wrap="square" rtlCol="0">
            <a:spAutoFit/>
          </a:bodyPr>
          <a:lstStyle/>
          <a:p>
            <a:pPr lvl="0"/>
            <a:r>
              <a:rPr lang="en-AU" sz="1600" dirty="0">
                <a:solidFill>
                  <a:srgbClr val="FFFFFF"/>
                </a:solidFill>
                <a:latin typeface="Gotham Rounded Book" pitchFamily="50" charset="0"/>
              </a:rPr>
              <a:t>Lived experience helps decision-makers understand the real impact of policies and treatments.</a:t>
            </a:r>
          </a:p>
        </p:txBody>
      </p:sp>
      <p:pic>
        <p:nvPicPr>
          <p:cNvPr id="3" name="Picture 2">
            <a:extLst>
              <a:ext uri="{FF2B5EF4-FFF2-40B4-BE49-F238E27FC236}">
                <a16:creationId xmlns:a16="http://schemas.microsoft.com/office/drawing/2014/main" id="{78D6E34F-FB41-9D4F-8A84-515DB7C4B3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890403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58FF3-5EAF-2771-6C72-1914F9F994A1}"/>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D3CA585F-D738-1893-5D72-2ECD6F8F0348}"/>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79CBDC1B-4091-DE43-5D80-F9893838BB96}"/>
              </a:ext>
            </a:extLst>
          </p:cNvPr>
          <p:cNvSpPr txBox="1">
            <a:spLocks/>
          </p:cNvSpPr>
          <p:nvPr/>
        </p:nvSpPr>
        <p:spPr>
          <a:xfrm>
            <a:off x="666748" y="819068"/>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Why Your Voice Matters</a:t>
            </a:r>
            <a:endParaRPr lang="en-AU" sz="3300" dirty="0">
              <a:solidFill>
                <a:srgbClr val="E31D1A"/>
              </a:solidFill>
              <a:latin typeface="Gotham Rounded Bold" panose="02000000000000000000" pitchFamily="50" charset="0"/>
            </a:endParaRPr>
          </a:p>
        </p:txBody>
      </p:sp>
      <p:sp>
        <p:nvSpPr>
          <p:cNvPr id="9" name="TextBox 8">
            <a:extLst>
              <a:ext uri="{FF2B5EF4-FFF2-40B4-BE49-F238E27FC236}">
                <a16:creationId xmlns:a16="http://schemas.microsoft.com/office/drawing/2014/main" id="{DCC0C327-5B65-60BD-27A1-FDC580232C42}"/>
              </a:ext>
            </a:extLst>
          </p:cNvPr>
          <p:cNvSpPr txBox="1"/>
          <p:nvPr/>
        </p:nvSpPr>
        <p:spPr>
          <a:xfrm>
            <a:off x="666749" y="1893028"/>
            <a:ext cx="9912859" cy="374571"/>
          </a:xfrm>
          <a:prstGeom prst="roundRect">
            <a:avLst/>
          </a:prstGeom>
          <a:solidFill>
            <a:srgbClr val="003E52"/>
          </a:solidFill>
        </p:spPr>
        <p:txBody>
          <a:bodyPr wrap="square" rtlCol="0">
            <a:spAutoFit/>
          </a:bodyPr>
          <a:lstStyle/>
          <a:p>
            <a:pPr lvl="0"/>
            <a:r>
              <a:rPr lang="en-AU" sz="1600" dirty="0">
                <a:solidFill>
                  <a:srgbClr val="FFFFFF"/>
                </a:solidFill>
                <a:latin typeface="Gotham Rounded Book" pitchFamily="50" charset="0"/>
              </a:rPr>
              <a:t>Policymakers and clinicians rely on data, but stories bring numbers to life.</a:t>
            </a:r>
          </a:p>
        </p:txBody>
      </p:sp>
      <p:sp>
        <p:nvSpPr>
          <p:cNvPr id="10" name="TextBox 9">
            <a:extLst>
              <a:ext uri="{FF2B5EF4-FFF2-40B4-BE49-F238E27FC236}">
                <a16:creationId xmlns:a16="http://schemas.microsoft.com/office/drawing/2014/main" id="{E3A23C1B-13EB-9EF5-97B6-B9BDDB2C1131}"/>
              </a:ext>
            </a:extLst>
          </p:cNvPr>
          <p:cNvSpPr txBox="1"/>
          <p:nvPr/>
        </p:nvSpPr>
        <p:spPr>
          <a:xfrm>
            <a:off x="666748" y="2631052"/>
            <a:ext cx="9912859" cy="374571"/>
          </a:xfrm>
          <a:prstGeom prst="roundRect">
            <a:avLst/>
          </a:prstGeom>
          <a:solidFill>
            <a:srgbClr val="003E52"/>
          </a:solidFill>
        </p:spPr>
        <p:txBody>
          <a:bodyPr wrap="square" rtlCol="0">
            <a:spAutoFit/>
          </a:bodyPr>
          <a:lstStyle/>
          <a:p>
            <a:pPr lvl="0"/>
            <a:r>
              <a:rPr lang="en-AU" sz="1600" dirty="0">
                <a:solidFill>
                  <a:srgbClr val="FFFFFF"/>
                </a:solidFill>
                <a:latin typeface="Gotham Rounded Book" pitchFamily="50" charset="0"/>
              </a:rPr>
              <a:t>Lived experience helps decision-makers understand the real impact of policies and treatments.</a:t>
            </a:r>
          </a:p>
        </p:txBody>
      </p:sp>
      <p:grpSp>
        <p:nvGrpSpPr>
          <p:cNvPr id="2" name="Group 1">
            <a:extLst>
              <a:ext uri="{FF2B5EF4-FFF2-40B4-BE49-F238E27FC236}">
                <a16:creationId xmlns:a16="http://schemas.microsoft.com/office/drawing/2014/main" id="{37FA81F1-A3AC-36EA-398F-230360A17B17}"/>
              </a:ext>
            </a:extLst>
          </p:cNvPr>
          <p:cNvGrpSpPr/>
          <p:nvPr/>
        </p:nvGrpSpPr>
        <p:grpSpPr>
          <a:xfrm>
            <a:off x="-1" y="6115050"/>
            <a:ext cx="12192001" cy="776654"/>
            <a:chOff x="-1" y="6115050"/>
            <a:chExt cx="12192001" cy="776654"/>
          </a:xfrm>
        </p:grpSpPr>
        <p:cxnSp>
          <p:nvCxnSpPr>
            <p:cNvPr id="3" name="Straight Connector 2">
              <a:extLst>
                <a:ext uri="{FF2B5EF4-FFF2-40B4-BE49-F238E27FC236}">
                  <a16:creationId xmlns:a16="http://schemas.microsoft.com/office/drawing/2014/main" id="{C96C6BE9-D8AD-E92F-C67D-43BF258CA100}"/>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F1C35F5A-EC67-51CF-9D76-265360C4102B}"/>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76F2AC99-9FFF-5BE7-6582-9122DEA570EA}"/>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FBC4A6A3-C09B-578F-A093-7A72B354155B}"/>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14" name="Picture 13">
            <a:extLst>
              <a:ext uri="{FF2B5EF4-FFF2-40B4-BE49-F238E27FC236}">
                <a16:creationId xmlns:a16="http://schemas.microsoft.com/office/drawing/2014/main" id="{702A7F2E-C0A5-264C-DCD2-F910D6C0C558}"/>
              </a:ext>
            </a:extLst>
          </p:cNvPr>
          <p:cNvPicPr>
            <a:picLocks noChangeAspect="1"/>
          </p:cNvPicPr>
          <p:nvPr/>
        </p:nvPicPr>
        <p:blipFill>
          <a:blip r:embed="rId4">
            <a:extLst>
              <a:ext uri="{28A0092B-C50C-407E-A947-70E740481C1C}">
                <a14:useLocalDpi xmlns:a14="http://schemas.microsoft.com/office/drawing/2010/main" val="0"/>
              </a:ext>
            </a:extLst>
          </a:blip>
          <a:srcRect t="40029" r="66716" b="-1"/>
          <a:stretch>
            <a:fillRect/>
          </a:stretch>
        </p:blipFill>
        <p:spPr>
          <a:xfrm rot="20985992">
            <a:off x="9683352" y="-1425324"/>
            <a:ext cx="5017296" cy="4746058"/>
          </a:xfrm>
          <a:prstGeom prst="rect">
            <a:avLst/>
          </a:prstGeom>
        </p:spPr>
      </p:pic>
      <p:pic>
        <p:nvPicPr>
          <p:cNvPr id="15" name="Picture 14">
            <a:extLst>
              <a:ext uri="{FF2B5EF4-FFF2-40B4-BE49-F238E27FC236}">
                <a16:creationId xmlns:a16="http://schemas.microsoft.com/office/drawing/2014/main" id="{08EC7A14-2ABC-B385-9D61-C835A2CE2CB3}"/>
              </a:ext>
            </a:extLst>
          </p:cNvPr>
          <p:cNvPicPr>
            <a:picLocks noChangeAspect="1"/>
          </p:cNvPicPr>
          <p:nvPr/>
        </p:nvPicPr>
        <p:blipFill>
          <a:blip r:embed="rId5">
            <a:extLst>
              <a:ext uri="{28A0092B-C50C-407E-A947-70E740481C1C}">
                <a14:useLocalDpi xmlns:a14="http://schemas.microsoft.com/office/drawing/2010/main" val="0"/>
              </a:ext>
            </a:extLst>
          </a:blip>
          <a:srcRect l="36025" t="50764" r="35171" b="7296"/>
          <a:stretch>
            <a:fillRect/>
          </a:stretch>
        </p:blipFill>
        <p:spPr>
          <a:xfrm rot="9214141">
            <a:off x="10633435" y="-399835"/>
            <a:ext cx="4282268" cy="3273519"/>
          </a:xfrm>
          <a:prstGeom prst="rect">
            <a:avLst/>
          </a:prstGeom>
        </p:spPr>
      </p:pic>
      <p:sp>
        <p:nvSpPr>
          <p:cNvPr id="17" name="TextBox 16">
            <a:extLst>
              <a:ext uri="{FF2B5EF4-FFF2-40B4-BE49-F238E27FC236}">
                <a16:creationId xmlns:a16="http://schemas.microsoft.com/office/drawing/2014/main" id="{F576CFE2-37BF-FFC5-4DC1-53BC7D08866B}"/>
              </a:ext>
            </a:extLst>
          </p:cNvPr>
          <p:cNvSpPr txBox="1"/>
          <p:nvPr/>
        </p:nvSpPr>
        <p:spPr>
          <a:xfrm>
            <a:off x="5942517" y="-1977946"/>
            <a:ext cx="3359151" cy="369332"/>
          </a:xfrm>
          <a:prstGeom prst="rect">
            <a:avLst/>
          </a:prstGeom>
          <a:noFill/>
        </p:spPr>
        <p:txBody>
          <a:bodyPr wrap="square" rtlCol="0">
            <a:spAutoFit/>
          </a:bodyPr>
          <a:lstStyle/>
          <a:p>
            <a:r>
              <a:rPr lang="en-US" dirty="0">
                <a:solidFill>
                  <a:srgbClr val="003E52"/>
                </a:solidFill>
                <a:latin typeface="Gotham Rounded Medium" pitchFamily="50" charset="0"/>
              </a:rPr>
              <a:t>Community action</a:t>
            </a:r>
            <a:endParaRPr lang="en-AU" sz="1600" dirty="0">
              <a:solidFill>
                <a:srgbClr val="003E52"/>
              </a:solidFill>
              <a:latin typeface="Gotham Rounded Medium" pitchFamily="50" charset="0"/>
            </a:endParaRPr>
          </a:p>
        </p:txBody>
      </p:sp>
      <p:sp>
        <p:nvSpPr>
          <p:cNvPr id="18" name="TextBox 17">
            <a:extLst>
              <a:ext uri="{FF2B5EF4-FFF2-40B4-BE49-F238E27FC236}">
                <a16:creationId xmlns:a16="http://schemas.microsoft.com/office/drawing/2014/main" id="{1FFDA9C5-98F9-7595-B742-7B62AB9B0782}"/>
              </a:ext>
            </a:extLst>
          </p:cNvPr>
          <p:cNvSpPr txBox="1"/>
          <p:nvPr/>
        </p:nvSpPr>
        <p:spPr>
          <a:xfrm>
            <a:off x="2416237" y="-3275177"/>
            <a:ext cx="1974341" cy="369332"/>
          </a:xfrm>
          <a:prstGeom prst="rect">
            <a:avLst/>
          </a:prstGeom>
          <a:noFill/>
        </p:spPr>
        <p:txBody>
          <a:bodyPr wrap="square" rtlCol="0">
            <a:spAutoFit/>
          </a:bodyPr>
          <a:lstStyle/>
          <a:p>
            <a:r>
              <a:rPr lang="en-US" dirty="0">
                <a:solidFill>
                  <a:srgbClr val="00B18F"/>
                </a:solidFill>
                <a:latin typeface="Gotham Rounded Medium" pitchFamily="50" charset="0"/>
              </a:rPr>
              <a:t>Storytelling</a:t>
            </a:r>
            <a:endParaRPr lang="en-AU" sz="1600" dirty="0">
              <a:solidFill>
                <a:srgbClr val="00B18F"/>
              </a:solidFill>
              <a:latin typeface="Gotham Rounded Medium" pitchFamily="50" charset="0"/>
            </a:endParaRPr>
          </a:p>
        </p:txBody>
      </p:sp>
      <p:sp>
        <p:nvSpPr>
          <p:cNvPr id="19" name="TextBox 18">
            <a:extLst>
              <a:ext uri="{FF2B5EF4-FFF2-40B4-BE49-F238E27FC236}">
                <a16:creationId xmlns:a16="http://schemas.microsoft.com/office/drawing/2014/main" id="{0F160F5D-6391-CE46-694A-B973636D5343}"/>
              </a:ext>
            </a:extLst>
          </p:cNvPr>
          <p:cNvSpPr txBox="1"/>
          <p:nvPr/>
        </p:nvSpPr>
        <p:spPr>
          <a:xfrm>
            <a:off x="3613717" y="-2572980"/>
            <a:ext cx="3359151" cy="369332"/>
          </a:xfrm>
          <a:prstGeom prst="rect">
            <a:avLst/>
          </a:prstGeom>
          <a:noFill/>
        </p:spPr>
        <p:txBody>
          <a:bodyPr wrap="square" rtlCol="0">
            <a:spAutoFit/>
          </a:bodyPr>
          <a:lstStyle/>
          <a:p>
            <a:r>
              <a:rPr lang="en-US" dirty="0">
                <a:solidFill>
                  <a:srgbClr val="E31D1A"/>
                </a:solidFill>
                <a:latin typeface="Gotham Rounded Medium" pitchFamily="50" charset="0"/>
              </a:rPr>
              <a:t>Everyday advocacy</a:t>
            </a:r>
            <a:endParaRPr lang="en-AU" sz="1600" dirty="0">
              <a:solidFill>
                <a:srgbClr val="E31D1A"/>
              </a:solidFill>
              <a:latin typeface="Gotham Rounded Medium" pitchFamily="50" charset="0"/>
            </a:endParaRPr>
          </a:p>
        </p:txBody>
      </p:sp>
      <p:sp>
        <p:nvSpPr>
          <p:cNvPr id="20" name="TextBox 19">
            <a:extLst>
              <a:ext uri="{FF2B5EF4-FFF2-40B4-BE49-F238E27FC236}">
                <a16:creationId xmlns:a16="http://schemas.microsoft.com/office/drawing/2014/main" id="{929E7BA9-C9A6-39B3-2182-1219CB89271F}"/>
              </a:ext>
            </a:extLst>
          </p:cNvPr>
          <p:cNvSpPr txBox="1"/>
          <p:nvPr/>
        </p:nvSpPr>
        <p:spPr>
          <a:xfrm>
            <a:off x="5655347" y="-3124609"/>
            <a:ext cx="6013451" cy="369332"/>
          </a:xfrm>
          <a:prstGeom prst="rect">
            <a:avLst/>
          </a:prstGeom>
          <a:noFill/>
        </p:spPr>
        <p:txBody>
          <a:bodyPr wrap="square" rtlCol="0">
            <a:spAutoFit/>
          </a:bodyPr>
          <a:lstStyle/>
          <a:p>
            <a:r>
              <a:rPr lang="en-AU" dirty="0">
                <a:solidFill>
                  <a:srgbClr val="52B9E9"/>
                </a:solidFill>
                <a:latin typeface="Gotham Rounded Book" pitchFamily="50" charset="0"/>
              </a:rPr>
              <a:t>Lobbying</a:t>
            </a:r>
            <a:endParaRPr lang="en-AU" sz="1400" dirty="0">
              <a:solidFill>
                <a:srgbClr val="52B9E9"/>
              </a:solidFill>
              <a:latin typeface="Gotham Rounded Book" pitchFamily="50" charset="0"/>
            </a:endParaRPr>
          </a:p>
        </p:txBody>
      </p:sp>
      <p:sp>
        <p:nvSpPr>
          <p:cNvPr id="21" name="TextBox 20">
            <a:extLst>
              <a:ext uri="{FF2B5EF4-FFF2-40B4-BE49-F238E27FC236}">
                <a16:creationId xmlns:a16="http://schemas.microsoft.com/office/drawing/2014/main" id="{5BED4128-E97A-7335-7D80-FCF7D9F8B3AB}"/>
              </a:ext>
            </a:extLst>
          </p:cNvPr>
          <p:cNvSpPr txBox="1"/>
          <p:nvPr/>
        </p:nvSpPr>
        <p:spPr>
          <a:xfrm>
            <a:off x="2497798" y="-1627959"/>
            <a:ext cx="2231837" cy="400110"/>
          </a:xfrm>
          <a:prstGeom prst="rect">
            <a:avLst/>
          </a:prstGeom>
          <a:noFill/>
        </p:spPr>
        <p:txBody>
          <a:bodyPr wrap="square" rtlCol="0">
            <a:spAutoFit/>
          </a:bodyPr>
          <a:lstStyle/>
          <a:p>
            <a:r>
              <a:rPr lang="en-AU" sz="2000" dirty="0">
                <a:solidFill>
                  <a:srgbClr val="004987"/>
                </a:solidFill>
                <a:latin typeface="Gotham Rounded Book" pitchFamily="50" charset="0"/>
              </a:rPr>
              <a:t>Advisory roles</a:t>
            </a:r>
          </a:p>
        </p:txBody>
      </p:sp>
      <p:pic>
        <p:nvPicPr>
          <p:cNvPr id="22" name="Picture 21">
            <a:extLst>
              <a:ext uri="{FF2B5EF4-FFF2-40B4-BE49-F238E27FC236}">
                <a16:creationId xmlns:a16="http://schemas.microsoft.com/office/drawing/2014/main" id="{8ACC9247-B2FB-16DA-F8C3-163C05FA2652}"/>
              </a:ext>
            </a:extLst>
          </p:cNvPr>
          <p:cNvPicPr>
            <a:picLocks noChangeAspect="1"/>
          </p:cNvPicPr>
          <p:nvPr/>
        </p:nvPicPr>
        <p:blipFill>
          <a:blip r:embed="rId6">
            <a:extLst>
              <a:ext uri="{28A0092B-C50C-407E-A947-70E740481C1C}">
                <a14:useLocalDpi xmlns:a14="http://schemas.microsoft.com/office/drawing/2010/main" val="0"/>
              </a:ext>
            </a:extLst>
          </a:blip>
          <a:srcRect l="42885" b="34500"/>
          <a:stretch>
            <a:fillRect/>
          </a:stretch>
        </p:blipFill>
        <p:spPr>
          <a:xfrm>
            <a:off x="7595666" y="-4576282"/>
            <a:ext cx="6963464" cy="4491975"/>
          </a:xfrm>
          <a:prstGeom prst="rect">
            <a:avLst/>
          </a:prstGeom>
        </p:spPr>
      </p:pic>
      <p:pic>
        <p:nvPicPr>
          <p:cNvPr id="13" name="Picture 12">
            <a:extLst>
              <a:ext uri="{FF2B5EF4-FFF2-40B4-BE49-F238E27FC236}">
                <a16:creationId xmlns:a16="http://schemas.microsoft.com/office/drawing/2014/main" id="{94528E1B-8B42-31CD-1EC7-639DC781F1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38731746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02F40-0AC2-B583-AE1B-B04832C5E8DF}"/>
            </a:ext>
          </a:extLst>
        </p:cNvPr>
        <p:cNvGrpSpPr/>
        <p:nvPr/>
      </p:nvGrpSpPr>
      <p:grpSpPr>
        <a:xfrm>
          <a:off x="0" y="0"/>
          <a:ext cx="0" cy="0"/>
          <a:chOff x="0" y="0"/>
          <a:chExt cx="0" cy="0"/>
        </a:xfrm>
      </p:grpSpPr>
      <p:pic>
        <p:nvPicPr>
          <p:cNvPr id="23" name="Graphic 22" descr="An organic corner shape">
            <a:extLst>
              <a:ext uri="{FF2B5EF4-FFF2-40B4-BE49-F238E27FC236}">
                <a16:creationId xmlns:a16="http://schemas.microsoft.com/office/drawing/2014/main" id="{14B14013-817E-F6DD-7254-2E7A3F2FE8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534332" y="1502386"/>
            <a:ext cx="4572000" cy="4572000"/>
          </a:xfrm>
          <a:prstGeom prst="rect">
            <a:avLst/>
          </a:prstGeom>
        </p:spPr>
      </p:pic>
      <p:pic>
        <p:nvPicPr>
          <p:cNvPr id="20" name="Picture 19">
            <a:extLst>
              <a:ext uri="{FF2B5EF4-FFF2-40B4-BE49-F238E27FC236}">
                <a16:creationId xmlns:a16="http://schemas.microsoft.com/office/drawing/2014/main" id="{DDBA9A3D-5E96-8EB3-2D99-08B337A8DC50}"/>
              </a:ext>
            </a:extLst>
          </p:cNvPr>
          <p:cNvPicPr>
            <a:picLocks noChangeAspect="1"/>
          </p:cNvPicPr>
          <p:nvPr/>
        </p:nvPicPr>
        <p:blipFill>
          <a:blip r:embed="rId4">
            <a:extLst>
              <a:ext uri="{28A0092B-C50C-407E-A947-70E740481C1C}">
                <a14:useLocalDpi xmlns:a14="http://schemas.microsoft.com/office/drawing/2010/main" val="0"/>
              </a:ext>
            </a:extLst>
          </a:blip>
          <a:srcRect l="42885" b="34500"/>
          <a:stretch>
            <a:fillRect/>
          </a:stretch>
        </p:blipFill>
        <p:spPr>
          <a:xfrm>
            <a:off x="5529424" y="-134935"/>
            <a:ext cx="6963464" cy="4491975"/>
          </a:xfrm>
          <a:prstGeom prst="rect">
            <a:avLst/>
          </a:prstGeom>
        </p:spPr>
      </p:pic>
      <p:sp>
        <p:nvSpPr>
          <p:cNvPr id="4" name="Title 1">
            <a:extLst>
              <a:ext uri="{FF2B5EF4-FFF2-40B4-BE49-F238E27FC236}">
                <a16:creationId xmlns:a16="http://schemas.microsoft.com/office/drawing/2014/main" id="{CC3E4D53-BF52-C7D6-CABD-7CCCC5C6E933}"/>
              </a:ext>
            </a:extLst>
          </p:cNvPr>
          <p:cNvSpPr txBox="1">
            <a:spLocks/>
          </p:cNvSpPr>
          <p:nvPr/>
        </p:nvSpPr>
        <p:spPr>
          <a:xfrm>
            <a:off x="606370" y="403476"/>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Ways to Advocate </a:t>
            </a:r>
            <a:endParaRPr lang="en-AU" sz="3300" dirty="0">
              <a:solidFill>
                <a:srgbClr val="E31D1A"/>
              </a:solidFill>
              <a:latin typeface="Gotham Rounded Bold" panose="02000000000000000000" pitchFamily="50" charset="0"/>
            </a:endParaRPr>
          </a:p>
        </p:txBody>
      </p:sp>
      <p:sp>
        <p:nvSpPr>
          <p:cNvPr id="5" name="TextBox 4">
            <a:extLst>
              <a:ext uri="{FF2B5EF4-FFF2-40B4-BE49-F238E27FC236}">
                <a16:creationId xmlns:a16="http://schemas.microsoft.com/office/drawing/2014/main" id="{B146BA61-D7E5-FB39-550B-27808AFBA9B9}"/>
              </a:ext>
            </a:extLst>
          </p:cNvPr>
          <p:cNvSpPr txBox="1"/>
          <p:nvPr/>
        </p:nvSpPr>
        <p:spPr>
          <a:xfrm>
            <a:off x="6365662" y="4016967"/>
            <a:ext cx="4013357" cy="461665"/>
          </a:xfrm>
          <a:prstGeom prst="rect">
            <a:avLst/>
          </a:prstGeom>
          <a:noFill/>
        </p:spPr>
        <p:txBody>
          <a:bodyPr wrap="square" rtlCol="0">
            <a:spAutoFit/>
          </a:bodyPr>
          <a:lstStyle/>
          <a:p>
            <a:r>
              <a:rPr lang="en-US" sz="2400" dirty="0">
                <a:solidFill>
                  <a:srgbClr val="003E52"/>
                </a:solidFill>
                <a:latin typeface="Gotham Rounded Medium" pitchFamily="50" charset="0"/>
              </a:rPr>
              <a:t>Community action</a:t>
            </a:r>
            <a:endParaRPr lang="en-AU" sz="2000" dirty="0">
              <a:solidFill>
                <a:srgbClr val="003E52"/>
              </a:solidFill>
              <a:latin typeface="Gotham Rounded Medium" pitchFamily="50" charset="0"/>
            </a:endParaRPr>
          </a:p>
        </p:txBody>
      </p:sp>
      <p:sp>
        <p:nvSpPr>
          <p:cNvPr id="7" name="TextBox 6">
            <a:extLst>
              <a:ext uri="{FF2B5EF4-FFF2-40B4-BE49-F238E27FC236}">
                <a16:creationId xmlns:a16="http://schemas.microsoft.com/office/drawing/2014/main" id="{2F367746-99BF-8C55-EA20-34A34E982AAA}"/>
              </a:ext>
            </a:extLst>
          </p:cNvPr>
          <p:cNvSpPr txBox="1"/>
          <p:nvPr/>
        </p:nvSpPr>
        <p:spPr>
          <a:xfrm>
            <a:off x="1671630" y="1890507"/>
            <a:ext cx="2871693" cy="646331"/>
          </a:xfrm>
          <a:prstGeom prst="rect">
            <a:avLst/>
          </a:prstGeom>
          <a:noFill/>
        </p:spPr>
        <p:txBody>
          <a:bodyPr wrap="square" rtlCol="0">
            <a:spAutoFit/>
          </a:bodyPr>
          <a:lstStyle/>
          <a:p>
            <a:r>
              <a:rPr lang="en-US" sz="3600" dirty="0">
                <a:solidFill>
                  <a:srgbClr val="00B18F"/>
                </a:solidFill>
                <a:latin typeface="Gotham Rounded Medium" pitchFamily="50" charset="0"/>
              </a:rPr>
              <a:t>Storytelling</a:t>
            </a:r>
            <a:endParaRPr lang="en-AU" sz="1600" dirty="0">
              <a:solidFill>
                <a:srgbClr val="00B18F"/>
              </a:solidFill>
              <a:latin typeface="Gotham Rounded Medium" pitchFamily="50" charset="0"/>
            </a:endParaRPr>
          </a:p>
        </p:txBody>
      </p:sp>
      <p:sp>
        <p:nvSpPr>
          <p:cNvPr id="8" name="TextBox 7">
            <a:extLst>
              <a:ext uri="{FF2B5EF4-FFF2-40B4-BE49-F238E27FC236}">
                <a16:creationId xmlns:a16="http://schemas.microsoft.com/office/drawing/2014/main" id="{67529B80-961E-BA9D-8E0D-5BF3AC909017}"/>
              </a:ext>
            </a:extLst>
          </p:cNvPr>
          <p:cNvSpPr txBox="1"/>
          <p:nvPr/>
        </p:nvSpPr>
        <p:spPr>
          <a:xfrm>
            <a:off x="2931029" y="3063131"/>
            <a:ext cx="5620580" cy="553998"/>
          </a:xfrm>
          <a:prstGeom prst="rect">
            <a:avLst/>
          </a:prstGeom>
          <a:noFill/>
        </p:spPr>
        <p:txBody>
          <a:bodyPr wrap="square" rtlCol="0">
            <a:spAutoFit/>
          </a:bodyPr>
          <a:lstStyle/>
          <a:p>
            <a:r>
              <a:rPr lang="en-US" sz="3000" dirty="0">
                <a:solidFill>
                  <a:srgbClr val="E31D1A"/>
                </a:solidFill>
                <a:latin typeface="Gotham Rounded Medium" pitchFamily="50" charset="0"/>
              </a:rPr>
              <a:t>Everyday advocacy</a:t>
            </a:r>
            <a:endParaRPr lang="en-AU" sz="3000" dirty="0">
              <a:solidFill>
                <a:srgbClr val="E31D1A"/>
              </a:solidFill>
              <a:latin typeface="Gotham Rounded Medium" pitchFamily="50" charset="0"/>
            </a:endParaRPr>
          </a:p>
        </p:txBody>
      </p:sp>
      <p:sp>
        <p:nvSpPr>
          <p:cNvPr id="10" name="TextBox 9">
            <a:extLst>
              <a:ext uri="{FF2B5EF4-FFF2-40B4-BE49-F238E27FC236}">
                <a16:creationId xmlns:a16="http://schemas.microsoft.com/office/drawing/2014/main" id="{D9354A6A-3A89-8088-836A-C53C544C6373}"/>
              </a:ext>
            </a:extLst>
          </p:cNvPr>
          <p:cNvSpPr txBox="1"/>
          <p:nvPr/>
        </p:nvSpPr>
        <p:spPr>
          <a:xfrm>
            <a:off x="6095999" y="2244450"/>
            <a:ext cx="6013451" cy="584775"/>
          </a:xfrm>
          <a:prstGeom prst="rect">
            <a:avLst/>
          </a:prstGeom>
          <a:noFill/>
        </p:spPr>
        <p:txBody>
          <a:bodyPr wrap="square" rtlCol="0">
            <a:spAutoFit/>
          </a:bodyPr>
          <a:lstStyle/>
          <a:p>
            <a:r>
              <a:rPr lang="en-AU" sz="3200" dirty="0">
                <a:solidFill>
                  <a:srgbClr val="52B9E9"/>
                </a:solidFill>
                <a:latin typeface="Gotham Rounded Book" pitchFamily="50" charset="0"/>
              </a:rPr>
              <a:t>Lobbying</a:t>
            </a:r>
            <a:endParaRPr lang="en-AU" sz="2400" dirty="0">
              <a:solidFill>
                <a:srgbClr val="52B9E9"/>
              </a:solidFill>
              <a:latin typeface="Gotham Rounded Book" pitchFamily="50" charset="0"/>
            </a:endParaRPr>
          </a:p>
        </p:txBody>
      </p:sp>
      <p:sp>
        <p:nvSpPr>
          <p:cNvPr id="11" name="TextBox 10">
            <a:extLst>
              <a:ext uri="{FF2B5EF4-FFF2-40B4-BE49-F238E27FC236}">
                <a16:creationId xmlns:a16="http://schemas.microsoft.com/office/drawing/2014/main" id="{CB27D36F-33C6-BE66-F763-F0EFB485FF00}"/>
              </a:ext>
            </a:extLst>
          </p:cNvPr>
          <p:cNvSpPr txBox="1"/>
          <p:nvPr/>
        </p:nvSpPr>
        <p:spPr>
          <a:xfrm>
            <a:off x="2025863" y="3996780"/>
            <a:ext cx="3800476" cy="584775"/>
          </a:xfrm>
          <a:prstGeom prst="rect">
            <a:avLst/>
          </a:prstGeom>
          <a:noFill/>
        </p:spPr>
        <p:txBody>
          <a:bodyPr wrap="square" rtlCol="0">
            <a:spAutoFit/>
          </a:bodyPr>
          <a:lstStyle/>
          <a:p>
            <a:r>
              <a:rPr lang="en-AU" sz="3200" dirty="0">
                <a:solidFill>
                  <a:srgbClr val="004987"/>
                </a:solidFill>
                <a:latin typeface="Gotham Rounded Book" pitchFamily="50" charset="0"/>
              </a:rPr>
              <a:t>Advisory roles</a:t>
            </a:r>
          </a:p>
        </p:txBody>
      </p:sp>
      <p:sp>
        <p:nvSpPr>
          <p:cNvPr id="2" name="Title 1">
            <a:extLst>
              <a:ext uri="{FF2B5EF4-FFF2-40B4-BE49-F238E27FC236}">
                <a16:creationId xmlns:a16="http://schemas.microsoft.com/office/drawing/2014/main" id="{9BD8CDDF-F672-733C-D816-58A27A6A0CE3}"/>
              </a:ext>
            </a:extLst>
          </p:cNvPr>
          <p:cNvSpPr txBox="1">
            <a:spLocks/>
          </p:cNvSpPr>
          <p:nvPr/>
        </p:nvSpPr>
        <p:spPr>
          <a:xfrm>
            <a:off x="606370" y="1297081"/>
            <a:ext cx="9772649"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AU" sz="2400" dirty="0">
                <a:solidFill>
                  <a:srgbClr val="003E52"/>
                </a:solidFill>
                <a:latin typeface="Gotham Rounded Medium" pitchFamily="50" charset="0"/>
              </a:rPr>
              <a:t>There are many forms of advocacy, each equally valuable:</a:t>
            </a:r>
          </a:p>
          <a:p>
            <a:pPr algn="l"/>
            <a:endParaRPr lang="en-AU" sz="2400" dirty="0">
              <a:solidFill>
                <a:srgbClr val="003E52"/>
              </a:solidFill>
              <a:latin typeface="Gotham Rounded Medium" pitchFamily="50" charset="0"/>
            </a:endParaRPr>
          </a:p>
        </p:txBody>
      </p:sp>
      <p:grpSp>
        <p:nvGrpSpPr>
          <p:cNvPr id="3" name="Group 2">
            <a:extLst>
              <a:ext uri="{FF2B5EF4-FFF2-40B4-BE49-F238E27FC236}">
                <a16:creationId xmlns:a16="http://schemas.microsoft.com/office/drawing/2014/main" id="{A9393779-1458-38B2-5E51-4B74F21F59BB}"/>
              </a:ext>
            </a:extLst>
          </p:cNvPr>
          <p:cNvGrpSpPr/>
          <p:nvPr/>
        </p:nvGrpSpPr>
        <p:grpSpPr>
          <a:xfrm>
            <a:off x="-1" y="6115050"/>
            <a:ext cx="12192001" cy="776654"/>
            <a:chOff x="-1" y="6115050"/>
            <a:chExt cx="12192001" cy="776654"/>
          </a:xfrm>
        </p:grpSpPr>
        <p:cxnSp>
          <p:nvCxnSpPr>
            <p:cNvPr id="6" name="Straight Connector 5">
              <a:extLst>
                <a:ext uri="{FF2B5EF4-FFF2-40B4-BE49-F238E27FC236}">
                  <a16:creationId xmlns:a16="http://schemas.microsoft.com/office/drawing/2014/main" id="{CAD94BD8-CFE7-8AD7-E693-947497EC9E66}"/>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F8C8DBC7-CE37-E06A-E147-4AE9E2F73D94}"/>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ABD3A09-BB8F-4D7D-5852-73F75D69BD96}"/>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95A60BC2-8F29-F91A-A7F7-5C80037D3C67}"/>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4" name="Flowchart: Connector 23">
            <a:extLst>
              <a:ext uri="{FF2B5EF4-FFF2-40B4-BE49-F238E27FC236}">
                <a16:creationId xmlns:a16="http://schemas.microsoft.com/office/drawing/2014/main" id="{2D104B1F-D946-93DC-56AF-AF2312B44986}"/>
              </a:ext>
            </a:extLst>
          </p:cNvPr>
          <p:cNvSpPr/>
          <p:nvPr/>
        </p:nvSpPr>
        <p:spPr>
          <a:xfrm rot="4823505">
            <a:off x="-7592966" y="-7064333"/>
            <a:ext cx="6866927" cy="9499766"/>
          </a:xfrm>
          <a:custGeom>
            <a:avLst/>
            <a:gdLst>
              <a:gd name="csX0" fmla="*/ 0 w 6866927"/>
              <a:gd name="csY0" fmla="*/ 4749883 h 9499766"/>
              <a:gd name="csX1" fmla="*/ 3433464 w 6866927"/>
              <a:gd name="csY1" fmla="*/ 0 h 9499766"/>
              <a:gd name="csX2" fmla="*/ 6866928 w 6866927"/>
              <a:gd name="csY2" fmla="*/ 4749883 h 9499766"/>
              <a:gd name="csX3" fmla="*/ 3433464 w 6866927"/>
              <a:gd name="csY3" fmla="*/ 9499766 h 9499766"/>
              <a:gd name="csX4" fmla="*/ 0 w 6866927"/>
              <a:gd name="csY4" fmla="*/ 4749883 h 9499766"/>
            </a:gdLst>
            <a:ahLst/>
            <a:cxnLst>
              <a:cxn ang="0">
                <a:pos x="csX0" y="csY0"/>
              </a:cxn>
              <a:cxn ang="0">
                <a:pos x="csX1" y="csY1"/>
              </a:cxn>
              <a:cxn ang="0">
                <a:pos x="csX2" y="csY2"/>
              </a:cxn>
              <a:cxn ang="0">
                <a:pos x="csX3" y="csY3"/>
              </a:cxn>
              <a:cxn ang="0">
                <a:pos x="csX4" y="csY4"/>
              </a:cxn>
            </a:cxnLst>
            <a:rect l="l" t="t" r="r" b="b"/>
            <a:pathLst>
              <a:path w="6866927" h="9499766" fill="none" extrusionOk="0">
                <a:moveTo>
                  <a:pt x="0" y="4749883"/>
                </a:moveTo>
                <a:cubicBezTo>
                  <a:pt x="280933" y="2361370"/>
                  <a:pt x="1315300" y="-278291"/>
                  <a:pt x="3433464" y="0"/>
                </a:cubicBezTo>
                <a:cubicBezTo>
                  <a:pt x="4582140" y="46940"/>
                  <a:pt x="6797977" y="2405234"/>
                  <a:pt x="6866928" y="4749883"/>
                </a:cubicBezTo>
                <a:cubicBezTo>
                  <a:pt x="6867241" y="7279798"/>
                  <a:pt x="4824358" y="9672709"/>
                  <a:pt x="3433464" y="9499766"/>
                </a:cubicBezTo>
                <a:cubicBezTo>
                  <a:pt x="1091835" y="8923496"/>
                  <a:pt x="607508" y="7032440"/>
                  <a:pt x="0" y="4749883"/>
                </a:cubicBezTo>
                <a:close/>
              </a:path>
              <a:path w="6866927" h="9499766" stroke="0" extrusionOk="0">
                <a:moveTo>
                  <a:pt x="0" y="4749883"/>
                </a:moveTo>
                <a:cubicBezTo>
                  <a:pt x="-256157" y="1654235"/>
                  <a:pt x="1585941" y="-21730"/>
                  <a:pt x="3433464" y="0"/>
                </a:cubicBezTo>
                <a:cubicBezTo>
                  <a:pt x="5479249" y="317005"/>
                  <a:pt x="6276363" y="2401938"/>
                  <a:pt x="6866928" y="4749883"/>
                </a:cubicBezTo>
                <a:cubicBezTo>
                  <a:pt x="6693596" y="7222758"/>
                  <a:pt x="5367814" y="9485606"/>
                  <a:pt x="3433464" y="9499766"/>
                </a:cubicBezTo>
                <a:cubicBezTo>
                  <a:pt x="1156895" y="9103375"/>
                  <a:pt x="261811" y="7571559"/>
                  <a:pt x="0" y="4749883"/>
                </a:cubicBezTo>
                <a:close/>
              </a:path>
            </a:pathLst>
          </a:custGeom>
          <a:solidFill>
            <a:srgbClr val="E31D1A"/>
          </a:solidFill>
          <a:ln w="63500">
            <a:solidFill>
              <a:srgbClr val="52B9E9"/>
            </a:solidFill>
            <a:prstDash val="dash"/>
            <a:extLst>
              <a:ext uri="{C807C97D-BFC1-408E-A445-0C87EB9F89A2}">
                <ask:lineSketchStyleProps xmlns:ask="http://schemas.microsoft.com/office/drawing/2018/sketchyshapes" sd="3978248048">
                  <a:prstGeom prst="flowChartConnector">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6" name="Picture 15">
            <a:extLst>
              <a:ext uri="{FF2B5EF4-FFF2-40B4-BE49-F238E27FC236}">
                <a16:creationId xmlns:a16="http://schemas.microsoft.com/office/drawing/2014/main" id="{307D9592-9999-C5AA-FA49-36457430A2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9157704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C7FB1-8367-25A5-3A7F-079A72EAB8D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A89F025-A88D-17DB-6455-19013F82FF87}"/>
              </a:ext>
            </a:extLst>
          </p:cNvPr>
          <p:cNvSpPr txBox="1">
            <a:spLocks/>
          </p:cNvSpPr>
          <p:nvPr/>
        </p:nvSpPr>
        <p:spPr>
          <a:xfrm>
            <a:off x="925718" y="707416"/>
            <a:ext cx="300749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How to Start</a:t>
            </a:r>
            <a:endParaRPr lang="en-AU" sz="3300" dirty="0">
              <a:solidFill>
                <a:srgbClr val="E31D1A"/>
              </a:solidFill>
              <a:latin typeface="Gotham Rounded Bold" panose="02000000000000000000" pitchFamily="50" charset="0"/>
            </a:endParaRPr>
          </a:p>
        </p:txBody>
      </p:sp>
      <p:sp>
        <p:nvSpPr>
          <p:cNvPr id="6" name="Title 1">
            <a:extLst>
              <a:ext uri="{FF2B5EF4-FFF2-40B4-BE49-F238E27FC236}">
                <a16:creationId xmlns:a16="http://schemas.microsoft.com/office/drawing/2014/main" id="{E3D2FB12-C000-9CC1-4AB3-1485BB7D1C4C}"/>
              </a:ext>
            </a:extLst>
          </p:cNvPr>
          <p:cNvSpPr txBox="1">
            <a:spLocks/>
          </p:cNvSpPr>
          <p:nvPr/>
        </p:nvSpPr>
        <p:spPr>
          <a:xfrm>
            <a:off x="884942" y="1230637"/>
            <a:ext cx="4207131"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solidFill>
                  <a:srgbClr val="003E52"/>
                </a:solidFill>
                <a:latin typeface="Gotham Rounded Medium" pitchFamily="50" charset="0"/>
              </a:rPr>
              <a:t>Steps for new advocates:</a:t>
            </a:r>
            <a:endParaRPr lang="en-AU" sz="2400" dirty="0">
              <a:solidFill>
                <a:srgbClr val="003E52"/>
              </a:solidFill>
              <a:latin typeface="Gotham Rounded Medium" pitchFamily="50" charset="0"/>
            </a:endParaRPr>
          </a:p>
        </p:txBody>
      </p:sp>
      <p:sp>
        <p:nvSpPr>
          <p:cNvPr id="7" name="TextBox 6">
            <a:extLst>
              <a:ext uri="{FF2B5EF4-FFF2-40B4-BE49-F238E27FC236}">
                <a16:creationId xmlns:a16="http://schemas.microsoft.com/office/drawing/2014/main" id="{37DF1DCF-70AE-826A-AD65-D5E09BBADE39}"/>
              </a:ext>
            </a:extLst>
          </p:cNvPr>
          <p:cNvSpPr txBox="1"/>
          <p:nvPr/>
        </p:nvSpPr>
        <p:spPr>
          <a:xfrm>
            <a:off x="5642229" y="2609507"/>
            <a:ext cx="521208" cy="338554"/>
          </a:xfrm>
          <a:prstGeom prst="rect">
            <a:avLst/>
          </a:prstGeom>
          <a:noFill/>
        </p:spPr>
        <p:txBody>
          <a:bodyPr wrap="square" rtlCol="0">
            <a:spAutoFit/>
          </a:bodyPr>
          <a:lstStyle/>
          <a:p>
            <a:pPr algn="ctr"/>
            <a:r>
              <a:rPr lang="en-US" sz="1600" dirty="0">
                <a:solidFill>
                  <a:srgbClr val="004987"/>
                </a:solidFill>
                <a:latin typeface="Gotham Rounded Medium" pitchFamily="50" charset="0"/>
              </a:rPr>
              <a:t>Set</a:t>
            </a:r>
            <a:endParaRPr lang="en-AU" sz="1400" dirty="0">
              <a:solidFill>
                <a:srgbClr val="004987"/>
              </a:solidFill>
              <a:latin typeface="Gotham Rounded Medium" pitchFamily="50" charset="0"/>
            </a:endParaRPr>
          </a:p>
        </p:txBody>
      </p:sp>
      <p:sp>
        <p:nvSpPr>
          <p:cNvPr id="8" name="TextBox 7">
            <a:extLst>
              <a:ext uri="{FF2B5EF4-FFF2-40B4-BE49-F238E27FC236}">
                <a16:creationId xmlns:a16="http://schemas.microsoft.com/office/drawing/2014/main" id="{B639EE73-79D5-9103-64EA-3B77A1E4EEB4}"/>
              </a:ext>
            </a:extLst>
          </p:cNvPr>
          <p:cNvSpPr txBox="1"/>
          <p:nvPr/>
        </p:nvSpPr>
        <p:spPr>
          <a:xfrm>
            <a:off x="961242" y="2603248"/>
            <a:ext cx="1079176" cy="338554"/>
          </a:xfrm>
          <a:prstGeom prst="rect">
            <a:avLst/>
          </a:prstGeom>
          <a:noFill/>
        </p:spPr>
        <p:txBody>
          <a:bodyPr wrap="square" rtlCol="0">
            <a:spAutoFit/>
          </a:bodyPr>
          <a:lstStyle/>
          <a:p>
            <a:pPr algn="ctr"/>
            <a:r>
              <a:rPr lang="en-US" sz="1600" dirty="0">
                <a:solidFill>
                  <a:srgbClr val="E31D1A"/>
                </a:solidFill>
                <a:latin typeface="Gotham Rounded Medium" pitchFamily="50" charset="0"/>
              </a:rPr>
              <a:t>Identify</a:t>
            </a:r>
            <a:endParaRPr lang="en-AU" sz="1400" dirty="0">
              <a:solidFill>
                <a:srgbClr val="E31D1A"/>
              </a:solidFill>
              <a:latin typeface="Gotham Rounded Medium" pitchFamily="50" charset="0"/>
            </a:endParaRPr>
          </a:p>
        </p:txBody>
      </p:sp>
      <p:sp>
        <p:nvSpPr>
          <p:cNvPr id="9" name="TextBox 8">
            <a:extLst>
              <a:ext uri="{FF2B5EF4-FFF2-40B4-BE49-F238E27FC236}">
                <a16:creationId xmlns:a16="http://schemas.microsoft.com/office/drawing/2014/main" id="{D433644A-4E34-B524-CA95-FDADC8643BF6}"/>
              </a:ext>
            </a:extLst>
          </p:cNvPr>
          <p:cNvSpPr txBox="1"/>
          <p:nvPr/>
        </p:nvSpPr>
        <p:spPr>
          <a:xfrm>
            <a:off x="2941374" y="2910577"/>
            <a:ext cx="1520913" cy="584775"/>
          </a:xfrm>
          <a:prstGeom prst="rect">
            <a:avLst/>
          </a:prstGeom>
          <a:noFill/>
        </p:spPr>
        <p:txBody>
          <a:bodyPr wrap="square" rtlCol="0">
            <a:spAutoFit/>
          </a:bodyPr>
          <a:lstStyle/>
          <a:p>
            <a:pPr algn="ctr"/>
            <a:r>
              <a:rPr lang="en-AU" sz="1600" dirty="0">
                <a:latin typeface="Gotham Rounded Book" pitchFamily="50" charset="0"/>
              </a:rPr>
              <a:t>an advocacy issue</a:t>
            </a:r>
            <a:endParaRPr lang="en-AU" sz="1200" dirty="0">
              <a:latin typeface="Gotham Rounded Book" pitchFamily="50" charset="0"/>
            </a:endParaRPr>
          </a:p>
        </p:txBody>
      </p:sp>
      <p:sp>
        <p:nvSpPr>
          <p:cNvPr id="10" name="TextBox 9">
            <a:extLst>
              <a:ext uri="{FF2B5EF4-FFF2-40B4-BE49-F238E27FC236}">
                <a16:creationId xmlns:a16="http://schemas.microsoft.com/office/drawing/2014/main" id="{031B79E7-42AF-2693-14DC-BE3E9F8A7064}"/>
              </a:ext>
            </a:extLst>
          </p:cNvPr>
          <p:cNvSpPr txBox="1"/>
          <p:nvPr/>
        </p:nvSpPr>
        <p:spPr>
          <a:xfrm>
            <a:off x="9936153" y="2603248"/>
            <a:ext cx="737362" cy="338554"/>
          </a:xfrm>
          <a:prstGeom prst="rect">
            <a:avLst/>
          </a:prstGeom>
          <a:noFill/>
        </p:spPr>
        <p:txBody>
          <a:bodyPr wrap="square" rtlCol="0">
            <a:spAutoFit/>
          </a:bodyPr>
          <a:lstStyle/>
          <a:p>
            <a:pPr algn="ctr"/>
            <a:r>
              <a:rPr lang="en-AU" sz="1600" dirty="0">
                <a:solidFill>
                  <a:srgbClr val="00B18F"/>
                </a:solidFill>
                <a:latin typeface="Gotham Rounded Medium" pitchFamily="50" charset="0"/>
              </a:rPr>
              <a:t>Build</a:t>
            </a:r>
            <a:endParaRPr lang="en-AU" sz="1200" dirty="0">
              <a:solidFill>
                <a:srgbClr val="00B18F"/>
              </a:solidFill>
              <a:latin typeface="Gotham Rounded Medium" pitchFamily="50" charset="0"/>
            </a:endParaRPr>
          </a:p>
        </p:txBody>
      </p:sp>
      <p:sp>
        <p:nvSpPr>
          <p:cNvPr id="11" name="TextBox 10">
            <a:extLst>
              <a:ext uri="{FF2B5EF4-FFF2-40B4-BE49-F238E27FC236}">
                <a16:creationId xmlns:a16="http://schemas.microsoft.com/office/drawing/2014/main" id="{E4CFFBBA-BF28-4C87-93B3-8EA6A77CD058}"/>
              </a:ext>
            </a:extLst>
          </p:cNvPr>
          <p:cNvSpPr txBox="1"/>
          <p:nvPr/>
        </p:nvSpPr>
        <p:spPr>
          <a:xfrm>
            <a:off x="7747236" y="2603248"/>
            <a:ext cx="713195" cy="338554"/>
          </a:xfrm>
          <a:prstGeom prst="rect">
            <a:avLst/>
          </a:prstGeom>
          <a:noFill/>
        </p:spPr>
        <p:txBody>
          <a:bodyPr wrap="square" rtlCol="0">
            <a:spAutoFit/>
          </a:bodyPr>
          <a:lstStyle/>
          <a:p>
            <a:pPr algn="ctr"/>
            <a:r>
              <a:rPr lang="en-AU" sz="1600" dirty="0">
                <a:solidFill>
                  <a:srgbClr val="52B9E9"/>
                </a:solidFill>
                <a:latin typeface="Gotham Rounded Medium" pitchFamily="50" charset="0"/>
              </a:rPr>
              <a:t>Start</a:t>
            </a:r>
            <a:endParaRPr lang="en-AU" sz="1200" dirty="0">
              <a:solidFill>
                <a:srgbClr val="52B9E9"/>
              </a:solidFill>
              <a:latin typeface="Gotham Rounded Medium" pitchFamily="50" charset="0"/>
            </a:endParaRPr>
          </a:p>
        </p:txBody>
      </p:sp>
      <p:sp>
        <p:nvSpPr>
          <p:cNvPr id="15" name="Oval 14">
            <a:extLst>
              <a:ext uri="{FF2B5EF4-FFF2-40B4-BE49-F238E27FC236}">
                <a16:creationId xmlns:a16="http://schemas.microsoft.com/office/drawing/2014/main" id="{C94879C8-1F96-8915-FD8A-BA827E06AE04}"/>
              </a:ext>
            </a:extLst>
          </p:cNvPr>
          <p:cNvSpPr/>
          <p:nvPr/>
        </p:nvSpPr>
        <p:spPr>
          <a:xfrm>
            <a:off x="1240228" y="1884530"/>
            <a:ext cx="521208" cy="548640"/>
          </a:xfrm>
          <a:prstGeom prst="ellipse">
            <a:avLst/>
          </a:prstGeom>
          <a:solidFill>
            <a:srgbClr val="E31D1A"/>
          </a:solidFill>
          <a:ln>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15">
            <a:extLst>
              <a:ext uri="{FF2B5EF4-FFF2-40B4-BE49-F238E27FC236}">
                <a16:creationId xmlns:a16="http://schemas.microsoft.com/office/drawing/2014/main" id="{D87E0831-4ECA-E36B-6E6C-20E82E77CA86}"/>
              </a:ext>
            </a:extLst>
          </p:cNvPr>
          <p:cNvSpPr/>
          <p:nvPr/>
        </p:nvSpPr>
        <p:spPr>
          <a:xfrm>
            <a:off x="3441229" y="1890255"/>
            <a:ext cx="521208" cy="548640"/>
          </a:xfrm>
          <a:prstGeom prst="ellipse">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7" name="Oval 16">
            <a:extLst>
              <a:ext uri="{FF2B5EF4-FFF2-40B4-BE49-F238E27FC236}">
                <a16:creationId xmlns:a16="http://schemas.microsoft.com/office/drawing/2014/main" id="{C8C3A55D-6006-8790-F9C5-EA0EC7FEF058}"/>
              </a:ext>
            </a:extLst>
          </p:cNvPr>
          <p:cNvSpPr/>
          <p:nvPr/>
        </p:nvSpPr>
        <p:spPr>
          <a:xfrm>
            <a:off x="5642230" y="1888853"/>
            <a:ext cx="521208" cy="548640"/>
          </a:xfrm>
          <a:prstGeom prst="ellipse">
            <a:avLst/>
          </a:prstGeom>
          <a:solidFill>
            <a:srgbClr val="004987"/>
          </a:solidFill>
          <a:ln>
            <a:solidFill>
              <a:srgbClr val="0049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Oval 17">
            <a:extLst>
              <a:ext uri="{FF2B5EF4-FFF2-40B4-BE49-F238E27FC236}">
                <a16:creationId xmlns:a16="http://schemas.microsoft.com/office/drawing/2014/main" id="{1CC37150-775F-867B-AC20-41A4CAA98709}"/>
              </a:ext>
            </a:extLst>
          </p:cNvPr>
          <p:cNvSpPr/>
          <p:nvPr/>
        </p:nvSpPr>
        <p:spPr>
          <a:xfrm>
            <a:off x="7843230" y="1884530"/>
            <a:ext cx="521208" cy="548640"/>
          </a:xfrm>
          <a:prstGeom prst="ellipse">
            <a:avLst/>
          </a:prstGeom>
          <a:solidFill>
            <a:srgbClr val="52B9E9"/>
          </a:solidFill>
          <a:ln>
            <a:solidFill>
              <a:srgbClr val="52B9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9" name="Oval 18">
            <a:extLst>
              <a:ext uri="{FF2B5EF4-FFF2-40B4-BE49-F238E27FC236}">
                <a16:creationId xmlns:a16="http://schemas.microsoft.com/office/drawing/2014/main" id="{A59D1E5A-8AF9-B87D-2A9D-A91F32E19C48}"/>
              </a:ext>
            </a:extLst>
          </p:cNvPr>
          <p:cNvSpPr/>
          <p:nvPr/>
        </p:nvSpPr>
        <p:spPr>
          <a:xfrm>
            <a:off x="10044231" y="1884530"/>
            <a:ext cx="521208" cy="548640"/>
          </a:xfrm>
          <a:prstGeom prst="ellipse">
            <a:avLst/>
          </a:prstGeom>
          <a:solidFill>
            <a:srgbClr val="00B18F"/>
          </a:solidFill>
          <a:ln>
            <a:solidFill>
              <a:srgbClr val="00B1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TextBox 19">
            <a:extLst>
              <a:ext uri="{FF2B5EF4-FFF2-40B4-BE49-F238E27FC236}">
                <a16:creationId xmlns:a16="http://schemas.microsoft.com/office/drawing/2014/main" id="{F14EDD3F-01C7-968D-24F8-B44A51782E1D}"/>
              </a:ext>
            </a:extLst>
          </p:cNvPr>
          <p:cNvSpPr txBox="1"/>
          <p:nvPr/>
        </p:nvSpPr>
        <p:spPr>
          <a:xfrm>
            <a:off x="1382576" y="1950593"/>
            <a:ext cx="236511" cy="400110"/>
          </a:xfrm>
          <a:prstGeom prst="rect">
            <a:avLst/>
          </a:prstGeom>
          <a:noFill/>
        </p:spPr>
        <p:txBody>
          <a:bodyPr wrap="square" rtlCol="0">
            <a:spAutoFit/>
          </a:bodyPr>
          <a:lstStyle/>
          <a:p>
            <a:pPr algn="ctr"/>
            <a:r>
              <a:rPr lang="en-AU" sz="2000" dirty="0">
                <a:solidFill>
                  <a:srgbClr val="FFFFFF"/>
                </a:solidFill>
                <a:latin typeface="Gotham Rounded Bold" panose="02000000000000000000" pitchFamily="50" charset="0"/>
              </a:rPr>
              <a:t>1</a:t>
            </a:r>
            <a:endParaRPr lang="en-AU" sz="1600" dirty="0">
              <a:solidFill>
                <a:srgbClr val="FFFFFF"/>
              </a:solidFill>
              <a:latin typeface="Gotham Rounded Bold" panose="02000000000000000000" pitchFamily="50" charset="0"/>
            </a:endParaRPr>
          </a:p>
        </p:txBody>
      </p:sp>
      <p:sp>
        <p:nvSpPr>
          <p:cNvPr id="21" name="TextBox 20">
            <a:extLst>
              <a:ext uri="{FF2B5EF4-FFF2-40B4-BE49-F238E27FC236}">
                <a16:creationId xmlns:a16="http://schemas.microsoft.com/office/drawing/2014/main" id="{E22DEB57-406C-B636-F73E-3FA640C4359A}"/>
              </a:ext>
            </a:extLst>
          </p:cNvPr>
          <p:cNvSpPr txBox="1"/>
          <p:nvPr/>
        </p:nvSpPr>
        <p:spPr>
          <a:xfrm>
            <a:off x="3583577" y="1965147"/>
            <a:ext cx="236511" cy="400110"/>
          </a:xfrm>
          <a:prstGeom prst="rect">
            <a:avLst/>
          </a:prstGeom>
          <a:noFill/>
        </p:spPr>
        <p:txBody>
          <a:bodyPr wrap="square" rtlCol="0">
            <a:spAutoFit/>
          </a:bodyPr>
          <a:lstStyle/>
          <a:p>
            <a:pPr algn="ctr"/>
            <a:r>
              <a:rPr lang="en-AU" sz="2000" dirty="0">
                <a:solidFill>
                  <a:srgbClr val="FFFFFF"/>
                </a:solidFill>
                <a:latin typeface="Gotham Rounded Bold" panose="02000000000000000000" pitchFamily="50" charset="0"/>
              </a:rPr>
              <a:t>2</a:t>
            </a:r>
            <a:endParaRPr lang="en-AU" sz="1600" dirty="0">
              <a:solidFill>
                <a:srgbClr val="FFFFFF"/>
              </a:solidFill>
              <a:latin typeface="Gotham Rounded Bold" panose="02000000000000000000" pitchFamily="50" charset="0"/>
            </a:endParaRPr>
          </a:p>
        </p:txBody>
      </p:sp>
      <p:sp>
        <p:nvSpPr>
          <p:cNvPr id="22" name="TextBox 21">
            <a:extLst>
              <a:ext uri="{FF2B5EF4-FFF2-40B4-BE49-F238E27FC236}">
                <a16:creationId xmlns:a16="http://schemas.microsoft.com/office/drawing/2014/main" id="{2DB3F385-5484-F78F-6287-75EDEC237368}"/>
              </a:ext>
            </a:extLst>
          </p:cNvPr>
          <p:cNvSpPr txBox="1"/>
          <p:nvPr/>
        </p:nvSpPr>
        <p:spPr>
          <a:xfrm>
            <a:off x="5784578" y="1958795"/>
            <a:ext cx="236511" cy="400110"/>
          </a:xfrm>
          <a:prstGeom prst="rect">
            <a:avLst/>
          </a:prstGeom>
          <a:noFill/>
        </p:spPr>
        <p:txBody>
          <a:bodyPr wrap="square" rtlCol="0">
            <a:spAutoFit/>
          </a:bodyPr>
          <a:lstStyle/>
          <a:p>
            <a:pPr algn="ctr"/>
            <a:r>
              <a:rPr lang="en-AU" sz="2000" dirty="0">
                <a:solidFill>
                  <a:srgbClr val="FFFFFF"/>
                </a:solidFill>
                <a:latin typeface="Gotham Rounded Bold" panose="02000000000000000000" pitchFamily="50" charset="0"/>
              </a:rPr>
              <a:t>3</a:t>
            </a:r>
            <a:endParaRPr lang="en-AU" sz="1600" dirty="0">
              <a:solidFill>
                <a:srgbClr val="FFFFFF"/>
              </a:solidFill>
              <a:latin typeface="Gotham Rounded Bold" panose="02000000000000000000" pitchFamily="50" charset="0"/>
            </a:endParaRPr>
          </a:p>
        </p:txBody>
      </p:sp>
      <p:sp>
        <p:nvSpPr>
          <p:cNvPr id="23" name="TextBox 22">
            <a:extLst>
              <a:ext uri="{FF2B5EF4-FFF2-40B4-BE49-F238E27FC236}">
                <a16:creationId xmlns:a16="http://schemas.microsoft.com/office/drawing/2014/main" id="{E3EEAF03-7D36-7118-FE56-87641D3B8E73}"/>
              </a:ext>
            </a:extLst>
          </p:cNvPr>
          <p:cNvSpPr txBox="1"/>
          <p:nvPr/>
        </p:nvSpPr>
        <p:spPr>
          <a:xfrm>
            <a:off x="7985579" y="1989573"/>
            <a:ext cx="236511" cy="338554"/>
          </a:xfrm>
          <a:prstGeom prst="rect">
            <a:avLst/>
          </a:prstGeom>
          <a:noFill/>
        </p:spPr>
        <p:txBody>
          <a:bodyPr wrap="square" rtlCol="0">
            <a:spAutoFit/>
          </a:bodyPr>
          <a:lstStyle/>
          <a:p>
            <a:pPr algn="ctr"/>
            <a:r>
              <a:rPr lang="en-AU" sz="1600" dirty="0">
                <a:solidFill>
                  <a:srgbClr val="FFFFFF"/>
                </a:solidFill>
                <a:latin typeface="Gotham Rounded Bold" panose="02000000000000000000" pitchFamily="50" charset="0"/>
              </a:rPr>
              <a:t>4</a:t>
            </a:r>
          </a:p>
        </p:txBody>
      </p:sp>
      <p:sp>
        <p:nvSpPr>
          <p:cNvPr id="24" name="TextBox 23">
            <a:extLst>
              <a:ext uri="{FF2B5EF4-FFF2-40B4-BE49-F238E27FC236}">
                <a16:creationId xmlns:a16="http://schemas.microsoft.com/office/drawing/2014/main" id="{DBAAA581-A07C-5927-0826-8DA044C0ACBA}"/>
              </a:ext>
            </a:extLst>
          </p:cNvPr>
          <p:cNvSpPr txBox="1"/>
          <p:nvPr/>
        </p:nvSpPr>
        <p:spPr>
          <a:xfrm>
            <a:off x="10186579" y="1981371"/>
            <a:ext cx="236511" cy="338554"/>
          </a:xfrm>
          <a:prstGeom prst="rect">
            <a:avLst/>
          </a:prstGeom>
          <a:noFill/>
        </p:spPr>
        <p:txBody>
          <a:bodyPr wrap="square" rtlCol="0">
            <a:spAutoFit/>
          </a:bodyPr>
          <a:lstStyle/>
          <a:p>
            <a:pPr algn="ctr"/>
            <a:r>
              <a:rPr lang="en-AU" sz="1600" dirty="0">
                <a:solidFill>
                  <a:srgbClr val="FFFFFF"/>
                </a:solidFill>
                <a:latin typeface="Gotham Rounded Bold" panose="02000000000000000000" pitchFamily="50" charset="0"/>
              </a:rPr>
              <a:t>5</a:t>
            </a:r>
          </a:p>
        </p:txBody>
      </p:sp>
      <p:sp>
        <p:nvSpPr>
          <p:cNvPr id="27" name="TextBox 26">
            <a:extLst>
              <a:ext uri="{FF2B5EF4-FFF2-40B4-BE49-F238E27FC236}">
                <a16:creationId xmlns:a16="http://schemas.microsoft.com/office/drawing/2014/main" id="{752640B7-CFE0-E476-DE76-AE91D70A016E}"/>
              </a:ext>
            </a:extLst>
          </p:cNvPr>
          <p:cNvSpPr txBox="1"/>
          <p:nvPr/>
        </p:nvSpPr>
        <p:spPr>
          <a:xfrm>
            <a:off x="583666" y="2922933"/>
            <a:ext cx="1834329" cy="338554"/>
          </a:xfrm>
          <a:prstGeom prst="rect">
            <a:avLst/>
          </a:prstGeom>
          <a:noFill/>
        </p:spPr>
        <p:txBody>
          <a:bodyPr wrap="square" rtlCol="0">
            <a:spAutoFit/>
          </a:bodyPr>
          <a:lstStyle/>
          <a:p>
            <a:pPr algn="ctr"/>
            <a:r>
              <a:rPr lang="en-US" sz="1600" dirty="0">
                <a:latin typeface="Gotham Rounded Book" pitchFamily="50" charset="0"/>
              </a:rPr>
              <a:t>your motivation</a:t>
            </a:r>
            <a:endParaRPr lang="en-AU" sz="1400" dirty="0">
              <a:latin typeface="Gotham Rounded Book" pitchFamily="50" charset="0"/>
            </a:endParaRPr>
          </a:p>
        </p:txBody>
      </p:sp>
      <p:sp>
        <p:nvSpPr>
          <p:cNvPr id="28" name="TextBox 27">
            <a:extLst>
              <a:ext uri="{FF2B5EF4-FFF2-40B4-BE49-F238E27FC236}">
                <a16:creationId xmlns:a16="http://schemas.microsoft.com/office/drawing/2014/main" id="{44E54969-E204-E7E4-4691-3EEA3684434E}"/>
              </a:ext>
            </a:extLst>
          </p:cNvPr>
          <p:cNvSpPr txBox="1"/>
          <p:nvPr/>
        </p:nvSpPr>
        <p:spPr>
          <a:xfrm>
            <a:off x="3012549" y="2603248"/>
            <a:ext cx="1378565" cy="338554"/>
          </a:xfrm>
          <a:prstGeom prst="rect">
            <a:avLst/>
          </a:prstGeom>
          <a:noFill/>
        </p:spPr>
        <p:txBody>
          <a:bodyPr wrap="square" rtlCol="0">
            <a:spAutoFit/>
          </a:bodyPr>
          <a:lstStyle/>
          <a:p>
            <a:pPr algn="ctr"/>
            <a:r>
              <a:rPr lang="en-AU" sz="1600" dirty="0">
                <a:solidFill>
                  <a:srgbClr val="003E52"/>
                </a:solidFill>
                <a:latin typeface="Gotham Rounded Medium" pitchFamily="50" charset="0"/>
              </a:rPr>
              <a:t>Choose</a:t>
            </a:r>
            <a:endParaRPr lang="en-AU" sz="1200" dirty="0">
              <a:solidFill>
                <a:srgbClr val="003E52"/>
              </a:solidFill>
              <a:latin typeface="Gotham Rounded Medium" pitchFamily="50" charset="0"/>
            </a:endParaRPr>
          </a:p>
        </p:txBody>
      </p:sp>
      <p:sp>
        <p:nvSpPr>
          <p:cNvPr id="68" name="Flowchart: Connector 67">
            <a:extLst>
              <a:ext uri="{FF2B5EF4-FFF2-40B4-BE49-F238E27FC236}">
                <a16:creationId xmlns:a16="http://schemas.microsoft.com/office/drawing/2014/main" id="{28EBAD27-E491-1958-CA85-CD6C2742FFB6}"/>
              </a:ext>
            </a:extLst>
          </p:cNvPr>
          <p:cNvSpPr/>
          <p:nvPr/>
        </p:nvSpPr>
        <p:spPr>
          <a:xfrm rot="4823505">
            <a:off x="6024179" y="3285490"/>
            <a:ext cx="6866927" cy="9499766"/>
          </a:xfrm>
          <a:custGeom>
            <a:avLst/>
            <a:gdLst>
              <a:gd name="csX0" fmla="*/ 0 w 6866927"/>
              <a:gd name="csY0" fmla="*/ 4749883 h 9499766"/>
              <a:gd name="csX1" fmla="*/ 3433464 w 6866927"/>
              <a:gd name="csY1" fmla="*/ 0 h 9499766"/>
              <a:gd name="csX2" fmla="*/ 6866928 w 6866927"/>
              <a:gd name="csY2" fmla="*/ 4749883 h 9499766"/>
              <a:gd name="csX3" fmla="*/ 3433464 w 6866927"/>
              <a:gd name="csY3" fmla="*/ 9499766 h 9499766"/>
              <a:gd name="csX4" fmla="*/ 0 w 6866927"/>
              <a:gd name="csY4" fmla="*/ 4749883 h 9499766"/>
            </a:gdLst>
            <a:ahLst/>
            <a:cxnLst>
              <a:cxn ang="0">
                <a:pos x="csX0" y="csY0"/>
              </a:cxn>
              <a:cxn ang="0">
                <a:pos x="csX1" y="csY1"/>
              </a:cxn>
              <a:cxn ang="0">
                <a:pos x="csX2" y="csY2"/>
              </a:cxn>
              <a:cxn ang="0">
                <a:pos x="csX3" y="csY3"/>
              </a:cxn>
              <a:cxn ang="0">
                <a:pos x="csX4" y="csY4"/>
              </a:cxn>
            </a:cxnLst>
            <a:rect l="l" t="t" r="r" b="b"/>
            <a:pathLst>
              <a:path w="6866927" h="9499766" extrusionOk="0">
                <a:moveTo>
                  <a:pt x="0" y="4749883"/>
                </a:moveTo>
                <a:cubicBezTo>
                  <a:pt x="-256157" y="1654235"/>
                  <a:pt x="1585941" y="-21730"/>
                  <a:pt x="3433464" y="0"/>
                </a:cubicBezTo>
                <a:cubicBezTo>
                  <a:pt x="5479249" y="317005"/>
                  <a:pt x="6276363" y="2401938"/>
                  <a:pt x="6866928" y="4749883"/>
                </a:cubicBezTo>
                <a:cubicBezTo>
                  <a:pt x="6693596" y="7222758"/>
                  <a:pt x="5367814" y="9485606"/>
                  <a:pt x="3433464" y="9499766"/>
                </a:cubicBezTo>
                <a:cubicBezTo>
                  <a:pt x="1156895" y="9103375"/>
                  <a:pt x="261811" y="7571559"/>
                  <a:pt x="0" y="4749883"/>
                </a:cubicBezTo>
                <a:close/>
              </a:path>
            </a:pathLst>
          </a:custGeom>
          <a:noFill/>
          <a:ln w="63500">
            <a:solidFill>
              <a:srgbClr val="52B9E9"/>
            </a:solidFill>
            <a:prstDash val="dash"/>
            <a:extLst>
              <a:ext uri="{C807C97D-BFC1-408E-A445-0C87EB9F89A2}">
                <ask:lineSketchStyleProps xmlns:ask="http://schemas.microsoft.com/office/drawing/2018/sketchyshapes" sd="3978248048">
                  <a:prstGeom prst="flowChartConnector">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TextBox 28">
            <a:extLst>
              <a:ext uri="{FF2B5EF4-FFF2-40B4-BE49-F238E27FC236}">
                <a16:creationId xmlns:a16="http://schemas.microsoft.com/office/drawing/2014/main" id="{09636E99-BDB2-744B-FA04-7183ECFB4D31}"/>
              </a:ext>
            </a:extLst>
          </p:cNvPr>
          <p:cNvSpPr txBox="1"/>
          <p:nvPr/>
        </p:nvSpPr>
        <p:spPr>
          <a:xfrm>
            <a:off x="5083627" y="2941802"/>
            <a:ext cx="1638412" cy="338554"/>
          </a:xfrm>
          <a:prstGeom prst="rect">
            <a:avLst/>
          </a:prstGeom>
          <a:noFill/>
        </p:spPr>
        <p:txBody>
          <a:bodyPr wrap="square" rtlCol="0">
            <a:spAutoFit/>
          </a:bodyPr>
          <a:lstStyle/>
          <a:p>
            <a:pPr algn="ctr"/>
            <a:r>
              <a:rPr lang="en-US" sz="1600" dirty="0">
                <a:latin typeface="Gotham Rounded Book" pitchFamily="50" charset="0"/>
              </a:rPr>
              <a:t>a </a:t>
            </a:r>
            <a:r>
              <a:rPr lang="en-US" sz="1600" b="1" dirty="0">
                <a:solidFill>
                  <a:srgbClr val="E31D1A"/>
                </a:solidFill>
                <a:latin typeface="Gotham Rounded Book" pitchFamily="50" charset="0"/>
              </a:rPr>
              <a:t>SMART</a:t>
            </a:r>
            <a:r>
              <a:rPr lang="en-US" sz="1600" dirty="0">
                <a:latin typeface="Gotham Rounded Book" pitchFamily="50" charset="0"/>
              </a:rPr>
              <a:t> goal </a:t>
            </a:r>
            <a:endParaRPr lang="en-AU" sz="1400" dirty="0">
              <a:latin typeface="Gotham Rounded Book" pitchFamily="50" charset="0"/>
            </a:endParaRPr>
          </a:p>
        </p:txBody>
      </p:sp>
      <p:sp>
        <p:nvSpPr>
          <p:cNvPr id="30" name="TextBox 29">
            <a:extLst>
              <a:ext uri="{FF2B5EF4-FFF2-40B4-BE49-F238E27FC236}">
                <a16:creationId xmlns:a16="http://schemas.microsoft.com/office/drawing/2014/main" id="{C654583E-BBC3-E851-D7E4-18DDC7811DCC}"/>
              </a:ext>
            </a:extLst>
          </p:cNvPr>
          <p:cNvSpPr txBox="1"/>
          <p:nvPr/>
        </p:nvSpPr>
        <p:spPr>
          <a:xfrm>
            <a:off x="7749474" y="2922933"/>
            <a:ext cx="710957" cy="338554"/>
          </a:xfrm>
          <a:prstGeom prst="rect">
            <a:avLst/>
          </a:prstGeom>
          <a:noFill/>
        </p:spPr>
        <p:txBody>
          <a:bodyPr wrap="square" rtlCol="0">
            <a:spAutoFit/>
          </a:bodyPr>
          <a:lstStyle/>
          <a:p>
            <a:pPr algn="ctr"/>
            <a:r>
              <a:rPr lang="en-AU" sz="1600" dirty="0">
                <a:latin typeface="Gotham Rounded Book" pitchFamily="50" charset="0"/>
              </a:rPr>
              <a:t>small</a:t>
            </a:r>
            <a:endParaRPr lang="en-AU" sz="1200" dirty="0">
              <a:latin typeface="Gotham Rounded Book" pitchFamily="50" charset="0"/>
            </a:endParaRPr>
          </a:p>
        </p:txBody>
      </p:sp>
      <p:sp>
        <p:nvSpPr>
          <p:cNvPr id="31" name="TextBox 30">
            <a:extLst>
              <a:ext uri="{FF2B5EF4-FFF2-40B4-BE49-F238E27FC236}">
                <a16:creationId xmlns:a16="http://schemas.microsoft.com/office/drawing/2014/main" id="{7882E4E7-B05D-F83E-3CF5-ED211E71A781}"/>
              </a:ext>
            </a:extLst>
          </p:cNvPr>
          <p:cNvSpPr txBox="1"/>
          <p:nvPr/>
        </p:nvSpPr>
        <p:spPr>
          <a:xfrm>
            <a:off x="9170232" y="2937401"/>
            <a:ext cx="2269203" cy="830997"/>
          </a:xfrm>
          <a:prstGeom prst="rect">
            <a:avLst/>
          </a:prstGeom>
          <a:noFill/>
        </p:spPr>
        <p:txBody>
          <a:bodyPr wrap="square" rtlCol="0">
            <a:spAutoFit/>
          </a:bodyPr>
          <a:lstStyle/>
          <a:p>
            <a:pPr algn="ctr"/>
            <a:r>
              <a:rPr lang="en-AU" sz="1600" dirty="0">
                <a:latin typeface="Gotham Rounded Book" pitchFamily="50" charset="0"/>
              </a:rPr>
              <a:t>confidence through practice &amp; peer support</a:t>
            </a:r>
            <a:endParaRPr lang="en-AU" sz="1200" dirty="0">
              <a:latin typeface="Gotham Rounded Book" pitchFamily="50" charset="0"/>
            </a:endParaRPr>
          </a:p>
        </p:txBody>
      </p:sp>
      <p:grpSp>
        <p:nvGrpSpPr>
          <p:cNvPr id="2" name="Group 1">
            <a:extLst>
              <a:ext uri="{FF2B5EF4-FFF2-40B4-BE49-F238E27FC236}">
                <a16:creationId xmlns:a16="http://schemas.microsoft.com/office/drawing/2014/main" id="{9DCB68FD-1F75-44F9-1BE5-46AD23FE0E61}"/>
              </a:ext>
            </a:extLst>
          </p:cNvPr>
          <p:cNvGrpSpPr/>
          <p:nvPr/>
        </p:nvGrpSpPr>
        <p:grpSpPr>
          <a:xfrm>
            <a:off x="-1" y="6115050"/>
            <a:ext cx="12192001" cy="776654"/>
            <a:chOff x="-1" y="6115050"/>
            <a:chExt cx="12192001" cy="776654"/>
          </a:xfrm>
        </p:grpSpPr>
        <p:cxnSp>
          <p:nvCxnSpPr>
            <p:cNvPr id="3" name="Straight Connector 2">
              <a:extLst>
                <a:ext uri="{FF2B5EF4-FFF2-40B4-BE49-F238E27FC236}">
                  <a16:creationId xmlns:a16="http://schemas.microsoft.com/office/drawing/2014/main" id="{6C0ADF3B-7760-50EC-1D97-C2C10D594979}"/>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F0A20689-26FF-224A-CCD9-6600280A19A7}"/>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03A274FE-1724-656D-C498-1C300A41C578}"/>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C4D727AB-4274-BD72-27E1-3E571DA8AAD7}"/>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49" name="Rectangle 48">
            <a:extLst>
              <a:ext uri="{FF2B5EF4-FFF2-40B4-BE49-F238E27FC236}">
                <a16:creationId xmlns:a16="http://schemas.microsoft.com/office/drawing/2014/main" id="{5996BF9E-E777-71E5-5B2A-EF1EA9569F0E}"/>
              </a:ext>
            </a:extLst>
          </p:cNvPr>
          <p:cNvSpPr/>
          <p:nvPr/>
        </p:nvSpPr>
        <p:spPr>
          <a:xfrm>
            <a:off x="659081" y="3729471"/>
            <a:ext cx="2536287" cy="2221090"/>
          </a:xfrm>
          <a:prstGeom prst="rect">
            <a:avLst/>
          </a:prstGeom>
          <a:solidFill>
            <a:srgbClr val="004987">
              <a:alpha val="10196"/>
            </a:srgbClr>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0" name="TextBox 49">
            <a:extLst>
              <a:ext uri="{FF2B5EF4-FFF2-40B4-BE49-F238E27FC236}">
                <a16:creationId xmlns:a16="http://schemas.microsoft.com/office/drawing/2014/main" id="{EEB5762B-876F-55EF-17B9-BABFA8FDD976}"/>
              </a:ext>
            </a:extLst>
          </p:cNvPr>
          <p:cNvSpPr txBox="1"/>
          <p:nvPr/>
        </p:nvSpPr>
        <p:spPr>
          <a:xfrm>
            <a:off x="1012717" y="4508325"/>
            <a:ext cx="1479497" cy="400110"/>
          </a:xfrm>
          <a:prstGeom prst="rect">
            <a:avLst/>
          </a:prstGeom>
          <a:noFill/>
        </p:spPr>
        <p:txBody>
          <a:bodyPr wrap="square" rtlCol="0">
            <a:spAutoFit/>
          </a:bodyPr>
          <a:lstStyle/>
          <a:p>
            <a:r>
              <a:rPr lang="en-AU" sz="2000" dirty="0" err="1">
                <a:latin typeface="Gotham Rounded Book" pitchFamily="50" charset="0"/>
              </a:rPr>
              <a:t>easurable</a:t>
            </a:r>
            <a:endParaRPr lang="en-AU" sz="2000" dirty="0">
              <a:latin typeface="Gotham Rounded Book" pitchFamily="50" charset="0"/>
            </a:endParaRPr>
          </a:p>
        </p:txBody>
      </p:sp>
      <p:sp>
        <p:nvSpPr>
          <p:cNvPr id="51" name="TextBox 50">
            <a:extLst>
              <a:ext uri="{FF2B5EF4-FFF2-40B4-BE49-F238E27FC236}">
                <a16:creationId xmlns:a16="http://schemas.microsoft.com/office/drawing/2014/main" id="{0A244C00-5BA3-D071-EF3A-15F978D5C373}"/>
              </a:ext>
            </a:extLst>
          </p:cNvPr>
          <p:cNvSpPr txBox="1"/>
          <p:nvPr/>
        </p:nvSpPr>
        <p:spPr>
          <a:xfrm>
            <a:off x="795129" y="4223320"/>
            <a:ext cx="360890" cy="1631216"/>
          </a:xfrm>
          <a:prstGeom prst="rect">
            <a:avLst/>
          </a:prstGeom>
          <a:noFill/>
        </p:spPr>
        <p:txBody>
          <a:bodyPr wrap="square" rtlCol="0">
            <a:spAutoFit/>
          </a:bodyPr>
          <a:lstStyle/>
          <a:p>
            <a:pPr algn="r"/>
            <a:r>
              <a:rPr lang="en-AU" sz="2000" dirty="0">
                <a:solidFill>
                  <a:srgbClr val="E31D1A"/>
                </a:solidFill>
                <a:latin typeface="Gotham Rounded Bold" panose="02000000000000000000" pitchFamily="50" charset="0"/>
              </a:rPr>
              <a:t>S</a:t>
            </a:r>
          </a:p>
          <a:p>
            <a:pPr algn="r"/>
            <a:r>
              <a:rPr lang="en-AU" sz="2000" dirty="0">
                <a:solidFill>
                  <a:srgbClr val="E31D1A"/>
                </a:solidFill>
                <a:latin typeface="Gotham Rounded Bold" panose="02000000000000000000" pitchFamily="50" charset="0"/>
              </a:rPr>
              <a:t>M</a:t>
            </a:r>
          </a:p>
          <a:p>
            <a:pPr algn="r"/>
            <a:r>
              <a:rPr lang="en-AU" sz="2000" dirty="0">
                <a:solidFill>
                  <a:srgbClr val="E31D1A"/>
                </a:solidFill>
                <a:latin typeface="Gotham Rounded Bold" panose="02000000000000000000" pitchFamily="50" charset="0"/>
              </a:rPr>
              <a:t>A</a:t>
            </a:r>
          </a:p>
          <a:p>
            <a:pPr algn="r"/>
            <a:r>
              <a:rPr lang="en-AU" sz="2000" dirty="0">
                <a:solidFill>
                  <a:srgbClr val="E31D1A"/>
                </a:solidFill>
                <a:latin typeface="Gotham Rounded Bold" panose="02000000000000000000" pitchFamily="50" charset="0"/>
              </a:rPr>
              <a:t>R</a:t>
            </a:r>
          </a:p>
          <a:p>
            <a:pPr algn="r"/>
            <a:r>
              <a:rPr lang="en-AU" sz="2000" dirty="0">
                <a:solidFill>
                  <a:srgbClr val="E31D1A"/>
                </a:solidFill>
                <a:latin typeface="Gotham Rounded Bold" panose="02000000000000000000" pitchFamily="50" charset="0"/>
              </a:rPr>
              <a:t>T</a:t>
            </a:r>
            <a:endParaRPr lang="en-AU" sz="1600" dirty="0">
              <a:solidFill>
                <a:srgbClr val="E31D1A"/>
              </a:solidFill>
              <a:latin typeface="Gotham Rounded Bold" panose="02000000000000000000" pitchFamily="50" charset="0"/>
            </a:endParaRPr>
          </a:p>
        </p:txBody>
      </p:sp>
      <p:sp>
        <p:nvSpPr>
          <p:cNvPr id="52" name="TextBox 51">
            <a:extLst>
              <a:ext uri="{FF2B5EF4-FFF2-40B4-BE49-F238E27FC236}">
                <a16:creationId xmlns:a16="http://schemas.microsoft.com/office/drawing/2014/main" id="{DB0370A0-4150-FCE4-EE11-27B196531BF5}"/>
              </a:ext>
            </a:extLst>
          </p:cNvPr>
          <p:cNvSpPr txBox="1"/>
          <p:nvPr/>
        </p:nvSpPr>
        <p:spPr>
          <a:xfrm>
            <a:off x="975574" y="4193858"/>
            <a:ext cx="1479497" cy="400110"/>
          </a:xfrm>
          <a:prstGeom prst="rect">
            <a:avLst/>
          </a:prstGeom>
          <a:noFill/>
        </p:spPr>
        <p:txBody>
          <a:bodyPr wrap="square" rtlCol="0">
            <a:spAutoFit/>
          </a:bodyPr>
          <a:lstStyle/>
          <a:p>
            <a:r>
              <a:rPr lang="en-AU" sz="2000" dirty="0" err="1">
                <a:latin typeface="Gotham Rounded Book" pitchFamily="50" charset="0"/>
              </a:rPr>
              <a:t>pecific</a:t>
            </a:r>
            <a:endParaRPr lang="en-AU" sz="2000" dirty="0">
              <a:latin typeface="Gotham Rounded Book" pitchFamily="50" charset="0"/>
            </a:endParaRPr>
          </a:p>
        </p:txBody>
      </p:sp>
      <p:sp>
        <p:nvSpPr>
          <p:cNvPr id="53" name="TextBox 52">
            <a:extLst>
              <a:ext uri="{FF2B5EF4-FFF2-40B4-BE49-F238E27FC236}">
                <a16:creationId xmlns:a16="http://schemas.microsoft.com/office/drawing/2014/main" id="{B7649671-B793-0EEC-A575-B9A0B59762B7}"/>
              </a:ext>
            </a:extLst>
          </p:cNvPr>
          <p:cNvSpPr txBox="1"/>
          <p:nvPr/>
        </p:nvSpPr>
        <p:spPr>
          <a:xfrm>
            <a:off x="1003289" y="4811341"/>
            <a:ext cx="1479497" cy="400110"/>
          </a:xfrm>
          <a:prstGeom prst="rect">
            <a:avLst/>
          </a:prstGeom>
          <a:noFill/>
        </p:spPr>
        <p:txBody>
          <a:bodyPr wrap="square" rtlCol="0">
            <a:spAutoFit/>
          </a:bodyPr>
          <a:lstStyle/>
          <a:p>
            <a:r>
              <a:rPr lang="en-AU" sz="2000" dirty="0" err="1">
                <a:latin typeface="Gotham Rounded Book" pitchFamily="50" charset="0"/>
              </a:rPr>
              <a:t>chievable</a:t>
            </a:r>
            <a:endParaRPr lang="en-AU" sz="2000" dirty="0">
              <a:latin typeface="Gotham Rounded Book" pitchFamily="50" charset="0"/>
            </a:endParaRPr>
          </a:p>
        </p:txBody>
      </p:sp>
      <p:sp>
        <p:nvSpPr>
          <p:cNvPr id="54" name="TextBox 53">
            <a:extLst>
              <a:ext uri="{FF2B5EF4-FFF2-40B4-BE49-F238E27FC236}">
                <a16:creationId xmlns:a16="http://schemas.microsoft.com/office/drawing/2014/main" id="{F31C65C1-57C7-9EC9-6B1B-979D6E1BA2D1}"/>
              </a:ext>
            </a:extLst>
          </p:cNvPr>
          <p:cNvSpPr txBox="1"/>
          <p:nvPr/>
        </p:nvSpPr>
        <p:spPr>
          <a:xfrm>
            <a:off x="1000058" y="5131456"/>
            <a:ext cx="1479497" cy="400110"/>
          </a:xfrm>
          <a:prstGeom prst="rect">
            <a:avLst/>
          </a:prstGeom>
          <a:noFill/>
        </p:spPr>
        <p:txBody>
          <a:bodyPr wrap="square" rtlCol="0">
            <a:spAutoFit/>
          </a:bodyPr>
          <a:lstStyle/>
          <a:p>
            <a:r>
              <a:rPr lang="en-AU" sz="2000" dirty="0" err="1">
                <a:latin typeface="Gotham Rounded Book" pitchFamily="50" charset="0"/>
              </a:rPr>
              <a:t>elevant</a:t>
            </a:r>
            <a:endParaRPr lang="en-AU" sz="2000" dirty="0">
              <a:latin typeface="Gotham Rounded Book" pitchFamily="50" charset="0"/>
            </a:endParaRPr>
          </a:p>
        </p:txBody>
      </p:sp>
      <p:sp>
        <p:nvSpPr>
          <p:cNvPr id="55" name="TextBox 54">
            <a:extLst>
              <a:ext uri="{FF2B5EF4-FFF2-40B4-BE49-F238E27FC236}">
                <a16:creationId xmlns:a16="http://schemas.microsoft.com/office/drawing/2014/main" id="{8F98C3E6-B2BC-E5C4-2C47-5D276959F3FC}"/>
              </a:ext>
            </a:extLst>
          </p:cNvPr>
          <p:cNvSpPr txBox="1"/>
          <p:nvPr/>
        </p:nvSpPr>
        <p:spPr>
          <a:xfrm>
            <a:off x="970266" y="5439579"/>
            <a:ext cx="2098983" cy="400110"/>
          </a:xfrm>
          <a:prstGeom prst="rect">
            <a:avLst/>
          </a:prstGeom>
          <a:noFill/>
        </p:spPr>
        <p:txBody>
          <a:bodyPr wrap="square" rtlCol="0">
            <a:spAutoFit/>
          </a:bodyPr>
          <a:lstStyle/>
          <a:p>
            <a:r>
              <a:rPr lang="en-AU" sz="2000" dirty="0" err="1">
                <a:latin typeface="Gotham Rounded Book" pitchFamily="50" charset="0"/>
              </a:rPr>
              <a:t>ime</a:t>
            </a:r>
            <a:r>
              <a:rPr lang="en-AU" sz="2000" dirty="0">
                <a:latin typeface="Gotham Rounded Book" pitchFamily="50" charset="0"/>
              </a:rPr>
              <a:t>-bound</a:t>
            </a:r>
            <a:endParaRPr lang="en-AU" sz="1600" dirty="0">
              <a:latin typeface="Gotham Rounded Book" pitchFamily="50" charset="0"/>
            </a:endParaRPr>
          </a:p>
        </p:txBody>
      </p:sp>
      <p:sp>
        <p:nvSpPr>
          <p:cNvPr id="56" name="TextBox 55">
            <a:extLst>
              <a:ext uri="{FF2B5EF4-FFF2-40B4-BE49-F238E27FC236}">
                <a16:creationId xmlns:a16="http://schemas.microsoft.com/office/drawing/2014/main" id="{7DE6A467-D259-77F5-712C-057F311EA810}"/>
              </a:ext>
            </a:extLst>
          </p:cNvPr>
          <p:cNvSpPr txBox="1"/>
          <p:nvPr/>
        </p:nvSpPr>
        <p:spPr>
          <a:xfrm>
            <a:off x="795129" y="3730832"/>
            <a:ext cx="2258071" cy="461665"/>
          </a:xfrm>
          <a:prstGeom prst="rect">
            <a:avLst/>
          </a:prstGeom>
          <a:noFill/>
        </p:spPr>
        <p:txBody>
          <a:bodyPr wrap="square" rtlCol="0">
            <a:spAutoFit/>
          </a:bodyPr>
          <a:lstStyle/>
          <a:p>
            <a:pPr algn="ctr"/>
            <a:r>
              <a:rPr lang="en-AU" sz="2400" dirty="0">
                <a:solidFill>
                  <a:srgbClr val="003E52"/>
                </a:solidFill>
                <a:latin typeface="Gotham Rounded Medium" pitchFamily="50" charset="0"/>
              </a:rPr>
              <a:t>SMART goal:</a:t>
            </a:r>
            <a:endParaRPr lang="en-AU" dirty="0">
              <a:solidFill>
                <a:srgbClr val="003E52"/>
              </a:solidFill>
              <a:latin typeface="Gotham Rounded Medium" pitchFamily="50" charset="0"/>
            </a:endParaRPr>
          </a:p>
        </p:txBody>
      </p:sp>
      <p:pic>
        <p:nvPicPr>
          <p:cNvPr id="66" name="Picture 65">
            <a:extLst>
              <a:ext uri="{FF2B5EF4-FFF2-40B4-BE49-F238E27FC236}">
                <a16:creationId xmlns:a16="http://schemas.microsoft.com/office/drawing/2014/main" id="{DA168C85-F3E1-4BD4-7FBC-2E21CA1EC585}"/>
              </a:ext>
            </a:extLst>
          </p:cNvPr>
          <p:cNvPicPr>
            <a:picLocks noChangeAspect="1"/>
          </p:cNvPicPr>
          <p:nvPr/>
        </p:nvPicPr>
        <p:blipFill>
          <a:blip r:embed="rId3">
            <a:extLst>
              <a:ext uri="{28A0092B-C50C-407E-A947-70E740481C1C}">
                <a14:useLocalDpi xmlns:a14="http://schemas.microsoft.com/office/drawing/2010/main" val="0"/>
              </a:ext>
            </a:extLst>
          </a:blip>
          <a:srcRect l="221" t="294" r="62712" b="24477"/>
          <a:stretch>
            <a:fillRect/>
          </a:stretch>
        </p:blipFill>
        <p:spPr>
          <a:xfrm rot="4619725">
            <a:off x="8394107" y="-711341"/>
            <a:ext cx="3938701" cy="4496488"/>
          </a:xfrm>
          <a:prstGeom prst="rect">
            <a:avLst/>
          </a:prstGeom>
        </p:spPr>
      </p:pic>
      <p:pic>
        <p:nvPicPr>
          <p:cNvPr id="69" name="Content Placeholder 4">
            <a:extLst>
              <a:ext uri="{FF2B5EF4-FFF2-40B4-BE49-F238E27FC236}">
                <a16:creationId xmlns:a16="http://schemas.microsoft.com/office/drawing/2014/main" id="{E3FCBC8B-CA7E-C30F-E7B7-709D4B1519D6}"/>
              </a:ext>
            </a:extLst>
          </p:cNvPr>
          <p:cNvPicPr>
            <a:picLocks noChangeAspect="1"/>
          </p:cNvPicPr>
          <p:nvPr/>
        </p:nvPicPr>
        <p:blipFill>
          <a:blip r:embed="rId4">
            <a:extLst>
              <a:ext uri="{28A0092B-C50C-407E-A947-70E740481C1C}">
                <a14:useLocalDpi xmlns:a14="http://schemas.microsoft.com/office/drawing/2010/main" val="0"/>
              </a:ext>
            </a:extLst>
          </a:blip>
          <a:srcRect l="23672" t="392" r="24327" b="4989"/>
          <a:stretch>
            <a:fillRect/>
          </a:stretch>
        </p:blipFill>
        <p:spPr>
          <a:xfrm>
            <a:off x="-8693702" y="-327587"/>
            <a:ext cx="3506607" cy="3589074"/>
          </a:xfrm>
          <a:prstGeom prst="rect">
            <a:avLst/>
          </a:prstGeom>
        </p:spPr>
      </p:pic>
      <p:pic>
        <p:nvPicPr>
          <p:cNvPr id="26" name="Picture 25">
            <a:extLst>
              <a:ext uri="{FF2B5EF4-FFF2-40B4-BE49-F238E27FC236}">
                <a16:creationId xmlns:a16="http://schemas.microsoft.com/office/drawing/2014/main" id="{78522028-635D-E11F-6A3A-2F711DD043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3979240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AC23C4A3-0FDC-1C65-8340-55D2B8D6BEB6}"/>
              </a:ext>
            </a:extLst>
          </p:cNvPr>
          <p:cNvSpPr/>
          <p:nvPr/>
        </p:nvSpPr>
        <p:spPr>
          <a:xfrm>
            <a:off x="-152401" y="5785680"/>
            <a:ext cx="10800348" cy="835796"/>
          </a:xfrm>
          <a:prstGeom prst="rect">
            <a:avLst/>
          </a:prstGeom>
          <a:solidFill>
            <a:srgbClr val="E31D1A">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Rectangle 32">
            <a:extLst>
              <a:ext uri="{FF2B5EF4-FFF2-40B4-BE49-F238E27FC236}">
                <a16:creationId xmlns:a16="http://schemas.microsoft.com/office/drawing/2014/main" id="{B0CEFEDA-7E8A-6586-B00C-63110949639E}"/>
              </a:ext>
            </a:extLst>
          </p:cNvPr>
          <p:cNvSpPr/>
          <p:nvPr/>
        </p:nvSpPr>
        <p:spPr>
          <a:xfrm>
            <a:off x="-152402" y="4713524"/>
            <a:ext cx="9705703" cy="835796"/>
          </a:xfrm>
          <a:prstGeom prst="rect">
            <a:avLst/>
          </a:prstGeom>
          <a:solidFill>
            <a:srgbClr val="004987">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Rectangle 31">
            <a:extLst>
              <a:ext uri="{FF2B5EF4-FFF2-40B4-BE49-F238E27FC236}">
                <a16:creationId xmlns:a16="http://schemas.microsoft.com/office/drawing/2014/main" id="{FCE98B55-5930-925D-352B-8E6E3007A6E1}"/>
              </a:ext>
            </a:extLst>
          </p:cNvPr>
          <p:cNvSpPr/>
          <p:nvPr/>
        </p:nvSpPr>
        <p:spPr>
          <a:xfrm>
            <a:off x="-13929" y="1486935"/>
            <a:ext cx="9567232" cy="835796"/>
          </a:xfrm>
          <a:prstGeom prst="rect">
            <a:avLst/>
          </a:prstGeom>
          <a:solidFill>
            <a:srgbClr val="003E52">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Rectangle 30">
            <a:extLst>
              <a:ext uri="{FF2B5EF4-FFF2-40B4-BE49-F238E27FC236}">
                <a16:creationId xmlns:a16="http://schemas.microsoft.com/office/drawing/2014/main" id="{58FF8557-7F11-EE7B-F291-2A45C3337EF8}"/>
              </a:ext>
            </a:extLst>
          </p:cNvPr>
          <p:cNvSpPr/>
          <p:nvPr/>
        </p:nvSpPr>
        <p:spPr>
          <a:xfrm>
            <a:off x="-13929" y="2565952"/>
            <a:ext cx="8230332" cy="835796"/>
          </a:xfrm>
          <a:prstGeom prst="rect">
            <a:avLst/>
          </a:prstGeom>
          <a:solidFill>
            <a:srgbClr val="55565A">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Rectangle 29">
            <a:extLst>
              <a:ext uri="{FF2B5EF4-FFF2-40B4-BE49-F238E27FC236}">
                <a16:creationId xmlns:a16="http://schemas.microsoft.com/office/drawing/2014/main" id="{654BF5A9-6B80-25D4-C35A-454A50D85C79}"/>
              </a:ext>
            </a:extLst>
          </p:cNvPr>
          <p:cNvSpPr/>
          <p:nvPr/>
        </p:nvSpPr>
        <p:spPr>
          <a:xfrm>
            <a:off x="0" y="3641369"/>
            <a:ext cx="8230332" cy="835796"/>
          </a:xfrm>
          <a:prstGeom prst="rect">
            <a:avLst/>
          </a:prstGeom>
          <a:solidFill>
            <a:srgbClr val="52B9E9">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Content Placeholder 4">
            <a:extLst>
              <a:ext uri="{FF2B5EF4-FFF2-40B4-BE49-F238E27FC236}">
                <a16:creationId xmlns:a16="http://schemas.microsoft.com/office/drawing/2014/main" id="{0B3D4D34-4EFC-07B9-8E6F-AF5BD7E3088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23672" t="392" r="24327" b="4989"/>
          <a:stretch>
            <a:fillRect/>
          </a:stretch>
        </p:blipFill>
        <p:spPr>
          <a:xfrm>
            <a:off x="7002595" y="1009961"/>
            <a:ext cx="6025569" cy="6167276"/>
          </a:xfrm>
          <a:prstGeom prst="rect">
            <a:avLst/>
          </a:prstGeom>
        </p:spPr>
      </p:pic>
      <p:sp>
        <p:nvSpPr>
          <p:cNvPr id="6" name="Title 1">
            <a:extLst>
              <a:ext uri="{FF2B5EF4-FFF2-40B4-BE49-F238E27FC236}">
                <a16:creationId xmlns:a16="http://schemas.microsoft.com/office/drawing/2014/main" id="{4FC8D5EF-DEF1-D915-39D6-E5151992E08B}"/>
              </a:ext>
            </a:extLst>
          </p:cNvPr>
          <p:cNvSpPr txBox="1">
            <a:spLocks/>
          </p:cNvSpPr>
          <p:nvPr/>
        </p:nvSpPr>
        <p:spPr>
          <a:xfrm>
            <a:off x="386587" y="397539"/>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Ethical Considerations</a:t>
            </a:r>
            <a:endParaRPr lang="en-AU" sz="3300" dirty="0">
              <a:solidFill>
                <a:srgbClr val="E31D1A"/>
              </a:solidFill>
              <a:latin typeface="Gotham Rounded Bold" panose="02000000000000000000" pitchFamily="50" charset="0"/>
            </a:endParaRPr>
          </a:p>
        </p:txBody>
      </p:sp>
      <p:pic>
        <p:nvPicPr>
          <p:cNvPr id="8" name="Picture 7">
            <a:extLst>
              <a:ext uri="{FF2B5EF4-FFF2-40B4-BE49-F238E27FC236}">
                <a16:creationId xmlns:a16="http://schemas.microsoft.com/office/drawing/2014/main" id="{14FA749A-195E-5382-B0E0-48F409FEA900}"/>
              </a:ext>
            </a:extLst>
          </p:cNvPr>
          <p:cNvPicPr>
            <a:picLocks noChangeAspect="1"/>
          </p:cNvPicPr>
          <p:nvPr/>
        </p:nvPicPr>
        <p:blipFill>
          <a:blip r:embed="rId3">
            <a:extLst>
              <a:ext uri="{28A0092B-C50C-407E-A947-70E740481C1C}">
                <a14:useLocalDpi xmlns:a14="http://schemas.microsoft.com/office/drawing/2010/main" val="0"/>
              </a:ext>
            </a:extLst>
          </a:blip>
          <a:srcRect l="14505" t="27861" r="66838" b="56099"/>
          <a:stretch>
            <a:fillRect/>
          </a:stretch>
        </p:blipFill>
        <p:spPr>
          <a:xfrm>
            <a:off x="103344" y="5896509"/>
            <a:ext cx="1270055" cy="614138"/>
          </a:xfrm>
          <a:prstGeom prst="rect">
            <a:avLst/>
          </a:prstGeom>
        </p:spPr>
      </p:pic>
      <p:pic>
        <p:nvPicPr>
          <p:cNvPr id="9" name="Picture 8">
            <a:extLst>
              <a:ext uri="{FF2B5EF4-FFF2-40B4-BE49-F238E27FC236}">
                <a16:creationId xmlns:a16="http://schemas.microsoft.com/office/drawing/2014/main" id="{AD870187-2B2B-CB95-08F5-80E64F4FF3F0}"/>
              </a:ext>
            </a:extLst>
          </p:cNvPr>
          <p:cNvPicPr>
            <a:picLocks noChangeAspect="1"/>
          </p:cNvPicPr>
          <p:nvPr/>
        </p:nvPicPr>
        <p:blipFill>
          <a:blip r:embed="rId3">
            <a:extLst>
              <a:ext uri="{28A0092B-C50C-407E-A947-70E740481C1C}">
                <a14:useLocalDpi xmlns:a14="http://schemas.microsoft.com/office/drawing/2010/main" val="0"/>
              </a:ext>
            </a:extLst>
          </a:blip>
          <a:srcRect l="45616" t="27931" r="32136" b="56030"/>
          <a:stretch>
            <a:fillRect/>
          </a:stretch>
        </p:blipFill>
        <p:spPr>
          <a:xfrm>
            <a:off x="58681" y="4855696"/>
            <a:ext cx="1514475" cy="614139"/>
          </a:xfrm>
          <a:prstGeom prst="rect">
            <a:avLst/>
          </a:prstGeom>
        </p:spPr>
      </p:pic>
      <p:pic>
        <p:nvPicPr>
          <p:cNvPr id="10" name="Picture 9">
            <a:extLst>
              <a:ext uri="{FF2B5EF4-FFF2-40B4-BE49-F238E27FC236}">
                <a16:creationId xmlns:a16="http://schemas.microsoft.com/office/drawing/2014/main" id="{DB3C7B90-72F7-4D15-E8AA-2AC07AF36886}"/>
              </a:ext>
            </a:extLst>
          </p:cNvPr>
          <p:cNvPicPr>
            <a:picLocks noChangeAspect="1"/>
          </p:cNvPicPr>
          <p:nvPr/>
        </p:nvPicPr>
        <p:blipFill>
          <a:blip r:embed="rId3">
            <a:extLst>
              <a:ext uri="{28A0092B-C50C-407E-A947-70E740481C1C}">
                <a14:useLocalDpi xmlns:a14="http://schemas.microsoft.com/office/drawing/2010/main" val="0"/>
              </a:ext>
            </a:extLst>
          </a:blip>
          <a:srcRect l="14365" t="58896" r="66605" b="25065"/>
          <a:stretch>
            <a:fillRect/>
          </a:stretch>
        </p:blipFill>
        <p:spPr>
          <a:xfrm>
            <a:off x="68207" y="1600355"/>
            <a:ext cx="1295400" cy="614138"/>
          </a:xfrm>
          <a:prstGeom prst="rect">
            <a:avLst/>
          </a:prstGeom>
        </p:spPr>
      </p:pic>
      <p:pic>
        <p:nvPicPr>
          <p:cNvPr id="11" name="Picture 10">
            <a:extLst>
              <a:ext uri="{FF2B5EF4-FFF2-40B4-BE49-F238E27FC236}">
                <a16:creationId xmlns:a16="http://schemas.microsoft.com/office/drawing/2014/main" id="{59C41528-0D52-1135-97BE-0F5842C38B68}"/>
              </a:ext>
            </a:extLst>
          </p:cNvPr>
          <p:cNvPicPr>
            <a:picLocks noChangeAspect="1"/>
          </p:cNvPicPr>
          <p:nvPr/>
        </p:nvPicPr>
        <p:blipFill>
          <a:blip r:embed="rId3">
            <a:extLst>
              <a:ext uri="{28A0092B-C50C-407E-A947-70E740481C1C}">
                <a14:useLocalDpi xmlns:a14="http://schemas.microsoft.com/office/drawing/2010/main" val="0"/>
              </a:ext>
            </a:extLst>
          </a:blip>
          <a:srcRect l="47598" t="61881" r="33232" b="22080"/>
          <a:stretch>
            <a:fillRect/>
          </a:stretch>
        </p:blipFill>
        <p:spPr>
          <a:xfrm>
            <a:off x="165605" y="3689337"/>
            <a:ext cx="1304926" cy="614138"/>
          </a:xfrm>
          <a:prstGeom prst="rect">
            <a:avLst/>
          </a:prstGeom>
        </p:spPr>
      </p:pic>
      <p:pic>
        <p:nvPicPr>
          <p:cNvPr id="12" name="Picture 11">
            <a:extLst>
              <a:ext uri="{FF2B5EF4-FFF2-40B4-BE49-F238E27FC236}">
                <a16:creationId xmlns:a16="http://schemas.microsoft.com/office/drawing/2014/main" id="{39E6DE9C-4127-606D-90B2-671945996E93}"/>
              </a:ext>
            </a:extLst>
          </p:cNvPr>
          <p:cNvPicPr>
            <a:picLocks noChangeAspect="1"/>
          </p:cNvPicPr>
          <p:nvPr/>
        </p:nvPicPr>
        <p:blipFill>
          <a:blip r:embed="rId3">
            <a:extLst>
              <a:ext uri="{28A0092B-C50C-407E-A947-70E740481C1C}">
                <a14:useLocalDpi xmlns:a14="http://schemas.microsoft.com/office/drawing/2010/main" val="0"/>
              </a:ext>
            </a:extLst>
          </a:blip>
          <a:srcRect l="75326" t="43555" r="5504" b="40406"/>
          <a:stretch>
            <a:fillRect/>
          </a:stretch>
        </p:blipFill>
        <p:spPr>
          <a:xfrm>
            <a:off x="58681" y="2676781"/>
            <a:ext cx="1304926" cy="614138"/>
          </a:xfrm>
          <a:prstGeom prst="rect">
            <a:avLst/>
          </a:prstGeom>
        </p:spPr>
      </p:pic>
      <p:sp>
        <p:nvSpPr>
          <p:cNvPr id="14" name="Title 1">
            <a:extLst>
              <a:ext uri="{FF2B5EF4-FFF2-40B4-BE49-F238E27FC236}">
                <a16:creationId xmlns:a16="http://schemas.microsoft.com/office/drawing/2014/main" id="{A000B300-C1CF-968F-1D6E-1B2F0BA359F3}"/>
              </a:ext>
            </a:extLst>
          </p:cNvPr>
          <p:cNvSpPr txBox="1">
            <a:spLocks/>
          </p:cNvSpPr>
          <p:nvPr/>
        </p:nvSpPr>
        <p:spPr>
          <a:xfrm>
            <a:off x="382990" y="1002871"/>
            <a:ext cx="9772649"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AU" sz="2400" dirty="0">
                <a:solidFill>
                  <a:srgbClr val="00B18F"/>
                </a:solidFill>
                <a:latin typeface="Gotham Rounded Medium" pitchFamily="50" charset="0"/>
              </a:rPr>
              <a:t>Effective advocacy requires responsibility:</a:t>
            </a:r>
          </a:p>
        </p:txBody>
      </p:sp>
      <p:sp>
        <p:nvSpPr>
          <p:cNvPr id="15" name="TextBox 14">
            <a:extLst>
              <a:ext uri="{FF2B5EF4-FFF2-40B4-BE49-F238E27FC236}">
                <a16:creationId xmlns:a16="http://schemas.microsoft.com/office/drawing/2014/main" id="{372BC30C-91C3-2BCE-230C-6FBE58A7D055}"/>
              </a:ext>
            </a:extLst>
          </p:cNvPr>
          <p:cNvSpPr txBox="1"/>
          <p:nvPr/>
        </p:nvSpPr>
        <p:spPr>
          <a:xfrm>
            <a:off x="1373399" y="1590412"/>
            <a:ext cx="2172427" cy="338554"/>
          </a:xfrm>
          <a:prstGeom prst="rect">
            <a:avLst/>
          </a:prstGeom>
          <a:noFill/>
        </p:spPr>
        <p:txBody>
          <a:bodyPr wrap="square" rtlCol="0">
            <a:spAutoFit/>
          </a:bodyPr>
          <a:lstStyle/>
          <a:p>
            <a:r>
              <a:rPr lang="en-US" sz="1600" dirty="0">
                <a:solidFill>
                  <a:srgbClr val="003E52"/>
                </a:solidFill>
                <a:latin typeface="Gotham Rounded Medium" pitchFamily="50" charset="0"/>
              </a:rPr>
              <a:t>Speak with not for</a:t>
            </a:r>
            <a:endParaRPr lang="en-AU" sz="1400" dirty="0">
              <a:solidFill>
                <a:srgbClr val="003E52"/>
              </a:solidFill>
              <a:latin typeface="Gotham Rounded Medium" pitchFamily="50" charset="0"/>
            </a:endParaRPr>
          </a:p>
        </p:txBody>
      </p:sp>
      <p:sp>
        <p:nvSpPr>
          <p:cNvPr id="17" name="TextBox 16">
            <a:extLst>
              <a:ext uri="{FF2B5EF4-FFF2-40B4-BE49-F238E27FC236}">
                <a16:creationId xmlns:a16="http://schemas.microsoft.com/office/drawing/2014/main" id="{7EA0F634-5B8F-7165-1204-972F169313E0}"/>
              </a:ext>
            </a:extLst>
          </p:cNvPr>
          <p:cNvSpPr txBox="1"/>
          <p:nvPr/>
        </p:nvSpPr>
        <p:spPr>
          <a:xfrm>
            <a:off x="1403590" y="1907441"/>
            <a:ext cx="6522236" cy="307777"/>
          </a:xfrm>
          <a:prstGeom prst="rect">
            <a:avLst/>
          </a:prstGeom>
          <a:noFill/>
        </p:spPr>
        <p:txBody>
          <a:bodyPr wrap="square">
            <a:spAutoFit/>
          </a:bodyPr>
          <a:lstStyle/>
          <a:p>
            <a:pPr lvl="0" algn="just"/>
            <a:r>
              <a:rPr lang="en-AU" sz="1400" dirty="0">
                <a:latin typeface="Gotham Rounded Book" pitchFamily="50" charset="0"/>
              </a:rPr>
              <a:t>Make space for diverse voices; don’t assume your story represents all.</a:t>
            </a:r>
          </a:p>
        </p:txBody>
      </p:sp>
      <p:sp>
        <p:nvSpPr>
          <p:cNvPr id="20" name="TextBox 19">
            <a:extLst>
              <a:ext uri="{FF2B5EF4-FFF2-40B4-BE49-F238E27FC236}">
                <a16:creationId xmlns:a16="http://schemas.microsoft.com/office/drawing/2014/main" id="{FB8885A7-39C3-EF95-CA2A-08021CEF2576}"/>
              </a:ext>
            </a:extLst>
          </p:cNvPr>
          <p:cNvSpPr txBox="1"/>
          <p:nvPr/>
        </p:nvSpPr>
        <p:spPr>
          <a:xfrm>
            <a:off x="1363607" y="2676137"/>
            <a:ext cx="2172427" cy="338554"/>
          </a:xfrm>
          <a:prstGeom prst="rect">
            <a:avLst/>
          </a:prstGeom>
          <a:noFill/>
        </p:spPr>
        <p:txBody>
          <a:bodyPr wrap="square" rtlCol="0">
            <a:spAutoFit/>
          </a:bodyPr>
          <a:lstStyle/>
          <a:p>
            <a:r>
              <a:rPr lang="en-US" sz="1600" dirty="0">
                <a:solidFill>
                  <a:srgbClr val="55565A"/>
                </a:solidFill>
                <a:latin typeface="Gotham Rounded Medium" pitchFamily="50" charset="0"/>
              </a:rPr>
              <a:t>Confidentiality</a:t>
            </a:r>
            <a:endParaRPr lang="en-AU" sz="1400" dirty="0">
              <a:solidFill>
                <a:srgbClr val="55565A"/>
              </a:solidFill>
              <a:latin typeface="Gotham Rounded Medium" pitchFamily="50" charset="0"/>
            </a:endParaRPr>
          </a:p>
        </p:txBody>
      </p:sp>
      <p:sp>
        <p:nvSpPr>
          <p:cNvPr id="21" name="TextBox 20">
            <a:extLst>
              <a:ext uri="{FF2B5EF4-FFF2-40B4-BE49-F238E27FC236}">
                <a16:creationId xmlns:a16="http://schemas.microsoft.com/office/drawing/2014/main" id="{89EA8E75-8A78-B64B-3B96-1A2FFCC47AB4}"/>
              </a:ext>
            </a:extLst>
          </p:cNvPr>
          <p:cNvSpPr txBox="1"/>
          <p:nvPr/>
        </p:nvSpPr>
        <p:spPr>
          <a:xfrm>
            <a:off x="1403590" y="2989599"/>
            <a:ext cx="6713816" cy="307777"/>
          </a:xfrm>
          <a:prstGeom prst="rect">
            <a:avLst/>
          </a:prstGeom>
          <a:noFill/>
        </p:spPr>
        <p:txBody>
          <a:bodyPr wrap="square">
            <a:spAutoFit/>
          </a:bodyPr>
          <a:lstStyle/>
          <a:p>
            <a:r>
              <a:rPr lang="en-AU" sz="1400" kern="0" dirty="0">
                <a:latin typeface="Gotham Rounded Book" pitchFamily="50" charset="0"/>
                <a:ea typeface="DengXian" panose="02010600030101010101" pitchFamily="2" charset="-122"/>
              </a:rPr>
              <a:t>Only share your own story unless you have permission.</a:t>
            </a:r>
            <a:endParaRPr lang="en-AU" sz="1400" dirty="0">
              <a:latin typeface="Gotham Rounded Book" pitchFamily="50" charset="0"/>
            </a:endParaRPr>
          </a:p>
        </p:txBody>
      </p:sp>
      <p:sp>
        <p:nvSpPr>
          <p:cNvPr id="22" name="TextBox 21">
            <a:extLst>
              <a:ext uri="{FF2B5EF4-FFF2-40B4-BE49-F238E27FC236}">
                <a16:creationId xmlns:a16="http://schemas.microsoft.com/office/drawing/2014/main" id="{21F73736-8000-3BFC-8743-BEFB6EC1EC41}"/>
              </a:ext>
            </a:extLst>
          </p:cNvPr>
          <p:cNvSpPr txBox="1"/>
          <p:nvPr/>
        </p:nvSpPr>
        <p:spPr>
          <a:xfrm>
            <a:off x="1373399" y="3631840"/>
            <a:ext cx="2172427" cy="338554"/>
          </a:xfrm>
          <a:prstGeom prst="rect">
            <a:avLst/>
          </a:prstGeom>
          <a:noFill/>
        </p:spPr>
        <p:txBody>
          <a:bodyPr wrap="square" rtlCol="0">
            <a:spAutoFit/>
          </a:bodyPr>
          <a:lstStyle/>
          <a:p>
            <a:r>
              <a:rPr lang="en-US" sz="1600" dirty="0">
                <a:solidFill>
                  <a:srgbClr val="52B9E9"/>
                </a:solidFill>
                <a:latin typeface="Gotham Rounded Medium" pitchFamily="50" charset="0"/>
              </a:rPr>
              <a:t>Respect</a:t>
            </a:r>
            <a:endParaRPr lang="en-AU" sz="1400" dirty="0">
              <a:solidFill>
                <a:srgbClr val="52B9E9"/>
              </a:solidFill>
              <a:latin typeface="Gotham Rounded Medium" pitchFamily="50" charset="0"/>
            </a:endParaRPr>
          </a:p>
        </p:txBody>
      </p:sp>
      <p:sp>
        <p:nvSpPr>
          <p:cNvPr id="23" name="TextBox 22">
            <a:extLst>
              <a:ext uri="{FF2B5EF4-FFF2-40B4-BE49-F238E27FC236}">
                <a16:creationId xmlns:a16="http://schemas.microsoft.com/office/drawing/2014/main" id="{6D77FBC9-D693-C0FF-CB68-A1D77013BAA4}"/>
              </a:ext>
            </a:extLst>
          </p:cNvPr>
          <p:cNvSpPr txBox="1"/>
          <p:nvPr/>
        </p:nvSpPr>
        <p:spPr>
          <a:xfrm>
            <a:off x="1403590" y="3924054"/>
            <a:ext cx="5948481" cy="538865"/>
          </a:xfrm>
          <a:prstGeom prst="rect">
            <a:avLst/>
          </a:prstGeom>
          <a:noFill/>
        </p:spPr>
        <p:txBody>
          <a:bodyPr wrap="square">
            <a:spAutoFit/>
          </a:bodyPr>
          <a:lstStyle/>
          <a:p>
            <a:pPr lvl="0">
              <a:lnSpc>
                <a:spcPct val="107000"/>
              </a:lnSpc>
              <a:spcAft>
                <a:spcPts val="800"/>
              </a:spcAft>
              <a:buSzPts val="1000"/>
              <a:tabLst>
                <a:tab pos="457200" algn="l"/>
              </a:tabLst>
            </a:pPr>
            <a:r>
              <a:rPr lang="en-AU" sz="1400" dirty="0">
                <a:latin typeface="Gotham Rounded Book" pitchFamily="50" charset="0"/>
                <a:ea typeface="DengXian" panose="02010600030101010101" pitchFamily="2" charset="-122"/>
                <a:cs typeface="Cordia New" panose="020B0304020202020204" pitchFamily="34" charset="-34"/>
              </a:rPr>
              <a:t>Use inclusive language, honour differences in experience, and engage with empathy.</a:t>
            </a:r>
          </a:p>
        </p:txBody>
      </p:sp>
      <p:sp>
        <p:nvSpPr>
          <p:cNvPr id="26" name="TextBox 25">
            <a:extLst>
              <a:ext uri="{FF2B5EF4-FFF2-40B4-BE49-F238E27FC236}">
                <a16:creationId xmlns:a16="http://schemas.microsoft.com/office/drawing/2014/main" id="{ACC2C91A-1BAC-552F-0B64-95B8C49F7DB2}"/>
              </a:ext>
            </a:extLst>
          </p:cNvPr>
          <p:cNvSpPr txBox="1"/>
          <p:nvPr/>
        </p:nvSpPr>
        <p:spPr>
          <a:xfrm>
            <a:off x="1363606" y="4769679"/>
            <a:ext cx="2172427" cy="338554"/>
          </a:xfrm>
          <a:prstGeom prst="rect">
            <a:avLst/>
          </a:prstGeom>
          <a:noFill/>
        </p:spPr>
        <p:txBody>
          <a:bodyPr wrap="square" rtlCol="0">
            <a:spAutoFit/>
          </a:bodyPr>
          <a:lstStyle/>
          <a:p>
            <a:r>
              <a:rPr lang="en-US" sz="1600" dirty="0">
                <a:solidFill>
                  <a:srgbClr val="004987"/>
                </a:solidFill>
                <a:latin typeface="Gotham Rounded Medium" pitchFamily="50" charset="0"/>
              </a:rPr>
              <a:t>Accuracy</a:t>
            </a:r>
            <a:endParaRPr lang="en-AU" sz="1400" dirty="0">
              <a:solidFill>
                <a:srgbClr val="004987"/>
              </a:solidFill>
              <a:latin typeface="Gotham Rounded Medium" pitchFamily="50" charset="0"/>
            </a:endParaRPr>
          </a:p>
        </p:txBody>
      </p:sp>
      <p:sp>
        <p:nvSpPr>
          <p:cNvPr id="27" name="TextBox 26">
            <a:extLst>
              <a:ext uri="{FF2B5EF4-FFF2-40B4-BE49-F238E27FC236}">
                <a16:creationId xmlns:a16="http://schemas.microsoft.com/office/drawing/2014/main" id="{F6CFB1E5-2989-E64E-43BE-801DFF0B8777}"/>
              </a:ext>
            </a:extLst>
          </p:cNvPr>
          <p:cNvSpPr txBox="1"/>
          <p:nvPr/>
        </p:nvSpPr>
        <p:spPr>
          <a:xfrm>
            <a:off x="1373399" y="5107216"/>
            <a:ext cx="6713816" cy="307777"/>
          </a:xfrm>
          <a:prstGeom prst="rect">
            <a:avLst/>
          </a:prstGeom>
          <a:noFill/>
        </p:spPr>
        <p:txBody>
          <a:bodyPr wrap="square">
            <a:spAutoFit/>
          </a:bodyPr>
          <a:lstStyle/>
          <a:p>
            <a:r>
              <a:rPr lang="en-AU" sz="1400" kern="0" dirty="0">
                <a:latin typeface="Gotham Rounded Book" pitchFamily="50" charset="0"/>
                <a:ea typeface="DengXian" panose="02010600030101010101" pitchFamily="2" charset="-122"/>
              </a:rPr>
              <a:t>Balance lived experience with reliable data.</a:t>
            </a:r>
            <a:endParaRPr lang="en-AU" sz="1400" dirty="0">
              <a:latin typeface="Gotham Rounded Book" pitchFamily="50" charset="0"/>
            </a:endParaRPr>
          </a:p>
        </p:txBody>
      </p:sp>
      <p:sp>
        <p:nvSpPr>
          <p:cNvPr id="28" name="TextBox 27">
            <a:extLst>
              <a:ext uri="{FF2B5EF4-FFF2-40B4-BE49-F238E27FC236}">
                <a16:creationId xmlns:a16="http://schemas.microsoft.com/office/drawing/2014/main" id="{997B97A2-458F-88B3-1830-29FD0EC80B16}"/>
              </a:ext>
            </a:extLst>
          </p:cNvPr>
          <p:cNvSpPr txBox="1"/>
          <p:nvPr/>
        </p:nvSpPr>
        <p:spPr>
          <a:xfrm>
            <a:off x="1373399" y="5841397"/>
            <a:ext cx="2172427" cy="338554"/>
          </a:xfrm>
          <a:prstGeom prst="rect">
            <a:avLst/>
          </a:prstGeom>
          <a:noFill/>
        </p:spPr>
        <p:txBody>
          <a:bodyPr wrap="square" rtlCol="0">
            <a:spAutoFit/>
          </a:bodyPr>
          <a:lstStyle/>
          <a:p>
            <a:r>
              <a:rPr lang="en-US" sz="1600" dirty="0">
                <a:solidFill>
                  <a:srgbClr val="E31D1A"/>
                </a:solidFill>
                <a:latin typeface="Gotham Rounded Medium" pitchFamily="50" charset="0"/>
              </a:rPr>
              <a:t>Professionalism</a:t>
            </a:r>
            <a:endParaRPr lang="en-AU" sz="1400" dirty="0">
              <a:solidFill>
                <a:srgbClr val="E31D1A"/>
              </a:solidFill>
              <a:latin typeface="Gotham Rounded Medium" pitchFamily="50" charset="0"/>
            </a:endParaRPr>
          </a:p>
        </p:txBody>
      </p:sp>
      <p:sp>
        <p:nvSpPr>
          <p:cNvPr id="29" name="TextBox 28">
            <a:extLst>
              <a:ext uri="{FF2B5EF4-FFF2-40B4-BE49-F238E27FC236}">
                <a16:creationId xmlns:a16="http://schemas.microsoft.com/office/drawing/2014/main" id="{F853A9B3-5CD8-CF62-56C2-383974830003}"/>
              </a:ext>
            </a:extLst>
          </p:cNvPr>
          <p:cNvSpPr txBox="1"/>
          <p:nvPr/>
        </p:nvSpPr>
        <p:spPr>
          <a:xfrm>
            <a:off x="1403590" y="6202870"/>
            <a:ext cx="7506296" cy="307777"/>
          </a:xfrm>
          <a:prstGeom prst="rect">
            <a:avLst/>
          </a:prstGeom>
          <a:noFill/>
        </p:spPr>
        <p:txBody>
          <a:bodyPr wrap="square">
            <a:spAutoFit/>
          </a:bodyPr>
          <a:lstStyle/>
          <a:p>
            <a:r>
              <a:rPr lang="en-AU" sz="1400" kern="0" dirty="0">
                <a:latin typeface="Gotham Rounded Book" pitchFamily="50" charset="0"/>
                <a:ea typeface="DengXian" panose="02010600030101010101" pitchFamily="2" charset="-122"/>
              </a:rPr>
              <a:t>Even when frustrated, advocacy should be constructive and solution-focused.</a:t>
            </a:r>
            <a:endParaRPr lang="en-AU" sz="1400" dirty="0">
              <a:latin typeface="Gotham Rounded Book" pitchFamily="50" charset="0"/>
            </a:endParaRPr>
          </a:p>
        </p:txBody>
      </p:sp>
      <p:pic>
        <p:nvPicPr>
          <p:cNvPr id="4" name="Picture 3">
            <a:extLst>
              <a:ext uri="{FF2B5EF4-FFF2-40B4-BE49-F238E27FC236}">
                <a16:creationId xmlns:a16="http://schemas.microsoft.com/office/drawing/2014/main" id="{59367122-8AE7-0EC5-C865-68E0718D0220}"/>
              </a:ext>
            </a:extLst>
          </p:cNvPr>
          <p:cNvPicPr>
            <a:picLocks noChangeAspect="1"/>
          </p:cNvPicPr>
          <p:nvPr/>
        </p:nvPicPr>
        <p:blipFill>
          <a:blip r:embed="rId4">
            <a:extLst>
              <a:ext uri="{28A0092B-C50C-407E-A947-70E740481C1C}">
                <a14:useLocalDpi xmlns:a14="http://schemas.microsoft.com/office/drawing/2010/main" val="0"/>
              </a:ext>
            </a:extLst>
          </a:blip>
          <a:srcRect t="1" b="48017"/>
          <a:stretch>
            <a:fillRect/>
          </a:stretch>
        </p:blipFill>
        <p:spPr>
          <a:xfrm>
            <a:off x="-7804983" y="-464853"/>
            <a:ext cx="7513856" cy="3274319"/>
          </a:xfrm>
          <a:prstGeom prst="rect">
            <a:avLst/>
          </a:prstGeom>
        </p:spPr>
      </p:pic>
      <p:pic>
        <p:nvPicPr>
          <p:cNvPr id="7" name="Picture 6">
            <a:extLst>
              <a:ext uri="{FF2B5EF4-FFF2-40B4-BE49-F238E27FC236}">
                <a16:creationId xmlns:a16="http://schemas.microsoft.com/office/drawing/2014/main" id="{6B7B4F2C-0B8F-4906-ABF0-3FEF6AC9FC27}"/>
              </a:ext>
            </a:extLst>
          </p:cNvPr>
          <p:cNvPicPr>
            <a:picLocks noChangeAspect="1"/>
          </p:cNvPicPr>
          <p:nvPr/>
        </p:nvPicPr>
        <p:blipFill>
          <a:blip r:embed="rId4">
            <a:extLst>
              <a:ext uri="{28A0092B-C50C-407E-A947-70E740481C1C}">
                <a14:useLocalDpi xmlns:a14="http://schemas.microsoft.com/office/drawing/2010/main" val="0"/>
              </a:ext>
            </a:extLst>
          </a:blip>
          <a:srcRect t="50770" b="23058"/>
          <a:stretch>
            <a:fillRect/>
          </a:stretch>
        </p:blipFill>
        <p:spPr>
          <a:xfrm>
            <a:off x="-9577181" y="3216970"/>
            <a:ext cx="9390165" cy="2060231"/>
          </a:xfrm>
          <a:prstGeom prst="rect">
            <a:avLst/>
          </a:prstGeom>
        </p:spPr>
      </p:pic>
      <p:pic>
        <p:nvPicPr>
          <p:cNvPr id="18" name="Picture 17">
            <a:extLst>
              <a:ext uri="{FF2B5EF4-FFF2-40B4-BE49-F238E27FC236}">
                <a16:creationId xmlns:a16="http://schemas.microsoft.com/office/drawing/2014/main" id="{ACC19502-49C5-F516-2328-88D6EFB81F18}"/>
              </a:ext>
            </a:extLst>
          </p:cNvPr>
          <p:cNvPicPr>
            <a:picLocks noChangeAspect="1"/>
          </p:cNvPicPr>
          <p:nvPr/>
        </p:nvPicPr>
        <p:blipFill>
          <a:blip r:embed="rId5">
            <a:alphaModFix amt="85000"/>
            <a:extLst>
              <a:ext uri="{28A0092B-C50C-407E-A947-70E740481C1C}">
                <a14:useLocalDpi xmlns:a14="http://schemas.microsoft.com/office/drawing/2010/main" val="0"/>
              </a:ext>
            </a:extLst>
          </a:blip>
          <a:srcRect r="64082"/>
          <a:stretch>
            <a:fillRect/>
          </a:stretch>
        </p:blipFill>
        <p:spPr>
          <a:xfrm rot="20058242">
            <a:off x="-10308162" y="-12564817"/>
            <a:ext cx="7239062" cy="11336972"/>
          </a:xfrm>
          <a:prstGeom prst="rect">
            <a:avLst/>
          </a:prstGeom>
        </p:spPr>
      </p:pic>
      <p:pic>
        <p:nvPicPr>
          <p:cNvPr id="19" name="Picture 18">
            <a:extLst>
              <a:ext uri="{FF2B5EF4-FFF2-40B4-BE49-F238E27FC236}">
                <a16:creationId xmlns:a16="http://schemas.microsoft.com/office/drawing/2014/main" id="{A9833BE9-6846-7434-8B1A-FE29FA3FDCA2}"/>
              </a:ext>
            </a:extLst>
          </p:cNvPr>
          <p:cNvPicPr>
            <a:picLocks noChangeAspect="1"/>
          </p:cNvPicPr>
          <p:nvPr/>
        </p:nvPicPr>
        <p:blipFill>
          <a:blip r:embed="rId5">
            <a:extLst>
              <a:ext uri="{28A0092B-C50C-407E-A947-70E740481C1C}">
                <a14:useLocalDpi xmlns:a14="http://schemas.microsoft.com/office/drawing/2010/main" val="0"/>
              </a:ext>
            </a:extLst>
          </a:blip>
          <a:srcRect l="33718"/>
          <a:stretch>
            <a:fillRect/>
          </a:stretch>
        </p:blipFill>
        <p:spPr>
          <a:xfrm rot="20838350">
            <a:off x="-11321374" y="-6020742"/>
            <a:ext cx="8799741" cy="7467884"/>
          </a:xfrm>
          <a:prstGeom prst="rect">
            <a:avLst/>
          </a:prstGeom>
        </p:spPr>
      </p:pic>
      <p:pic>
        <p:nvPicPr>
          <p:cNvPr id="3" name="Picture 2">
            <a:extLst>
              <a:ext uri="{FF2B5EF4-FFF2-40B4-BE49-F238E27FC236}">
                <a16:creationId xmlns:a16="http://schemas.microsoft.com/office/drawing/2014/main" id="{C813B077-69B0-E0CD-070D-5514ABD01F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06129" y="3744563"/>
            <a:ext cx="1218500" cy="442174"/>
          </a:xfrm>
          <a:prstGeom prst="rect">
            <a:avLst/>
          </a:prstGeom>
        </p:spPr>
      </p:pic>
    </p:spTree>
    <p:extLst>
      <p:ext uri="{BB962C8B-B14F-4D97-AF65-F5344CB8AC3E}">
        <p14:creationId xmlns:p14="http://schemas.microsoft.com/office/powerpoint/2010/main" val="7976109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C2D5D-2789-B554-A4DC-5DF05D40284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C8BEF8E-722F-D44B-79E1-27B5C9CDC0DF}"/>
              </a:ext>
            </a:extLst>
          </p:cNvPr>
          <p:cNvPicPr>
            <a:picLocks noChangeAspect="1"/>
          </p:cNvPicPr>
          <p:nvPr/>
        </p:nvPicPr>
        <p:blipFill>
          <a:blip r:embed="rId3">
            <a:extLst>
              <a:ext uri="{28A0092B-C50C-407E-A947-70E740481C1C}">
                <a14:useLocalDpi xmlns:a14="http://schemas.microsoft.com/office/drawing/2010/main" val="0"/>
              </a:ext>
            </a:extLst>
          </a:blip>
          <a:srcRect t="1" b="48017"/>
          <a:stretch>
            <a:fillRect/>
          </a:stretch>
        </p:blipFill>
        <p:spPr>
          <a:xfrm>
            <a:off x="-208502" y="-248199"/>
            <a:ext cx="7513856" cy="3274319"/>
          </a:xfrm>
          <a:prstGeom prst="rect">
            <a:avLst/>
          </a:prstGeom>
        </p:spPr>
      </p:pic>
      <p:grpSp>
        <p:nvGrpSpPr>
          <p:cNvPr id="16" name="Group 15">
            <a:extLst>
              <a:ext uri="{FF2B5EF4-FFF2-40B4-BE49-F238E27FC236}">
                <a16:creationId xmlns:a16="http://schemas.microsoft.com/office/drawing/2014/main" id="{D75F8AB0-50B6-28B1-8125-90EDB012896D}"/>
              </a:ext>
            </a:extLst>
          </p:cNvPr>
          <p:cNvGrpSpPr/>
          <p:nvPr/>
        </p:nvGrpSpPr>
        <p:grpSpPr>
          <a:xfrm>
            <a:off x="-1" y="6115050"/>
            <a:ext cx="12192001" cy="776654"/>
            <a:chOff x="-1" y="6115050"/>
            <a:chExt cx="12192001" cy="776654"/>
          </a:xfrm>
        </p:grpSpPr>
        <p:cxnSp>
          <p:nvCxnSpPr>
            <p:cNvPr id="19" name="Straight Connector 18">
              <a:extLst>
                <a:ext uri="{FF2B5EF4-FFF2-40B4-BE49-F238E27FC236}">
                  <a16:creationId xmlns:a16="http://schemas.microsoft.com/office/drawing/2014/main" id="{EC212FD9-F1FF-A53F-1936-CA60E268C613}"/>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4C9DE607-307E-E96F-8734-841B9290C63A}"/>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3B20002A-30F8-978F-06E6-F3E2B4DC3F85}"/>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004FD43C-1357-8C81-D8BE-9CE1EB093A8D}"/>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7" name="Picture 6">
            <a:extLst>
              <a:ext uri="{FF2B5EF4-FFF2-40B4-BE49-F238E27FC236}">
                <a16:creationId xmlns:a16="http://schemas.microsoft.com/office/drawing/2014/main" id="{731952AD-3F57-8729-C14C-A64FD7C0FC31}"/>
              </a:ext>
            </a:extLst>
          </p:cNvPr>
          <p:cNvPicPr>
            <a:picLocks noChangeAspect="1"/>
          </p:cNvPicPr>
          <p:nvPr/>
        </p:nvPicPr>
        <p:blipFill>
          <a:blip r:embed="rId4">
            <a:alphaModFix amt="85000"/>
            <a:extLst>
              <a:ext uri="{28A0092B-C50C-407E-A947-70E740481C1C}">
                <a14:useLocalDpi xmlns:a14="http://schemas.microsoft.com/office/drawing/2010/main" val="0"/>
              </a:ext>
            </a:extLst>
          </a:blip>
          <a:srcRect r="64082"/>
          <a:stretch>
            <a:fillRect/>
          </a:stretch>
        </p:blipFill>
        <p:spPr>
          <a:xfrm rot="20058242">
            <a:off x="5887327" y="-6395883"/>
            <a:ext cx="7239062" cy="11336972"/>
          </a:xfrm>
          <a:prstGeom prst="rect">
            <a:avLst/>
          </a:prstGeom>
        </p:spPr>
      </p:pic>
      <p:pic>
        <p:nvPicPr>
          <p:cNvPr id="3" name="Picture 2">
            <a:extLst>
              <a:ext uri="{FF2B5EF4-FFF2-40B4-BE49-F238E27FC236}">
                <a16:creationId xmlns:a16="http://schemas.microsoft.com/office/drawing/2014/main" id="{9BC5B7F7-AFA1-F3D9-A25B-D821E3D91C4D}"/>
              </a:ext>
            </a:extLst>
          </p:cNvPr>
          <p:cNvPicPr>
            <a:picLocks noChangeAspect="1"/>
          </p:cNvPicPr>
          <p:nvPr/>
        </p:nvPicPr>
        <p:blipFill>
          <a:blip r:embed="rId3">
            <a:extLst>
              <a:ext uri="{28A0092B-C50C-407E-A947-70E740481C1C}">
                <a14:useLocalDpi xmlns:a14="http://schemas.microsoft.com/office/drawing/2010/main" val="0"/>
              </a:ext>
            </a:extLst>
          </a:blip>
          <a:srcRect t="50770" b="23058"/>
          <a:stretch>
            <a:fillRect/>
          </a:stretch>
        </p:blipFill>
        <p:spPr>
          <a:xfrm>
            <a:off x="-2084811" y="3097448"/>
            <a:ext cx="9390165" cy="2060231"/>
          </a:xfrm>
          <a:prstGeom prst="rect">
            <a:avLst/>
          </a:prstGeom>
        </p:spPr>
      </p:pic>
      <p:pic>
        <p:nvPicPr>
          <p:cNvPr id="6" name="Picture 5">
            <a:extLst>
              <a:ext uri="{FF2B5EF4-FFF2-40B4-BE49-F238E27FC236}">
                <a16:creationId xmlns:a16="http://schemas.microsoft.com/office/drawing/2014/main" id="{D558BDAF-8D49-9B15-F5D9-5C486607F126}"/>
              </a:ext>
            </a:extLst>
          </p:cNvPr>
          <p:cNvPicPr>
            <a:picLocks noChangeAspect="1"/>
          </p:cNvPicPr>
          <p:nvPr/>
        </p:nvPicPr>
        <p:blipFill>
          <a:blip r:embed="rId4">
            <a:extLst>
              <a:ext uri="{28A0092B-C50C-407E-A947-70E740481C1C}">
                <a14:useLocalDpi xmlns:a14="http://schemas.microsoft.com/office/drawing/2010/main" val="0"/>
              </a:ext>
            </a:extLst>
          </a:blip>
          <a:srcRect l="33718"/>
          <a:stretch>
            <a:fillRect/>
          </a:stretch>
        </p:blipFill>
        <p:spPr>
          <a:xfrm rot="20838350">
            <a:off x="4874115" y="148192"/>
            <a:ext cx="8799741" cy="7467884"/>
          </a:xfrm>
          <a:prstGeom prst="rect">
            <a:avLst/>
          </a:prstGeom>
        </p:spPr>
      </p:pic>
      <p:pic>
        <p:nvPicPr>
          <p:cNvPr id="5" name="Picture 4">
            <a:extLst>
              <a:ext uri="{FF2B5EF4-FFF2-40B4-BE49-F238E27FC236}">
                <a16:creationId xmlns:a16="http://schemas.microsoft.com/office/drawing/2014/main" id="{C3E954D6-41C3-2AE3-02C1-1CC662287F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8172" y="5026820"/>
            <a:ext cx="2642104" cy="958776"/>
          </a:xfrm>
          <a:prstGeom prst="rect">
            <a:avLst/>
          </a:prstGeom>
        </p:spPr>
      </p:pic>
    </p:spTree>
    <p:extLst>
      <p:ext uri="{BB962C8B-B14F-4D97-AF65-F5344CB8AC3E}">
        <p14:creationId xmlns:p14="http://schemas.microsoft.com/office/powerpoint/2010/main" val="2101116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14" name="Add-in 13">
                <a:extLst>
                  <a:ext uri="{FF2B5EF4-FFF2-40B4-BE49-F238E27FC236}">
                    <a16:creationId xmlns:a16="http://schemas.microsoft.com/office/drawing/2014/main" id="{CD9C901E-FFF9-AC37-36D3-BE56042032D0}"/>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14" name="Add-in 13">
                <a:extLst>
                  <a:ext uri="{FF2B5EF4-FFF2-40B4-BE49-F238E27FC236}">
                    <a16:creationId xmlns:a16="http://schemas.microsoft.com/office/drawing/2014/main" id="{CD9C901E-FFF9-AC37-36D3-BE56042032D0}"/>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35760849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webextension1.xml><?xml version="1.0" encoding="utf-8"?>
<we:webextension xmlns:we="http://schemas.microsoft.com/office/webextensions/webextension/2010/11" id="{8BEE9405-2E6F-4EE8-97DE-426DBC50F02D}">
  <we:reference id="wa104381526" version="1.0.0.2" store="en-US" storeType="OMEX"/>
  <we:alternateReferences>
    <we:reference id="WA104381526" version="1.0.0.2" store="WA104381526" storeType="OMEX"/>
  </we:alternateReferences>
  <we:properties>
    <we:property name="FormID" value="&quot;yEdGupeeUUeAGk3aOs9mfr6xi9LyElFJmcdWLy1o6odUNVRBRVg4MjFDM0VFOTM5TDkzOFJVREhBVS4u&quot;"/>
    <we:property name="FormMode" value="&quot;Runtime&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82563e3-54ed-41a0-81bd-91cada204bf4">
      <Terms xmlns="http://schemas.microsoft.com/office/infopath/2007/PartnerControls"/>
    </lcf76f155ced4ddcb4097134ff3c332f>
    <_Flow_SignoffStatus xmlns="282563e3-54ed-41a0-81bd-91cada204bf4" xsi:nil="true"/>
    <TaxCatchAll xmlns="d5aa1ca9-d820-4695-82fe-bfb2c068534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40D2E34F9B3FB4A88B2693BE763B9FD" ma:contentTypeVersion="19" ma:contentTypeDescription="Create a new document." ma:contentTypeScope="" ma:versionID="b619154852793714e6f0655173efdaf6">
  <xsd:schema xmlns:xsd="http://www.w3.org/2001/XMLSchema" xmlns:xs="http://www.w3.org/2001/XMLSchema" xmlns:p="http://schemas.microsoft.com/office/2006/metadata/properties" xmlns:ns2="282563e3-54ed-41a0-81bd-91cada204bf4" xmlns:ns3="d5aa1ca9-d820-4695-82fe-bfb2c0685340" targetNamespace="http://schemas.microsoft.com/office/2006/metadata/properties" ma:root="true" ma:fieldsID="4c4b8993cc6fedcfa4a658b9d1b23f18" ns2:_="" ns3:_="">
    <xsd:import namespace="282563e3-54ed-41a0-81bd-91cada204bf4"/>
    <xsd:import namespace="d5aa1ca9-d820-4695-82fe-bfb2c068534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2563e3-54ed-41a0-81bd-91cada204b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d9d11a7-c28a-486a-a7c0-3d9fe1bfcf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Flow_SignoffStatus" ma:index="26"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a1ca9-d820-4695-82fe-bfb2c068534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2d0f55d-067a-4820-b2ff-40d9246b0ea0}" ma:internalName="TaxCatchAll" ma:showField="CatchAllData" ma:web="d5aa1ca9-d820-4695-82fe-bfb2c06853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171C49-C530-4B3D-84DB-63612A47CA68}">
  <ds:schemaRefs>
    <ds:schemaRef ds:uri="http://schemas.microsoft.com/office/2006/metadata/properties"/>
    <ds:schemaRef ds:uri="http://schemas.microsoft.com/office/infopath/2007/PartnerControls"/>
    <ds:schemaRef ds:uri="282563e3-54ed-41a0-81bd-91cada204bf4"/>
    <ds:schemaRef ds:uri="d5aa1ca9-d820-4695-82fe-bfb2c0685340"/>
  </ds:schemaRefs>
</ds:datastoreItem>
</file>

<file path=customXml/itemProps2.xml><?xml version="1.0" encoding="utf-8"?>
<ds:datastoreItem xmlns:ds="http://schemas.openxmlformats.org/officeDocument/2006/customXml" ds:itemID="{42914C7B-7702-4709-B29B-C446E9806805}">
  <ds:schemaRefs>
    <ds:schemaRef ds:uri="http://schemas.microsoft.com/sharepoint/v3/contenttype/forms"/>
  </ds:schemaRefs>
</ds:datastoreItem>
</file>

<file path=customXml/itemProps3.xml><?xml version="1.0" encoding="utf-8"?>
<ds:datastoreItem xmlns:ds="http://schemas.openxmlformats.org/officeDocument/2006/customXml" ds:itemID="{78EF7D6C-46C2-4A87-8E77-5E00F77003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2563e3-54ed-41a0-81bd-91cada204bf4"/>
    <ds:schemaRef ds:uri="d5aa1ca9-d820-4695-82fe-bfb2c06853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2042</TotalTime>
  <Words>1430</Words>
  <Application>Microsoft Office PowerPoint</Application>
  <PresentationFormat>Widescreen</PresentationFormat>
  <Paragraphs>154</Paragraphs>
  <Slides>9</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Aptos</vt:lpstr>
      <vt:lpstr>Aptos Display</vt:lpstr>
      <vt:lpstr>Arial</vt:lpstr>
      <vt:lpstr>Gotham Rounded Bold</vt:lpstr>
      <vt:lpstr>Gotham Rounded Book</vt:lpstr>
      <vt:lpstr>Gotham Rounded Medium</vt:lpstr>
      <vt:lpstr>Office Theme</vt:lpstr>
      <vt:lpstr>CF CAN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 Carroll</dc:creator>
  <cp:lastModifiedBy>Kate Thompson</cp:lastModifiedBy>
  <cp:revision>5</cp:revision>
  <dcterms:created xsi:type="dcterms:W3CDTF">2026-06-02T22:43:58Z</dcterms:created>
  <dcterms:modified xsi:type="dcterms:W3CDTF">2026-09-28T00:01:23Z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0x010100440D2E34F9B3FB4A88B2693BE763B9FD</vt:lpwstr>
  </property>
  <property fmtid="{D5CDD505-2E9C-101B-9397-08002B2CF9AE}" pid="3" name="MediaServiceImageTags">
    <vt:lpwstr/>
  </property>
</Properties>
</file>