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webextensions/webextension1.xml" ContentType="application/vnd.ms-office.webextension+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69" r:id="rId5"/>
    <p:sldId id="266" r:id="rId6"/>
    <p:sldId id="256" r:id="rId7"/>
    <p:sldId id="262" r:id="rId8"/>
    <p:sldId id="267" r:id="rId9"/>
    <p:sldId id="268" r:id="rId10"/>
    <p:sldId id="265" r:id="rId11"/>
    <p:sldId id="271" r:id="rId12"/>
    <p:sldId id="2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87"/>
    <a:srgbClr val="FFFFFF"/>
    <a:srgbClr val="555654"/>
    <a:srgbClr val="E31D1A"/>
    <a:srgbClr val="52B9E9"/>
    <a:srgbClr val="003E52"/>
    <a:srgbClr val="00B1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274"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E5592D-1A6D-4056-B60D-46E3B444FD52}" type="datetimeFigureOut">
              <a:rPr lang="en-AU" smtClean="0"/>
              <a:t>28/09/2026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10E9BC-A5FB-40F2-A409-E0C1DCDBD524}" type="slidenum">
              <a:rPr lang="en-AU" smtClean="0"/>
              <a:t>‹#›</a:t>
            </a:fld>
            <a:endParaRPr lang="en-AU"/>
          </a:p>
        </p:txBody>
      </p:sp>
    </p:spTree>
    <p:extLst>
      <p:ext uri="{BB962C8B-B14F-4D97-AF65-F5344CB8AC3E}">
        <p14:creationId xmlns:p14="http://schemas.microsoft.com/office/powerpoint/2010/main" val="2861475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hare4rare.org/library/share4rare-toolkit-patient-advocacy/developing-your-strategy"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cbi.nlm.nih.gov/books/NBK310928/"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a:solidFill>
                  <a:schemeClr val="tx1"/>
                </a:solidFill>
                <a:effectLst/>
                <a:latin typeface="+mn-lt"/>
                <a:ea typeface="+mn-ea"/>
                <a:cs typeface="+mn-cs"/>
              </a:rPr>
              <a:t>Module 4: Communication Skills for Advocacy</a:t>
            </a:r>
          </a:p>
          <a:p>
            <a:r>
              <a:rPr lang="en-AU" sz="1200" kern="1200">
                <a:solidFill>
                  <a:schemeClr val="tx1"/>
                </a:solidFill>
                <a:effectLst/>
                <a:latin typeface="+mn-lt"/>
                <a:ea typeface="+mn-ea"/>
                <a:cs typeface="+mn-cs"/>
              </a:rPr>
              <a:t>Communication is at the heart of advocacy. The most powerful policies, programs, and reforms often begin with just </a:t>
            </a:r>
            <a:r>
              <a:rPr lang="en-AU" sz="1200" u="sng" kern="1200">
                <a:solidFill>
                  <a:schemeClr val="tx1"/>
                </a:solidFill>
                <a:effectLst/>
                <a:latin typeface="+mn-lt"/>
                <a:ea typeface="+mn-ea"/>
                <a:cs typeface="+mn-cs"/>
              </a:rPr>
              <a:t>one person</a:t>
            </a:r>
            <a:r>
              <a:rPr lang="en-AU" sz="1200" kern="1200">
                <a:solidFill>
                  <a:schemeClr val="tx1"/>
                </a:solidFill>
                <a:effectLst/>
                <a:latin typeface="+mn-lt"/>
                <a:ea typeface="+mn-ea"/>
                <a:cs typeface="+mn-cs"/>
              </a:rPr>
              <a:t> sharing their story in a way that resonates with others. This module will help you develop practical communication skills, from telling your story, to writing persuasive letters, to engaging with media, so you can amplify your voice and drive change</a:t>
            </a:r>
          </a:p>
          <a:p>
            <a:endParaRPr lang="en-AU"/>
          </a:p>
        </p:txBody>
      </p:sp>
      <p:sp>
        <p:nvSpPr>
          <p:cNvPr id="4" name="Slide Number Placeholder 3"/>
          <p:cNvSpPr>
            <a:spLocks noGrp="1"/>
          </p:cNvSpPr>
          <p:nvPr>
            <p:ph type="sldNum" sz="quarter" idx="5"/>
          </p:nvPr>
        </p:nvSpPr>
        <p:spPr/>
        <p:txBody>
          <a:bodyPr/>
          <a:lstStyle/>
          <a:p>
            <a:fld id="{B010E9BC-A5FB-40F2-A409-E0C1DCDBD524}" type="slidenum">
              <a:rPr lang="en-AU" smtClean="0"/>
              <a:t>1</a:t>
            </a:fld>
            <a:endParaRPr lang="en-AU"/>
          </a:p>
        </p:txBody>
      </p:sp>
    </p:spTree>
    <p:extLst>
      <p:ext uri="{BB962C8B-B14F-4D97-AF65-F5344CB8AC3E}">
        <p14:creationId xmlns:p14="http://schemas.microsoft.com/office/powerpoint/2010/main" val="2347031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A192B-1200-07C3-5AC5-871B414B5E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5E18AD-8967-827F-1E31-39436C616A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C0F59-3649-F503-B276-900C8B4ED144}"/>
              </a:ext>
            </a:extLst>
          </p:cNvPr>
          <p:cNvSpPr>
            <a:spLocks noGrp="1"/>
          </p:cNvSpPr>
          <p:nvPr>
            <p:ph type="body" idx="1"/>
          </p:nvPr>
        </p:nvSpPr>
        <p:spPr/>
        <p:txBody>
          <a:bodyPr/>
          <a:lstStyle/>
          <a:p>
            <a:r>
              <a:rPr lang="en-AU" sz="1200" b="1" kern="1200">
                <a:solidFill>
                  <a:schemeClr val="tx1"/>
                </a:solidFill>
                <a:effectLst/>
                <a:latin typeface="+mn-lt"/>
                <a:ea typeface="+mn-ea"/>
                <a:cs typeface="+mn-cs"/>
              </a:rPr>
              <a:t>Section 4.1 – Mastering Communication</a:t>
            </a:r>
          </a:p>
          <a:p>
            <a:pPr lvl="0"/>
            <a:r>
              <a:rPr lang="en-AU" sz="1200" kern="1200">
                <a:solidFill>
                  <a:schemeClr val="tx1"/>
                </a:solidFill>
                <a:effectLst/>
                <a:latin typeface="+mn-lt"/>
                <a:ea typeface="+mn-ea"/>
                <a:cs typeface="+mn-cs"/>
              </a:rPr>
              <a:t>Fostering positive emotions</a:t>
            </a:r>
          </a:p>
          <a:p>
            <a:pPr lvl="0"/>
            <a:r>
              <a:rPr lang="en-AU" sz="1200" kern="1200">
                <a:solidFill>
                  <a:schemeClr val="tx1"/>
                </a:solidFill>
                <a:effectLst/>
                <a:latin typeface="+mn-lt"/>
                <a:ea typeface="+mn-ea"/>
                <a:cs typeface="+mn-cs"/>
              </a:rPr>
              <a:t>Customise the message so that it resonates with </a:t>
            </a:r>
            <a:r>
              <a:rPr lang="en-AU" sz="1200" u="sng" kern="1200">
                <a:solidFill>
                  <a:schemeClr val="tx1"/>
                </a:solidFill>
                <a:effectLst/>
                <a:latin typeface="+mn-lt"/>
                <a:ea typeface="+mn-ea"/>
                <a:cs typeface="+mn-cs"/>
              </a:rPr>
              <a:t>underlying values and interests</a:t>
            </a:r>
            <a:endParaRPr lang="en-AU" sz="1200" kern="1200">
              <a:solidFill>
                <a:schemeClr val="tx1"/>
              </a:solidFill>
              <a:effectLst/>
              <a:latin typeface="+mn-lt"/>
              <a:ea typeface="+mn-ea"/>
              <a:cs typeface="+mn-cs"/>
            </a:endParaRPr>
          </a:p>
          <a:p>
            <a:pPr lvl="0"/>
            <a:r>
              <a:rPr lang="en-AU" sz="1200" kern="1200">
                <a:solidFill>
                  <a:schemeClr val="tx1"/>
                </a:solidFill>
                <a:effectLst/>
                <a:latin typeface="+mn-lt"/>
                <a:ea typeface="+mn-ea"/>
                <a:cs typeface="+mn-cs"/>
              </a:rPr>
              <a:t>Include specific calls to action</a:t>
            </a:r>
          </a:p>
          <a:p>
            <a:pPr lvl="0"/>
            <a:r>
              <a:rPr lang="en-AU" sz="1200" kern="1200">
                <a:solidFill>
                  <a:schemeClr val="tx1"/>
                </a:solidFill>
                <a:effectLst/>
                <a:latin typeface="+mn-lt"/>
                <a:ea typeface="+mn-ea"/>
                <a:cs typeface="+mn-cs"/>
              </a:rPr>
              <a:t>Successful advocacy depends on important messages being communicated and heard. </a:t>
            </a:r>
            <a:r>
              <a:rPr lang="en-AU" sz="1200" u="sng" kern="1200">
                <a:solidFill>
                  <a:schemeClr val="tx1"/>
                </a:solidFill>
                <a:effectLst/>
                <a:latin typeface="+mn-lt"/>
                <a:ea typeface="+mn-ea"/>
                <a:cs typeface="+mn-cs"/>
                <a:hlinkClick r:id="rId3"/>
              </a:rPr>
              <a:t>https://www.share4rare.org/library/share4rare-toolkit-patient-advocacy/developing-your-strategy</a:t>
            </a:r>
            <a:endParaRPr lang="en-AU" sz="1200" kern="1200">
              <a:solidFill>
                <a:schemeClr val="tx1"/>
              </a:solidFill>
              <a:effectLst/>
              <a:latin typeface="+mn-lt"/>
              <a:ea typeface="+mn-ea"/>
              <a:cs typeface="+mn-cs"/>
            </a:endParaRPr>
          </a:p>
          <a:p>
            <a:r>
              <a:rPr lang="en-AU" sz="1200" u="sng" kern="1200">
                <a:solidFill>
                  <a:schemeClr val="tx1"/>
                </a:solidFill>
                <a:effectLst/>
                <a:latin typeface="+mn-lt"/>
                <a:ea typeface="+mn-ea"/>
                <a:cs typeface="+mn-cs"/>
                <a:hlinkClick r:id="rId4"/>
              </a:rPr>
              <a:t>https://www.ncbi.nlm.nih.gov/books/NBK310928/</a:t>
            </a:r>
            <a:endParaRPr lang="en-AU"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a:solidFill>
                  <a:schemeClr val="tx1"/>
                </a:solidFill>
                <a:effectLst/>
                <a:latin typeface="+mn-lt"/>
                <a:ea typeface="+mn-ea"/>
                <a:cs typeface="+mn-cs"/>
              </a:rPr>
              <a:t>Informative video: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Section 4.1 – Mastering Communication</a:t>
            </a:r>
          </a:p>
          <a:p>
            <a:r>
              <a:rPr lang="en-AU" sz="1200" kern="1200">
                <a:solidFill>
                  <a:schemeClr val="tx1"/>
                </a:solidFill>
                <a:effectLst/>
                <a:latin typeface="+mn-lt"/>
                <a:ea typeface="+mn-ea"/>
                <a:cs typeface="+mn-cs"/>
              </a:rPr>
              <a:t>Advocacy relies on </a:t>
            </a:r>
            <a:r>
              <a:rPr lang="en-AU" sz="1200" b="1" kern="1200">
                <a:solidFill>
                  <a:schemeClr val="tx1"/>
                </a:solidFill>
                <a:effectLst/>
                <a:latin typeface="+mn-lt"/>
                <a:ea typeface="+mn-ea"/>
                <a:cs typeface="+mn-cs"/>
              </a:rPr>
              <a:t>clear and confident communication</a:t>
            </a:r>
            <a:r>
              <a:rPr lang="en-AU" sz="1200" kern="1200">
                <a:solidFill>
                  <a:schemeClr val="tx1"/>
                </a:solidFill>
                <a:effectLst/>
                <a:latin typeface="+mn-lt"/>
                <a:ea typeface="+mn-ea"/>
                <a:cs typeface="+mn-cs"/>
              </a:rPr>
              <a:t>. You might have the most powerful story in the world, but if it isn’t shared in a way that people can hear, understand, and remember, the message can get lost.</a:t>
            </a:r>
          </a:p>
          <a:p>
            <a:r>
              <a:rPr lang="en-AU" sz="1200" b="1" kern="1200">
                <a:solidFill>
                  <a:schemeClr val="tx1"/>
                </a:solidFill>
                <a:effectLst/>
                <a:latin typeface="+mn-lt"/>
                <a:ea typeface="+mn-ea"/>
                <a:cs typeface="+mn-cs"/>
              </a:rPr>
              <a:t>Four Foundations of Advocacy Communication:</a:t>
            </a:r>
            <a:endParaRPr lang="en-AU" sz="1200" kern="1200">
              <a:solidFill>
                <a:schemeClr val="tx1"/>
              </a:solidFill>
              <a:effectLst/>
              <a:latin typeface="+mn-lt"/>
              <a:ea typeface="+mn-ea"/>
              <a:cs typeface="+mn-cs"/>
            </a:endParaRPr>
          </a:p>
          <a:p>
            <a:pPr lvl="0"/>
            <a:r>
              <a:rPr lang="en-AU" sz="1200" b="1" kern="1200">
                <a:solidFill>
                  <a:schemeClr val="tx1"/>
                </a:solidFill>
                <a:effectLst/>
                <a:latin typeface="+mn-lt"/>
                <a:ea typeface="+mn-ea"/>
                <a:cs typeface="+mn-cs"/>
              </a:rPr>
              <a:t>Clarity</a:t>
            </a:r>
            <a:r>
              <a:rPr lang="en-AU" sz="1200" kern="1200">
                <a:solidFill>
                  <a:schemeClr val="tx1"/>
                </a:solidFill>
                <a:effectLst/>
                <a:latin typeface="+mn-lt"/>
                <a:ea typeface="+mn-ea"/>
                <a:cs typeface="+mn-cs"/>
              </a:rPr>
              <a:t> – Keep your message simple and focused.</a:t>
            </a:r>
          </a:p>
          <a:p>
            <a:pPr lvl="0"/>
            <a:r>
              <a:rPr lang="en-AU" sz="1200" b="1" kern="1200">
                <a:solidFill>
                  <a:schemeClr val="tx1"/>
                </a:solidFill>
                <a:effectLst/>
                <a:latin typeface="+mn-lt"/>
                <a:ea typeface="+mn-ea"/>
                <a:cs typeface="+mn-cs"/>
              </a:rPr>
              <a:t>Authenticity</a:t>
            </a:r>
            <a:r>
              <a:rPr lang="en-AU" sz="1200" kern="1200">
                <a:solidFill>
                  <a:schemeClr val="tx1"/>
                </a:solidFill>
                <a:effectLst/>
                <a:latin typeface="+mn-lt"/>
                <a:ea typeface="+mn-ea"/>
                <a:cs typeface="+mn-cs"/>
              </a:rPr>
              <a:t> – Speak from lived experience; it’s your greatest strength.</a:t>
            </a:r>
          </a:p>
          <a:p>
            <a:pPr lvl="0"/>
            <a:r>
              <a:rPr lang="en-AU" sz="1200" b="1" kern="1200">
                <a:solidFill>
                  <a:schemeClr val="tx1"/>
                </a:solidFill>
                <a:effectLst/>
                <a:latin typeface="+mn-lt"/>
                <a:ea typeface="+mn-ea"/>
                <a:cs typeface="+mn-cs"/>
              </a:rPr>
              <a:t>Audience awareness</a:t>
            </a:r>
            <a:r>
              <a:rPr lang="en-AU" sz="1200" kern="1200">
                <a:solidFill>
                  <a:schemeClr val="tx1"/>
                </a:solidFill>
                <a:effectLst/>
                <a:latin typeface="+mn-lt"/>
                <a:ea typeface="+mn-ea"/>
                <a:cs typeface="+mn-cs"/>
              </a:rPr>
              <a:t> – Adapt your message for who you are speaking to (clinician vs. policymaker vs. public).</a:t>
            </a:r>
          </a:p>
          <a:p>
            <a:pPr lvl="0"/>
            <a:r>
              <a:rPr lang="en-AU" sz="1200" b="1" kern="1200">
                <a:solidFill>
                  <a:schemeClr val="tx1"/>
                </a:solidFill>
                <a:effectLst/>
                <a:latin typeface="+mn-lt"/>
                <a:ea typeface="+mn-ea"/>
                <a:cs typeface="+mn-cs"/>
              </a:rPr>
              <a:t>Confidence</a:t>
            </a:r>
            <a:r>
              <a:rPr lang="en-AU" sz="1200" kern="1200">
                <a:solidFill>
                  <a:schemeClr val="tx1"/>
                </a:solidFill>
                <a:effectLst/>
                <a:latin typeface="+mn-lt"/>
                <a:ea typeface="+mn-ea"/>
                <a:cs typeface="+mn-cs"/>
              </a:rPr>
              <a:t> – Believe that your story matters — because it does.</a:t>
            </a:r>
          </a:p>
          <a:p>
            <a:r>
              <a:rPr lang="en-AU" sz="1200" i="1" kern="1200">
                <a:solidFill>
                  <a:schemeClr val="tx1"/>
                </a:solidFill>
                <a:effectLst/>
                <a:latin typeface="+mn-lt"/>
                <a:ea typeface="+mn-ea"/>
                <a:cs typeface="+mn-cs"/>
              </a:rPr>
              <a:t>Mini-Activity: Spot the Difference</a:t>
            </a:r>
            <a:br>
              <a:rPr lang="en-AU" sz="1200" kern="1200">
                <a:solidFill>
                  <a:schemeClr val="tx1"/>
                </a:solidFill>
                <a:effectLst/>
                <a:latin typeface="+mn-lt"/>
                <a:ea typeface="+mn-ea"/>
                <a:cs typeface="+mn-cs"/>
              </a:rPr>
            </a:br>
            <a:r>
              <a:rPr lang="en-AU" sz="1200" kern="1200">
                <a:solidFill>
                  <a:schemeClr val="tx1"/>
                </a:solidFill>
                <a:effectLst/>
                <a:latin typeface="+mn-lt"/>
                <a:ea typeface="+mn-ea"/>
                <a:cs typeface="+mn-cs"/>
              </a:rPr>
              <a:t>Facilitator reads two short advocacy statements aloud:</a:t>
            </a:r>
          </a:p>
          <a:p>
            <a:r>
              <a:rPr lang="en-AU" sz="1200" i="1" kern="1200">
                <a:solidFill>
                  <a:schemeClr val="tx1"/>
                </a:solidFill>
                <a:effectLst/>
                <a:latin typeface="+mn-lt"/>
                <a:ea typeface="+mn-ea"/>
                <a:cs typeface="+mn-cs"/>
              </a:rPr>
              <a:t>Example A: “The CFTR modulator drug has high efficacy and is currently subsidised through the PBS, but delays in access are still experienced for the 2–5-year-old cohort.”</a:t>
            </a:r>
            <a:endParaRPr lang="en-AU" sz="1200" kern="1200">
              <a:solidFill>
                <a:schemeClr val="tx1"/>
              </a:solidFill>
              <a:effectLst/>
              <a:latin typeface="+mn-lt"/>
              <a:ea typeface="+mn-ea"/>
              <a:cs typeface="+mn-cs"/>
            </a:endParaRPr>
          </a:p>
          <a:p>
            <a:r>
              <a:rPr lang="en-AU" sz="1200" i="1" kern="1200">
                <a:solidFill>
                  <a:schemeClr val="tx1"/>
                </a:solidFill>
                <a:effectLst/>
                <a:latin typeface="+mn-lt"/>
                <a:ea typeface="+mn-ea"/>
                <a:cs typeface="+mn-cs"/>
              </a:rPr>
              <a:t>Example B: “My son is four. He qualifies for </a:t>
            </a:r>
            <a:r>
              <a:rPr lang="en-AU" sz="1200" i="1" kern="1200" err="1">
                <a:solidFill>
                  <a:schemeClr val="tx1"/>
                </a:solidFill>
                <a:effectLst/>
                <a:latin typeface="+mn-lt"/>
                <a:ea typeface="+mn-ea"/>
                <a:cs typeface="+mn-cs"/>
              </a:rPr>
              <a:t>Trikafta</a:t>
            </a:r>
            <a:r>
              <a:rPr lang="en-AU" sz="1200" i="1" kern="1200">
                <a:solidFill>
                  <a:schemeClr val="tx1"/>
                </a:solidFill>
                <a:effectLst/>
                <a:latin typeface="+mn-lt"/>
                <a:ea typeface="+mn-ea"/>
                <a:cs typeface="+mn-cs"/>
              </a:rPr>
              <a:t>, but we waited months before he could start. Every week felt like a year.”</a:t>
            </a:r>
            <a:endParaRPr lang="en-AU" sz="1200" kern="1200">
              <a:solidFill>
                <a:schemeClr val="tx1"/>
              </a:solidFill>
              <a:effectLst/>
              <a:latin typeface="+mn-lt"/>
              <a:ea typeface="+mn-ea"/>
              <a:cs typeface="+mn-cs"/>
            </a:endParaRPr>
          </a:p>
          <a:p>
            <a:r>
              <a:rPr lang="en-AU" sz="1200" kern="1200">
                <a:solidFill>
                  <a:schemeClr val="tx1"/>
                </a:solidFill>
                <a:effectLst/>
                <a:latin typeface="+mn-lt"/>
                <a:ea typeface="+mn-ea"/>
                <a:cs typeface="+mn-cs"/>
              </a:rPr>
              <a:t>Ask participants: Which one is clearer? Which one is more likely to be remembered? Why?</a:t>
            </a:r>
          </a:p>
          <a:p>
            <a:r>
              <a:rPr lang="en-AU" sz="1200" kern="1200">
                <a:solidFill>
                  <a:schemeClr val="tx1"/>
                </a:solidFill>
                <a:effectLst/>
                <a:latin typeface="+mn-lt"/>
                <a:ea typeface="+mn-ea"/>
                <a:cs typeface="+mn-cs"/>
              </a:rPr>
              <a:t> Once we understand these foundations, the next step is learning how to frame and tell your own story so it makes an impact.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a:solidFill>
                <a:schemeClr val="tx1"/>
              </a:solidFill>
              <a:effectLst/>
              <a:latin typeface="+mn-lt"/>
              <a:ea typeface="+mn-ea"/>
              <a:cs typeface="+mn-cs"/>
            </a:endParaRPr>
          </a:p>
          <a:p>
            <a:endParaRPr lang="en-AU"/>
          </a:p>
        </p:txBody>
      </p:sp>
      <p:sp>
        <p:nvSpPr>
          <p:cNvPr id="4" name="Slide Number Placeholder 3">
            <a:extLst>
              <a:ext uri="{FF2B5EF4-FFF2-40B4-BE49-F238E27FC236}">
                <a16:creationId xmlns:a16="http://schemas.microsoft.com/office/drawing/2014/main" id="{5B1B5F49-299A-6DA3-3951-E14D197EFF8F}"/>
              </a:ext>
            </a:extLst>
          </p:cNvPr>
          <p:cNvSpPr>
            <a:spLocks noGrp="1"/>
          </p:cNvSpPr>
          <p:nvPr>
            <p:ph type="sldNum" sz="quarter" idx="5"/>
          </p:nvPr>
        </p:nvSpPr>
        <p:spPr/>
        <p:txBody>
          <a:bodyPr/>
          <a:lstStyle/>
          <a:p>
            <a:fld id="{B010E9BC-A5FB-40F2-A409-E0C1DCDBD524}" type="slidenum">
              <a:rPr lang="en-AU" smtClean="0"/>
              <a:t>2</a:t>
            </a:fld>
            <a:endParaRPr lang="en-AU"/>
          </a:p>
        </p:txBody>
      </p:sp>
    </p:spTree>
    <p:extLst>
      <p:ext uri="{BB962C8B-B14F-4D97-AF65-F5344CB8AC3E}">
        <p14:creationId xmlns:p14="http://schemas.microsoft.com/office/powerpoint/2010/main" val="3717066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a:solidFill>
                  <a:schemeClr val="tx1"/>
                </a:solidFill>
                <a:effectLst/>
                <a:latin typeface="+mn-lt"/>
                <a:ea typeface="+mn-ea"/>
                <a:cs typeface="+mn-cs"/>
              </a:rPr>
              <a:t>Section 4.2 – Telling Your Story – Key Components + effective framing</a:t>
            </a:r>
          </a:p>
          <a:p>
            <a:r>
              <a:rPr lang="en-AU" sz="1200" kern="1200">
                <a:solidFill>
                  <a:schemeClr val="tx1"/>
                </a:solidFill>
                <a:effectLst/>
                <a:latin typeface="+mn-lt"/>
                <a:ea typeface="+mn-ea"/>
                <a:cs typeface="+mn-cs"/>
              </a:rPr>
              <a:t>Stories are one of the most powerful advocacy tools. While facts and figures convince the head, stories reach the heart and that’s often where decisions are truly made. Your lived experience is what makes CF advocacy unique and impossible to ignore.</a:t>
            </a:r>
          </a:p>
          <a:p>
            <a:r>
              <a:rPr lang="en-AU" sz="1200" b="1" kern="1200">
                <a:solidFill>
                  <a:schemeClr val="tx1"/>
                </a:solidFill>
                <a:effectLst/>
                <a:latin typeface="+mn-lt"/>
                <a:ea typeface="+mn-ea"/>
                <a:cs typeface="+mn-cs"/>
              </a:rPr>
              <a:t>The Four Key Components of an Advocacy Story:</a:t>
            </a:r>
            <a:endParaRPr lang="en-AU" sz="1200" kern="1200">
              <a:solidFill>
                <a:schemeClr val="tx1"/>
              </a:solidFill>
              <a:effectLst/>
              <a:latin typeface="+mn-lt"/>
              <a:ea typeface="+mn-ea"/>
              <a:cs typeface="+mn-cs"/>
            </a:endParaRPr>
          </a:p>
          <a:p>
            <a:pPr lvl="0"/>
            <a:r>
              <a:rPr lang="en-AU" sz="1200" b="1" kern="1200">
                <a:solidFill>
                  <a:schemeClr val="tx1"/>
                </a:solidFill>
                <a:effectLst/>
                <a:latin typeface="+mn-lt"/>
                <a:ea typeface="+mn-ea"/>
                <a:cs typeface="+mn-cs"/>
              </a:rPr>
              <a:t>Who you are</a:t>
            </a:r>
            <a:r>
              <a:rPr lang="en-AU" sz="1200" kern="1200">
                <a:solidFill>
                  <a:schemeClr val="tx1"/>
                </a:solidFill>
                <a:effectLst/>
                <a:latin typeface="+mn-lt"/>
                <a:ea typeface="+mn-ea"/>
                <a:cs typeface="+mn-cs"/>
              </a:rPr>
              <a:t> – Introduce yourself and your connection to cystic fibrosis.</a:t>
            </a:r>
          </a:p>
          <a:p>
            <a:pPr lvl="0"/>
            <a:r>
              <a:rPr lang="en-AU" sz="1200" b="1" kern="1200">
                <a:solidFill>
                  <a:schemeClr val="tx1"/>
                </a:solidFill>
                <a:effectLst/>
                <a:latin typeface="+mn-lt"/>
                <a:ea typeface="+mn-ea"/>
                <a:cs typeface="+mn-cs"/>
              </a:rPr>
              <a:t>The challenge</a:t>
            </a:r>
            <a:r>
              <a:rPr lang="en-AU" sz="1200" kern="1200">
                <a:solidFill>
                  <a:schemeClr val="tx1"/>
                </a:solidFill>
                <a:effectLst/>
                <a:latin typeface="+mn-lt"/>
                <a:ea typeface="+mn-ea"/>
                <a:cs typeface="+mn-cs"/>
              </a:rPr>
              <a:t> – Describe a barrier or struggle you’ve faced.</a:t>
            </a:r>
          </a:p>
          <a:p>
            <a:pPr lvl="0"/>
            <a:r>
              <a:rPr lang="en-AU" sz="1200" b="1" kern="1200">
                <a:solidFill>
                  <a:schemeClr val="tx1"/>
                </a:solidFill>
                <a:effectLst/>
                <a:latin typeface="+mn-lt"/>
                <a:ea typeface="+mn-ea"/>
                <a:cs typeface="+mn-cs"/>
              </a:rPr>
              <a:t>The turning point</a:t>
            </a:r>
            <a:r>
              <a:rPr lang="en-AU" sz="1200" kern="1200">
                <a:solidFill>
                  <a:schemeClr val="tx1"/>
                </a:solidFill>
                <a:effectLst/>
                <a:latin typeface="+mn-lt"/>
                <a:ea typeface="+mn-ea"/>
                <a:cs typeface="+mn-cs"/>
              </a:rPr>
              <a:t> – What helped, or what could have helped?</a:t>
            </a:r>
          </a:p>
          <a:p>
            <a:pPr lvl="0"/>
            <a:r>
              <a:rPr lang="en-AU" sz="1200" b="1" kern="1200">
                <a:solidFill>
                  <a:schemeClr val="tx1"/>
                </a:solidFill>
                <a:effectLst/>
                <a:latin typeface="+mn-lt"/>
                <a:ea typeface="+mn-ea"/>
                <a:cs typeface="+mn-cs"/>
              </a:rPr>
              <a:t>The message</a:t>
            </a:r>
            <a:r>
              <a:rPr lang="en-AU" sz="1200" kern="1200">
                <a:solidFill>
                  <a:schemeClr val="tx1"/>
                </a:solidFill>
                <a:effectLst/>
                <a:latin typeface="+mn-lt"/>
                <a:ea typeface="+mn-ea"/>
                <a:cs typeface="+mn-cs"/>
              </a:rPr>
              <a:t> – The change you want decision-makers to make.</a:t>
            </a:r>
          </a:p>
          <a:p>
            <a:r>
              <a:rPr lang="en-AU" sz="1200" b="1" i="1" kern="1200">
                <a:solidFill>
                  <a:schemeClr val="tx1"/>
                </a:solidFill>
                <a:effectLst/>
                <a:latin typeface="+mn-lt"/>
                <a:ea typeface="+mn-ea"/>
                <a:cs typeface="+mn-cs"/>
              </a:rPr>
              <a:t>DIY Activity: Build Your Story</a:t>
            </a:r>
            <a:endParaRPr lang="en-AU" sz="1200" kern="1200">
              <a:solidFill>
                <a:schemeClr val="tx1"/>
              </a:solidFill>
              <a:effectLst/>
              <a:latin typeface="+mn-lt"/>
              <a:ea typeface="+mn-ea"/>
              <a:cs typeface="+mn-cs"/>
            </a:endParaRPr>
          </a:p>
          <a:p>
            <a:r>
              <a:rPr lang="en-AU" sz="1200" kern="1200">
                <a:solidFill>
                  <a:schemeClr val="tx1"/>
                </a:solidFill>
                <a:effectLst/>
                <a:latin typeface="+mn-lt"/>
                <a:ea typeface="+mn-ea"/>
                <a:cs typeface="+mn-cs"/>
              </a:rPr>
              <a:t>Facilitator gives participants a simple template:</a:t>
            </a:r>
          </a:p>
          <a:p>
            <a:pPr lvl="0"/>
            <a:r>
              <a:rPr lang="en-AU" sz="1200" kern="1200">
                <a:solidFill>
                  <a:schemeClr val="tx1"/>
                </a:solidFill>
                <a:effectLst/>
                <a:latin typeface="+mn-lt"/>
                <a:ea typeface="+mn-ea"/>
                <a:cs typeface="+mn-cs"/>
              </a:rPr>
              <a:t>“My name is ___, and I am [your role/connection to cystic fibrosis].</a:t>
            </a:r>
          </a:p>
          <a:p>
            <a:pPr lvl="0"/>
            <a:r>
              <a:rPr lang="en-AU" sz="1200" kern="1200">
                <a:solidFill>
                  <a:schemeClr val="tx1"/>
                </a:solidFill>
                <a:effectLst/>
                <a:latin typeface="+mn-lt"/>
                <a:ea typeface="+mn-ea"/>
                <a:cs typeface="+mn-cs"/>
              </a:rPr>
              <a:t>One challenge I have faced is ___.</a:t>
            </a:r>
          </a:p>
          <a:p>
            <a:pPr lvl="0"/>
            <a:r>
              <a:rPr lang="en-AU" sz="1200" kern="1200">
                <a:solidFill>
                  <a:schemeClr val="tx1"/>
                </a:solidFill>
                <a:effectLst/>
                <a:latin typeface="+mn-lt"/>
                <a:ea typeface="+mn-ea"/>
                <a:cs typeface="+mn-cs"/>
              </a:rPr>
              <a:t>This changed when ___ (or it could have been different if ___).</a:t>
            </a:r>
          </a:p>
          <a:p>
            <a:pPr lvl="0"/>
            <a:r>
              <a:rPr lang="en-AU" sz="1200" kern="1200">
                <a:solidFill>
                  <a:schemeClr val="tx1"/>
                </a:solidFill>
                <a:effectLst/>
                <a:latin typeface="+mn-lt"/>
                <a:ea typeface="+mn-ea"/>
                <a:cs typeface="+mn-cs"/>
              </a:rPr>
              <a:t>That’s why I believe [insert clear message/ask].”</a:t>
            </a:r>
          </a:p>
          <a:p>
            <a:r>
              <a:rPr lang="en-AU" sz="1200" kern="1200">
                <a:solidFill>
                  <a:schemeClr val="tx1"/>
                </a:solidFill>
                <a:effectLst/>
                <a:latin typeface="+mn-lt"/>
                <a:ea typeface="+mn-ea"/>
                <a:cs typeface="+mn-cs"/>
              </a:rPr>
              <a:t>Example:</a:t>
            </a:r>
            <a:br>
              <a:rPr lang="en-AU" sz="1200" kern="1200">
                <a:solidFill>
                  <a:schemeClr val="tx1"/>
                </a:solidFill>
                <a:effectLst/>
                <a:latin typeface="+mn-lt"/>
                <a:ea typeface="+mn-ea"/>
                <a:cs typeface="+mn-cs"/>
              </a:rPr>
            </a:br>
            <a:r>
              <a:rPr lang="en-AU" sz="1200" i="1" kern="1200">
                <a:solidFill>
                  <a:schemeClr val="tx1"/>
                </a:solidFill>
                <a:effectLst/>
                <a:latin typeface="+mn-lt"/>
                <a:ea typeface="+mn-ea"/>
                <a:cs typeface="+mn-cs"/>
              </a:rPr>
              <a:t>“My name is Sophie; I’m 22 and living with cystic fibrosis. One challenge I faced was being turned down for a clinical trial because of my postcode. If I had been able to participate, I could have accessed life-changing medication sooner. That’s why I believe every person with cystic fibrosis should have equal access to trials, no matter where they live.”</a:t>
            </a:r>
            <a:endParaRPr lang="en-AU" sz="1200" kern="1200">
              <a:solidFill>
                <a:schemeClr val="tx1"/>
              </a:solidFill>
              <a:effectLst/>
              <a:latin typeface="+mn-lt"/>
              <a:ea typeface="+mn-ea"/>
              <a:cs typeface="+mn-cs"/>
            </a:endParaRPr>
          </a:p>
          <a:p>
            <a:r>
              <a:rPr lang="en-AU" sz="1200" kern="1200">
                <a:solidFill>
                  <a:schemeClr val="tx1"/>
                </a:solidFill>
                <a:effectLst/>
                <a:latin typeface="+mn-lt"/>
                <a:ea typeface="+mn-ea"/>
                <a:cs typeface="+mn-cs"/>
              </a:rPr>
              <a:t>Pair &amp; Share: Participants practice telling their story in pairs (90 seconds each). The listener gives one piece of feedback: “The part that stuck with me most was…”</a:t>
            </a:r>
          </a:p>
          <a:p>
            <a:endParaRPr lang="en-AU"/>
          </a:p>
        </p:txBody>
      </p:sp>
      <p:sp>
        <p:nvSpPr>
          <p:cNvPr id="4" name="Slide Number Placeholder 3"/>
          <p:cNvSpPr>
            <a:spLocks noGrp="1"/>
          </p:cNvSpPr>
          <p:nvPr>
            <p:ph type="sldNum" sz="quarter" idx="5"/>
          </p:nvPr>
        </p:nvSpPr>
        <p:spPr/>
        <p:txBody>
          <a:bodyPr/>
          <a:lstStyle/>
          <a:p>
            <a:fld id="{B010E9BC-A5FB-40F2-A409-E0C1DCDBD524}" type="slidenum">
              <a:rPr lang="en-AU" smtClean="0"/>
              <a:t>3</a:t>
            </a:fld>
            <a:endParaRPr lang="en-AU"/>
          </a:p>
        </p:txBody>
      </p:sp>
    </p:spTree>
    <p:extLst>
      <p:ext uri="{BB962C8B-B14F-4D97-AF65-F5344CB8AC3E}">
        <p14:creationId xmlns:p14="http://schemas.microsoft.com/office/powerpoint/2010/main" val="2969899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a:solidFill>
                  <a:schemeClr val="tx1"/>
                </a:solidFill>
                <a:effectLst/>
                <a:latin typeface="+mn-lt"/>
                <a:ea typeface="+mn-ea"/>
                <a:cs typeface="+mn-cs"/>
              </a:rPr>
              <a:t>Section 4.3 – Public Speaking Tips – Body language, tone, pacing</a:t>
            </a:r>
          </a:p>
          <a:p>
            <a:r>
              <a:rPr lang="en-AU" sz="1200" kern="1200">
                <a:solidFill>
                  <a:schemeClr val="tx1"/>
                </a:solidFill>
                <a:effectLst/>
                <a:latin typeface="+mn-lt"/>
                <a:ea typeface="+mn-ea"/>
                <a:cs typeface="+mn-cs"/>
              </a:rPr>
              <a:t>Sharing your story is powerful, but how you deliver it matters just as much as what you say. Public speaking doesn’t have to mean standing on a stage; it can be speaking in a clinic meeting, presenting to your MP, or even introducing yourself in a workshop.</a:t>
            </a:r>
          </a:p>
          <a:p>
            <a:r>
              <a:rPr lang="en-AU" sz="1200" b="1" kern="1200">
                <a:solidFill>
                  <a:schemeClr val="tx1"/>
                </a:solidFill>
                <a:effectLst/>
                <a:latin typeface="+mn-lt"/>
                <a:ea typeface="+mn-ea"/>
                <a:cs typeface="+mn-cs"/>
              </a:rPr>
              <a:t>Four Practical Tips for Public Speaking:</a:t>
            </a:r>
            <a:endParaRPr lang="en-AU" sz="1200" kern="1200">
              <a:solidFill>
                <a:schemeClr val="tx1"/>
              </a:solidFill>
              <a:effectLst/>
              <a:latin typeface="+mn-lt"/>
              <a:ea typeface="+mn-ea"/>
              <a:cs typeface="+mn-cs"/>
            </a:endParaRPr>
          </a:p>
          <a:p>
            <a:pPr lvl="0"/>
            <a:r>
              <a:rPr lang="en-AU" sz="1200" b="1" kern="1200">
                <a:solidFill>
                  <a:schemeClr val="tx1"/>
                </a:solidFill>
                <a:effectLst/>
                <a:latin typeface="+mn-lt"/>
                <a:ea typeface="+mn-ea"/>
                <a:cs typeface="+mn-cs"/>
              </a:rPr>
              <a:t>Body language</a:t>
            </a:r>
            <a:r>
              <a:rPr lang="en-AU" sz="1200" kern="1200">
                <a:solidFill>
                  <a:schemeClr val="tx1"/>
                </a:solidFill>
                <a:effectLst/>
                <a:latin typeface="+mn-lt"/>
                <a:ea typeface="+mn-ea"/>
                <a:cs typeface="+mn-cs"/>
              </a:rPr>
              <a:t> – Stand tall, keep an open posture, and use natural gestures. Avoid crossing your arms or looking down.</a:t>
            </a:r>
          </a:p>
          <a:p>
            <a:pPr lvl="0"/>
            <a:r>
              <a:rPr lang="en-AU" sz="1200" b="1" kern="1200">
                <a:solidFill>
                  <a:schemeClr val="tx1"/>
                </a:solidFill>
                <a:effectLst/>
                <a:latin typeface="+mn-lt"/>
                <a:ea typeface="+mn-ea"/>
                <a:cs typeface="+mn-cs"/>
              </a:rPr>
              <a:t>Tone</a:t>
            </a:r>
            <a:r>
              <a:rPr lang="en-AU" sz="1200" kern="1200">
                <a:solidFill>
                  <a:schemeClr val="tx1"/>
                </a:solidFill>
                <a:effectLst/>
                <a:latin typeface="+mn-lt"/>
                <a:ea typeface="+mn-ea"/>
                <a:cs typeface="+mn-cs"/>
              </a:rPr>
              <a:t> – Speak warmly, with energy. Vary your tone to highlight important points — don’t stay monotone.</a:t>
            </a:r>
          </a:p>
          <a:p>
            <a:pPr lvl="0"/>
            <a:r>
              <a:rPr lang="en-AU" sz="1200" b="1" kern="1200">
                <a:solidFill>
                  <a:schemeClr val="tx1"/>
                </a:solidFill>
                <a:effectLst/>
                <a:latin typeface="+mn-lt"/>
                <a:ea typeface="+mn-ea"/>
                <a:cs typeface="+mn-cs"/>
              </a:rPr>
              <a:t>Pacing</a:t>
            </a:r>
            <a:r>
              <a:rPr lang="en-AU" sz="1200" kern="1200">
                <a:solidFill>
                  <a:schemeClr val="tx1"/>
                </a:solidFill>
                <a:effectLst/>
                <a:latin typeface="+mn-lt"/>
                <a:ea typeface="+mn-ea"/>
                <a:cs typeface="+mn-cs"/>
              </a:rPr>
              <a:t> – Slow down. Pauses help people absorb your words and make you sound more confident.</a:t>
            </a:r>
          </a:p>
          <a:p>
            <a:pPr lvl="0"/>
            <a:r>
              <a:rPr lang="en-AU" sz="1200" b="1" kern="1200">
                <a:solidFill>
                  <a:schemeClr val="tx1"/>
                </a:solidFill>
                <a:effectLst/>
                <a:latin typeface="+mn-lt"/>
                <a:ea typeface="+mn-ea"/>
                <a:cs typeface="+mn-cs"/>
              </a:rPr>
              <a:t>Nerves</a:t>
            </a:r>
            <a:r>
              <a:rPr lang="en-AU" sz="1200" kern="1200">
                <a:solidFill>
                  <a:schemeClr val="tx1"/>
                </a:solidFill>
                <a:effectLst/>
                <a:latin typeface="+mn-lt"/>
                <a:ea typeface="+mn-ea"/>
                <a:cs typeface="+mn-cs"/>
              </a:rPr>
              <a:t> – It’s normal to feel anxious. Focus on your message, not on being perfect. Deep breaths before speaking really help.</a:t>
            </a:r>
          </a:p>
          <a:p>
            <a:r>
              <a:rPr lang="en-AU" sz="1200" b="1" i="1" kern="1200">
                <a:solidFill>
                  <a:schemeClr val="tx1"/>
                </a:solidFill>
                <a:effectLst/>
                <a:latin typeface="+mn-lt"/>
                <a:ea typeface="+mn-ea"/>
                <a:cs typeface="+mn-cs"/>
              </a:rPr>
              <a:t>Interactive Activity: One-Minute Advocacy Pitch</a:t>
            </a:r>
            <a:endParaRPr lang="en-AU" sz="1200" kern="1200">
              <a:solidFill>
                <a:schemeClr val="tx1"/>
              </a:solidFill>
              <a:effectLst/>
              <a:latin typeface="+mn-lt"/>
              <a:ea typeface="+mn-ea"/>
              <a:cs typeface="+mn-cs"/>
            </a:endParaRPr>
          </a:p>
          <a:p>
            <a:pPr lvl="0"/>
            <a:r>
              <a:rPr lang="en-AU" sz="1200" kern="1200">
                <a:solidFill>
                  <a:schemeClr val="tx1"/>
                </a:solidFill>
                <a:effectLst/>
                <a:latin typeface="+mn-lt"/>
                <a:ea typeface="+mn-ea"/>
                <a:cs typeface="+mn-cs"/>
              </a:rPr>
              <a:t>Each participant introduces themselves and states </a:t>
            </a:r>
            <a:r>
              <a:rPr lang="en-AU" sz="1200" b="1" kern="1200">
                <a:solidFill>
                  <a:schemeClr val="tx1"/>
                </a:solidFill>
                <a:effectLst/>
                <a:latin typeface="+mn-lt"/>
                <a:ea typeface="+mn-ea"/>
                <a:cs typeface="+mn-cs"/>
              </a:rPr>
              <a:t>one advocacy goal</a:t>
            </a:r>
            <a:r>
              <a:rPr lang="en-AU" sz="1200" kern="1200">
                <a:solidFill>
                  <a:schemeClr val="tx1"/>
                </a:solidFill>
                <a:effectLst/>
                <a:latin typeface="+mn-lt"/>
                <a:ea typeface="+mn-ea"/>
                <a:cs typeface="+mn-cs"/>
              </a:rPr>
              <a:t> in 30–60 seconds.</a:t>
            </a:r>
          </a:p>
          <a:p>
            <a:pPr lvl="0"/>
            <a:r>
              <a:rPr lang="en-AU" sz="1200" kern="1200">
                <a:solidFill>
                  <a:schemeClr val="tx1"/>
                </a:solidFill>
                <a:effectLst/>
                <a:latin typeface="+mn-lt"/>
                <a:ea typeface="+mn-ea"/>
                <a:cs typeface="+mn-cs"/>
              </a:rPr>
              <a:t>Example: </a:t>
            </a:r>
            <a:r>
              <a:rPr lang="en-AU" sz="1200" i="1" kern="1200">
                <a:solidFill>
                  <a:schemeClr val="tx1"/>
                </a:solidFill>
                <a:effectLst/>
                <a:latin typeface="+mn-lt"/>
                <a:ea typeface="+mn-ea"/>
                <a:cs typeface="+mn-cs"/>
              </a:rPr>
              <a:t>“My name is James; I’m a carer for my daughter with cystic fibrosis. My advocacy goal is to improve access to hospital parking subsidies for families, because travel and parking costs add up quickly and create extra stress.”</a:t>
            </a:r>
            <a:endParaRPr lang="en-AU" sz="1200" kern="1200">
              <a:solidFill>
                <a:schemeClr val="tx1"/>
              </a:solidFill>
              <a:effectLst/>
              <a:latin typeface="+mn-lt"/>
              <a:ea typeface="+mn-ea"/>
              <a:cs typeface="+mn-cs"/>
            </a:endParaRPr>
          </a:p>
          <a:p>
            <a:pPr lvl="0"/>
            <a:r>
              <a:rPr lang="en-AU" sz="1200" kern="1200">
                <a:solidFill>
                  <a:schemeClr val="tx1"/>
                </a:solidFill>
                <a:effectLst/>
                <a:latin typeface="+mn-lt"/>
                <a:ea typeface="+mn-ea"/>
                <a:cs typeface="+mn-cs"/>
              </a:rPr>
              <a:t>Listeners give supportive feedback: </a:t>
            </a:r>
            <a:r>
              <a:rPr lang="en-AU" sz="1200" i="1" kern="1200">
                <a:solidFill>
                  <a:schemeClr val="tx1"/>
                </a:solidFill>
                <a:effectLst/>
                <a:latin typeface="+mn-lt"/>
                <a:ea typeface="+mn-ea"/>
                <a:cs typeface="+mn-cs"/>
              </a:rPr>
              <a:t>“I liked your tone,” “Your message was clear,” “I could feel your passion.”</a:t>
            </a:r>
            <a:endParaRPr lang="en-AU" sz="1200" kern="1200">
              <a:solidFill>
                <a:schemeClr val="tx1"/>
              </a:solidFill>
              <a:effectLst/>
              <a:latin typeface="+mn-lt"/>
              <a:ea typeface="+mn-ea"/>
              <a:cs typeface="+mn-cs"/>
            </a:endParaRPr>
          </a:p>
          <a:p>
            <a:endParaRPr lang="en-AU"/>
          </a:p>
        </p:txBody>
      </p:sp>
      <p:sp>
        <p:nvSpPr>
          <p:cNvPr id="4" name="Slide Number Placeholder 3"/>
          <p:cNvSpPr>
            <a:spLocks noGrp="1"/>
          </p:cNvSpPr>
          <p:nvPr>
            <p:ph type="sldNum" sz="quarter" idx="5"/>
          </p:nvPr>
        </p:nvSpPr>
        <p:spPr/>
        <p:txBody>
          <a:bodyPr/>
          <a:lstStyle/>
          <a:p>
            <a:fld id="{B010E9BC-A5FB-40F2-A409-E0C1DCDBD524}" type="slidenum">
              <a:rPr lang="en-AU" smtClean="0"/>
              <a:t>4</a:t>
            </a:fld>
            <a:endParaRPr lang="en-AU"/>
          </a:p>
        </p:txBody>
      </p:sp>
    </p:spTree>
    <p:extLst>
      <p:ext uri="{BB962C8B-B14F-4D97-AF65-F5344CB8AC3E}">
        <p14:creationId xmlns:p14="http://schemas.microsoft.com/office/powerpoint/2010/main" val="4171069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Section 4.4 – Writing Letters and Op-Eds – Structure, Emotional hooks, sample templates</a:t>
            </a:r>
          </a:p>
          <a:p>
            <a:r>
              <a:rPr lang="en-AU" sz="1200" kern="1200" dirty="0">
                <a:solidFill>
                  <a:schemeClr val="tx1"/>
                </a:solidFill>
                <a:effectLst/>
                <a:latin typeface="+mn-lt"/>
                <a:ea typeface="+mn-ea"/>
                <a:cs typeface="+mn-cs"/>
              </a:rPr>
              <a:t>Sometimes your advocacy won’t be spoken it will be written. A well-crafted letter to an MP, or an opinion article in a local paper, can spark conversations and push decision-makers to act. Writing allows you to reach people you might never meet in person.</a:t>
            </a:r>
          </a:p>
          <a:p>
            <a:r>
              <a:rPr lang="en-AU" sz="1200" b="1" kern="1200" dirty="0">
                <a:solidFill>
                  <a:schemeClr val="tx1"/>
                </a:solidFill>
                <a:effectLst/>
                <a:latin typeface="+mn-lt"/>
                <a:ea typeface="+mn-ea"/>
                <a:cs typeface="+mn-cs"/>
              </a:rPr>
              <a:t>Letters to MPs – 3 Key Ingredients:</a:t>
            </a:r>
            <a:endParaRPr lang="en-AU" sz="1200" kern="1200" dirty="0">
              <a:solidFill>
                <a:schemeClr val="tx1"/>
              </a:solidFill>
              <a:effectLst/>
              <a:latin typeface="+mn-lt"/>
              <a:ea typeface="+mn-ea"/>
              <a:cs typeface="+mn-cs"/>
            </a:endParaRPr>
          </a:p>
          <a:p>
            <a:pPr lvl="0"/>
            <a:r>
              <a:rPr lang="en-AU" sz="1200" b="1" kern="1200" dirty="0">
                <a:solidFill>
                  <a:schemeClr val="tx1"/>
                </a:solidFill>
                <a:effectLst/>
                <a:latin typeface="+mn-lt"/>
                <a:ea typeface="+mn-ea"/>
                <a:cs typeface="+mn-cs"/>
              </a:rPr>
              <a:t>Respectful &amp; concise</a:t>
            </a:r>
            <a:r>
              <a:rPr lang="en-AU" sz="1200" kern="1200" dirty="0">
                <a:solidFill>
                  <a:schemeClr val="tx1"/>
                </a:solidFill>
                <a:effectLst/>
                <a:latin typeface="+mn-lt"/>
                <a:ea typeface="+mn-ea"/>
                <a:cs typeface="+mn-cs"/>
              </a:rPr>
              <a:t> – Keep it to one page.</a:t>
            </a:r>
          </a:p>
          <a:p>
            <a:pPr lvl="0"/>
            <a:r>
              <a:rPr lang="en-AU" sz="1200" b="1" kern="1200" dirty="0">
                <a:solidFill>
                  <a:schemeClr val="tx1"/>
                </a:solidFill>
                <a:effectLst/>
                <a:latin typeface="+mn-lt"/>
                <a:ea typeface="+mn-ea"/>
                <a:cs typeface="+mn-cs"/>
              </a:rPr>
              <a:t>Personal &amp; evidence-based</a:t>
            </a:r>
            <a:r>
              <a:rPr lang="en-AU" sz="1200" kern="1200" dirty="0">
                <a:solidFill>
                  <a:schemeClr val="tx1"/>
                </a:solidFill>
                <a:effectLst/>
                <a:latin typeface="+mn-lt"/>
                <a:ea typeface="+mn-ea"/>
                <a:cs typeface="+mn-cs"/>
              </a:rPr>
              <a:t> – Share your story, then add data or facts.</a:t>
            </a:r>
          </a:p>
          <a:p>
            <a:pPr lvl="0"/>
            <a:r>
              <a:rPr lang="en-AU" sz="1200" b="1" kern="1200" dirty="0">
                <a:solidFill>
                  <a:schemeClr val="tx1"/>
                </a:solidFill>
                <a:effectLst/>
                <a:latin typeface="+mn-lt"/>
                <a:ea typeface="+mn-ea"/>
                <a:cs typeface="+mn-cs"/>
              </a:rPr>
              <a:t>A clear ask</a:t>
            </a:r>
            <a:r>
              <a:rPr lang="en-AU" sz="1200" kern="1200" dirty="0">
                <a:solidFill>
                  <a:schemeClr val="tx1"/>
                </a:solidFill>
                <a:effectLst/>
                <a:latin typeface="+mn-lt"/>
                <a:ea typeface="+mn-ea"/>
                <a:cs typeface="+mn-cs"/>
              </a:rPr>
              <a:t> – End with one action you want them to take (e.g., raise the issue in Parliament, support funding, attend a meeting).</a:t>
            </a:r>
          </a:p>
          <a:p>
            <a:endParaRPr lang="en-AU" sz="1200" b="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Opinion Articles, or Op-Eds, short for opposite the editorial page:</a:t>
            </a:r>
            <a:endParaRPr lang="en-AU" sz="1200" kern="1200" dirty="0">
              <a:solidFill>
                <a:schemeClr val="tx1"/>
              </a:solidFill>
              <a:effectLst/>
              <a:latin typeface="+mn-lt"/>
              <a:ea typeface="+mn-ea"/>
              <a:cs typeface="+mn-cs"/>
            </a:endParaRPr>
          </a:p>
          <a:p>
            <a:pPr lvl="0"/>
            <a:r>
              <a:rPr lang="en-AU" sz="1200" b="1" kern="1200" dirty="0">
                <a:solidFill>
                  <a:schemeClr val="tx1"/>
                </a:solidFill>
                <a:effectLst/>
                <a:latin typeface="+mn-lt"/>
                <a:ea typeface="+mn-ea"/>
                <a:cs typeface="+mn-cs"/>
              </a:rPr>
              <a:t>Hook</a:t>
            </a:r>
            <a:r>
              <a:rPr lang="en-AU" sz="1200" kern="1200" dirty="0">
                <a:solidFill>
                  <a:schemeClr val="tx1"/>
                </a:solidFill>
                <a:effectLst/>
                <a:latin typeface="+mn-lt"/>
                <a:ea typeface="+mn-ea"/>
                <a:cs typeface="+mn-cs"/>
              </a:rPr>
              <a:t> – Start with something that grabs attention (personal story, striking fact).</a:t>
            </a:r>
          </a:p>
          <a:p>
            <a:pPr lvl="0"/>
            <a:r>
              <a:rPr lang="en-AU" sz="1200" b="1" kern="1200" dirty="0">
                <a:solidFill>
                  <a:schemeClr val="tx1"/>
                </a:solidFill>
                <a:effectLst/>
                <a:latin typeface="+mn-lt"/>
                <a:ea typeface="+mn-ea"/>
                <a:cs typeface="+mn-cs"/>
              </a:rPr>
              <a:t>Lived experience</a:t>
            </a:r>
            <a:r>
              <a:rPr lang="en-AU" sz="1200" kern="1200" dirty="0">
                <a:solidFill>
                  <a:schemeClr val="tx1"/>
                </a:solidFill>
                <a:effectLst/>
                <a:latin typeface="+mn-lt"/>
                <a:ea typeface="+mn-ea"/>
                <a:cs typeface="+mn-cs"/>
              </a:rPr>
              <a:t> – Share how cystic fibrosis impacts real lives.</a:t>
            </a:r>
          </a:p>
          <a:p>
            <a:pPr lvl="0"/>
            <a:r>
              <a:rPr lang="en-AU" sz="1200" b="1" kern="1200" dirty="0">
                <a:solidFill>
                  <a:schemeClr val="tx1"/>
                </a:solidFill>
                <a:effectLst/>
                <a:latin typeface="+mn-lt"/>
                <a:ea typeface="+mn-ea"/>
                <a:cs typeface="+mn-cs"/>
              </a:rPr>
              <a:t>Evidence</a:t>
            </a:r>
            <a:r>
              <a:rPr lang="en-AU" sz="1200" kern="1200" dirty="0">
                <a:solidFill>
                  <a:schemeClr val="tx1"/>
                </a:solidFill>
                <a:effectLst/>
                <a:latin typeface="+mn-lt"/>
                <a:ea typeface="+mn-ea"/>
                <a:cs typeface="+mn-cs"/>
              </a:rPr>
              <a:t> – Back it with data (registry stats, costs, survival rates).</a:t>
            </a:r>
          </a:p>
          <a:p>
            <a:pPr lvl="0"/>
            <a:r>
              <a:rPr lang="en-AU" sz="1200" b="1" kern="1200" dirty="0">
                <a:solidFill>
                  <a:schemeClr val="tx1"/>
                </a:solidFill>
                <a:effectLst/>
                <a:latin typeface="+mn-lt"/>
                <a:ea typeface="+mn-ea"/>
                <a:cs typeface="+mn-cs"/>
              </a:rPr>
              <a:t>Call to action</a:t>
            </a:r>
            <a:r>
              <a:rPr lang="en-AU" sz="1200" kern="1200" dirty="0">
                <a:solidFill>
                  <a:schemeClr val="tx1"/>
                </a:solidFill>
                <a:effectLst/>
                <a:latin typeface="+mn-lt"/>
                <a:ea typeface="+mn-ea"/>
                <a:cs typeface="+mn-cs"/>
              </a:rPr>
              <a:t> – Finish with what needs to change.</a:t>
            </a:r>
          </a:p>
          <a:p>
            <a:r>
              <a:rPr lang="en-AU" sz="1200" b="1" kern="1200" dirty="0">
                <a:solidFill>
                  <a:schemeClr val="tx1"/>
                </a:solidFill>
                <a:effectLst/>
                <a:latin typeface="+mn-lt"/>
                <a:ea typeface="+mn-ea"/>
                <a:cs typeface="+mn-cs"/>
              </a:rPr>
              <a:t> DIY Activity: Draft Your First Paragraph </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Give participants this starter:</a:t>
            </a:r>
          </a:p>
          <a:p>
            <a:r>
              <a:rPr lang="en-AU" sz="1200" i="1" kern="1200" dirty="0">
                <a:solidFill>
                  <a:schemeClr val="tx1"/>
                </a:solidFill>
                <a:effectLst/>
                <a:latin typeface="+mn-lt"/>
                <a:ea typeface="+mn-ea"/>
                <a:cs typeface="+mn-cs"/>
              </a:rPr>
              <a:t>“Dear [MP name], my name is ___ and I am [your connection to cystic fibrosis]. One of the biggest challenges I face is ___. This impacts me/my family by ___. I am writing to ask you to support…”</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Group Feedback:</a:t>
            </a:r>
            <a:r>
              <a:rPr lang="en-AU" sz="1200" kern="1200" dirty="0">
                <a:solidFill>
                  <a:schemeClr val="tx1"/>
                </a:solidFill>
                <a:effectLst/>
                <a:latin typeface="+mn-lt"/>
                <a:ea typeface="+mn-ea"/>
                <a:cs typeface="+mn-cs"/>
              </a:rPr>
              <a:t> Invite volunteers to read their draft first paragraph. As a group, discuss: </a:t>
            </a:r>
            <a:r>
              <a:rPr lang="en-AU" sz="1200" i="1" kern="1200" dirty="0">
                <a:solidFill>
                  <a:schemeClr val="tx1"/>
                </a:solidFill>
                <a:effectLst/>
                <a:latin typeface="+mn-lt"/>
                <a:ea typeface="+mn-ea"/>
                <a:cs typeface="+mn-cs"/>
              </a:rPr>
              <a:t>“What made this opening strong? What could make it more powerful?”</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Using ChatGPT &amp;  Google Notebook LM to help advocates learn about how to write letters/emails/articles/posts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Creating a prompt for CF CAN to help advocates learn the tone, structure, and language used in advocacy efforts</a:t>
            </a:r>
          </a:p>
          <a:p>
            <a:pPr lvl="0"/>
            <a:r>
              <a:rPr lang="en-AU" sz="1200" kern="1200" dirty="0">
                <a:solidFill>
                  <a:schemeClr val="tx1"/>
                </a:solidFill>
                <a:effectLst/>
                <a:latin typeface="+mn-lt"/>
                <a:ea typeface="+mn-ea"/>
                <a:cs typeface="+mn-cs"/>
              </a:rPr>
              <a:t>“Help me write an advocacy letter to my local MP</a:t>
            </a:r>
          </a:p>
          <a:p>
            <a:pPr lvl="0"/>
            <a:r>
              <a:rPr lang="en-AU" sz="1200" kern="1200" dirty="0">
                <a:solidFill>
                  <a:schemeClr val="tx1"/>
                </a:solidFill>
                <a:effectLst/>
                <a:latin typeface="+mn-lt"/>
                <a:ea typeface="+mn-ea"/>
                <a:cs typeface="+mn-cs"/>
              </a:rPr>
              <a:t>Can assist non-English speakers, those with low health literacy, rural participants.</a:t>
            </a:r>
          </a:p>
          <a:p>
            <a:pPr lvl="0"/>
            <a:r>
              <a:rPr lang="en-AU" sz="1200" kern="1200" dirty="0">
                <a:solidFill>
                  <a:schemeClr val="tx1"/>
                </a:solidFill>
                <a:effectLst/>
                <a:latin typeface="+mn-lt"/>
                <a:ea typeface="+mn-ea"/>
                <a:cs typeface="+mn-cs"/>
              </a:rPr>
              <a:t>Can make exemplars</a:t>
            </a:r>
          </a:p>
          <a:p>
            <a:endParaRPr lang="en-AU" dirty="0"/>
          </a:p>
        </p:txBody>
      </p:sp>
      <p:sp>
        <p:nvSpPr>
          <p:cNvPr id="4" name="Slide Number Placeholder 3"/>
          <p:cNvSpPr>
            <a:spLocks noGrp="1"/>
          </p:cNvSpPr>
          <p:nvPr>
            <p:ph type="sldNum" sz="quarter" idx="5"/>
          </p:nvPr>
        </p:nvSpPr>
        <p:spPr/>
        <p:txBody>
          <a:bodyPr/>
          <a:lstStyle/>
          <a:p>
            <a:fld id="{B010E9BC-A5FB-40F2-A409-E0C1DCDBD524}" type="slidenum">
              <a:rPr lang="en-AU" smtClean="0"/>
              <a:t>5</a:t>
            </a:fld>
            <a:endParaRPr lang="en-AU"/>
          </a:p>
        </p:txBody>
      </p:sp>
    </p:spTree>
    <p:extLst>
      <p:ext uri="{BB962C8B-B14F-4D97-AF65-F5344CB8AC3E}">
        <p14:creationId xmlns:p14="http://schemas.microsoft.com/office/powerpoint/2010/main" val="1790988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Section 4.5 – Using social media – Platforms, messaging, shareability, avoiding pitfalls</a:t>
            </a:r>
          </a:p>
          <a:p>
            <a:r>
              <a:rPr lang="en-AU" sz="1200" kern="1200" dirty="0">
                <a:solidFill>
                  <a:schemeClr val="tx1"/>
                </a:solidFill>
                <a:effectLst/>
                <a:latin typeface="+mn-lt"/>
                <a:ea typeface="+mn-ea"/>
                <a:cs typeface="+mn-cs"/>
              </a:rPr>
              <a:t>Social media has become one of the most powerful advocacy tools. It lets you connect directly with the public, the media, and even policymakers often faster than traditional channels. A single post can raise awareness, rally support, or put pressure on decision-makers.</a:t>
            </a:r>
          </a:p>
          <a:p>
            <a:r>
              <a:rPr lang="en-AU" sz="1200" b="1" kern="1200" dirty="0">
                <a:solidFill>
                  <a:schemeClr val="tx1"/>
                </a:solidFill>
                <a:effectLst/>
                <a:latin typeface="+mn-lt"/>
                <a:ea typeface="+mn-ea"/>
                <a:cs typeface="+mn-cs"/>
              </a:rPr>
              <a:t>Choosing the Right Platform:</a:t>
            </a:r>
            <a:endParaRPr lang="en-AU" sz="1200" kern="1200" dirty="0">
              <a:solidFill>
                <a:schemeClr val="tx1"/>
              </a:solidFill>
              <a:effectLst/>
              <a:latin typeface="+mn-lt"/>
              <a:ea typeface="+mn-ea"/>
              <a:cs typeface="+mn-cs"/>
            </a:endParaRPr>
          </a:p>
          <a:p>
            <a:pPr lvl="0"/>
            <a:r>
              <a:rPr lang="en-AU" sz="1200" b="1" kern="1200" dirty="0">
                <a:solidFill>
                  <a:schemeClr val="tx1"/>
                </a:solidFill>
                <a:effectLst/>
                <a:latin typeface="+mn-lt"/>
                <a:ea typeface="+mn-ea"/>
                <a:cs typeface="+mn-cs"/>
              </a:rPr>
              <a:t>Facebook / Instagram:</a:t>
            </a:r>
            <a:r>
              <a:rPr lang="en-AU" sz="1200" kern="1200" dirty="0">
                <a:solidFill>
                  <a:schemeClr val="tx1"/>
                </a:solidFill>
                <a:effectLst/>
                <a:latin typeface="+mn-lt"/>
                <a:ea typeface="+mn-ea"/>
                <a:cs typeface="+mn-cs"/>
              </a:rPr>
              <a:t> Great for community stories, images, and awareness campaigns.</a:t>
            </a:r>
          </a:p>
          <a:p>
            <a:pPr lvl="0"/>
            <a:r>
              <a:rPr lang="en-AU" sz="1200" b="1" kern="1200" dirty="0">
                <a:solidFill>
                  <a:schemeClr val="tx1"/>
                </a:solidFill>
                <a:effectLst/>
                <a:latin typeface="+mn-lt"/>
                <a:ea typeface="+mn-ea"/>
                <a:cs typeface="+mn-cs"/>
              </a:rPr>
              <a:t>X:</a:t>
            </a:r>
            <a:r>
              <a:rPr lang="en-AU" sz="1200" kern="1200" dirty="0">
                <a:solidFill>
                  <a:schemeClr val="tx1"/>
                </a:solidFill>
                <a:effectLst/>
                <a:latin typeface="+mn-lt"/>
                <a:ea typeface="+mn-ea"/>
                <a:cs typeface="+mn-cs"/>
              </a:rPr>
              <a:t> Best for quick updates, tagging MPs, journalists, and advocacy organisations.</a:t>
            </a:r>
          </a:p>
          <a:p>
            <a:pPr lvl="0"/>
            <a:r>
              <a:rPr lang="en-AU" sz="1200" b="1" kern="1200" dirty="0">
                <a:solidFill>
                  <a:schemeClr val="tx1"/>
                </a:solidFill>
                <a:effectLst/>
                <a:latin typeface="+mn-lt"/>
                <a:ea typeface="+mn-ea"/>
                <a:cs typeface="+mn-cs"/>
              </a:rPr>
              <a:t>LinkedIn:</a:t>
            </a:r>
            <a:r>
              <a:rPr lang="en-AU" sz="1200" kern="1200" dirty="0">
                <a:solidFill>
                  <a:schemeClr val="tx1"/>
                </a:solidFill>
                <a:effectLst/>
                <a:latin typeface="+mn-lt"/>
                <a:ea typeface="+mn-ea"/>
                <a:cs typeface="+mn-cs"/>
              </a:rPr>
              <a:t> Professional space for policy discussions, research, and building partnerships.</a:t>
            </a:r>
          </a:p>
          <a:p>
            <a:r>
              <a:rPr lang="en-AU" sz="1200" b="1" kern="1200" dirty="0">
                <a:solidFill>
                  <a:schemeClr val="tx1"/>
                </a:solidFill>
                <a:effectLst/>
                <a:latin typeface="+mn-lt"/>
                <a:ea typeface="+mn-ea"/>
                <a:cs typeface="+mn-cs"/>
              </a:rPr>
              <a:t>Keys to Effective Online Advocacy:</a:t>
            </a:r>
            <a:endParaRPr lang="en-AU" sz="1200" kern="1200" dirty="0">
              <a:solidFill>
                <a:schemeClr val="tx1"/>
              </a:solidFill>
              <a:effectLst/>
              <a:latin typeface="+mn-lt"/>
              <a:ea typeface="+mn-ea"/>
              <a:cs typeface="+mn-cs"/>
            </a:endParaRPr>
          </a:p>
          <a:p>
            <a:pPr lvl="0"/>
            <a:r>
              <a:rPr lang="en-AU" sz="1200" b="1" kern="1200" dirty="0">
                <a:solidFill>
                  <a:schemeClr val="tx1"/>
                </a:solidFill>
                <a:effectLst/>
                <a:latin typeface="+mn-lt"/>
                <a:ea typeface="+mn-ea"/>
                <a:cs typeface="+mn-cs"/>
              </a:rPr>
              <a:t>Be authentic</a:t>
            </a:r>
            <a:r>
              <a:rPr lang="en-AU" sz="1200" kern="1200" dirty="0">
                <a:solidFill>
                  <a:schemeClr val="tx1"/>
                </a:solidFill>
                <a:effectLst/>
                <a:latin typeface="+mn-lt"/>
                <a:ea typeface="+mn-ea"/>
                <a:cs typeface="+mn-cs"/>
              </a:rPr>
              <a:t> – Share lived experience with honesty.</a:t>
            </a:r>
          </a:p>
          <a:p>
            <a:pPr lvl="0"/>
            <a:r>
              <a:rPr lang="en-AU" sz="1200" b="1" kern="1200" dirty="0">
                <a:solidFill>
                  <a:schemeClr val="tx1"/>
                </a:solidFill>
                <a:effectLst/>
                <a:latin typeface="+mn-lt"/>
                <a:ea typeface="+mn-ea"/>
                <a:cs typeface="+mn-cs"/>
              </a:rPr>
              <a:t>Keep it simple</a:t>
            </a:r>
            <a:r>
              <a:rPr lang="en-AU" sz="1200" kern="1200" dirty="0">
                <a:solidFill>
                  <a:schemeClr val="tx1"/>
                </a:solidFill>
                <a:effectLst/>
                <a:latin typeface="+mn-lt"/>
                <a:ea typeface="+mn-ea"/>
                <a:cs typeface="+mn-cs"/>
              </a:rPr>
              <a:t> – Short, clear messages work best.</a:t>
            </a:r>
          </a:p>
          <a:p>
            <a:pPr lvl="0"/>
            <a:r>
              <a:rPr lang="en-AU" sz="1200" b="1" kern="1200" dirty="0">
                <a:solidFill>
                  <a:schemeClr val="tx1"/>
                </a:solidFill>
                <a:effectLst/>
                <a:latin typeface="+mn-lt"/>
                <a:ea typeface="+mn-ea"/>
                <a:cs typeface="+mn-cs"/>
              </a:rPr>
              <a:t>Use visuals</a:t>
            </a:r>
            <a:r>
              <a:rPr lang="en-AU" sz="1200" kern="1200" dirty="0">
                <a:solidFill>
                  <a:schemeClr val="tx1"/>
                </a:solidFill>
                <a:effectLst/>
                <a:latin typeface="+mn-lt"/>
                <a:ea typeface="+mn-ea"/>
                <a:cs typeface="+mn-cs"/>
              </a:rPr>
              <a:t> – Images, videos, and infographics grab attention.</a:t>
            </a:r>
          </a:p>
          <a:p>
            <a:pPr lvl="0"/>
            <a:r>
              <a:rPr lang="en-AU" sz="1200" b="1" kern="1200" dirty="0">
                <a:solidFill>
                  <a:schemeClr val="tx1"/>
                </a:solidFill>
                <a:effectLst/>
                <a:latin typeface="+mn-lt"/>
                <a:ea typeface="+mn-ea"/>
                <a:cs typeface="+mn-cs"/>
              </a:rPr>
              <a:t>Stay respectful</a:t>
            </a:r>
            <a:r>
              <a:rPr lang="en-AU" sz="1200" kern="1200" dirty="0">
                <a:solidFill>
                  <a:schemeClr val="tx1"/>
                </a:solidFill>
                <a:effectLst/>
                <a:latin typeface="+mn-lt"/>
                <a:ea typeface="+mn-ea"/>
                <a:cs typeface="+mn-cs"/>
              </a:rPr>
              <a:t> – Avoid online arguments; focus on solutions.</a:t>
            </a:r>
          </a:p>
          <a:p>
            <a:pPr lvl="0"/>
            <a:r>
              <a:rPr lang="en-AU" sz="1200" b="1" kern="1200" dirty="0">
                <a:solidFill>
                  <a:schemeClr val="tx1"/>
                </a:solidFill>
                <a:effectLst/>
                <a:latin typeface="+mn-lt"/>
                <a:ea typeface="+mn-ea"/>
                <a:cs typeface="+mn-cs"/>
              </a:rPr>
              <a:t>Protect privacy</a:t>
            </a:r>
            <a:r>
              <a:rPr lang="en-AU" sz="1200" kern="1200" dirty="0">
                <a:solidFill>
                  <a:schemeClr val="tx1"/>
                </a:solidFill>
                <a:effectLst/>
                <a:latin typeface="+mn-lt"/>
                <a:ea typeface="+mn-ea"/>
                <a:cs typeface="+mn-cs"/>
              </a:rPr>
              <a:t> – Never share personal health details without consent.</a:t>
            </a:r>
          </a:p>
          <a:p>
            <a:r>
              <a:rPr lang="en-AU" sz="1200" b="1" kern="1200" dirty="0">
                <a:solidFill>
                  <a:schemeClr val="tx1"/>
                </a:solidFill>
                <a:effectLst/>
                <a:latin typeface="+mn-lt"/>
                <a:ea typeface="+mn-ea"/>
                <a:cs typeface="+mn-cs"/>
              </a:rPr>
              <a:t>Interactive Activity: Create a Post</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Split participants into small groups.</a:t>
            </a:r>
          </a:p>
          <a:p>
            <a:pPr lvl="0"/>
            <a:r>
              <a:rPr lang="en-AU" sz="1200" kern="1200" dirty="0">
                <a:solidFill>
                  <a:schemeClr val="tx1"/>
                </a:solidFill>
                <a:effectLst/>
                <a:latin typeface="+mn-lt"/>
                <a:ea typeface="+mn-ea"/>
                <a:cs typeface="+mn-cs"/>
              </a:rPr>
              <a:t>Give each group an advocacy issue (e.g., access to modulators, mental health support, rural travel burden).</a:t>
            </a:r>
          </a:p>
          <a:p>
            <a:pPr lvl="0"/>
            <a:r>
              <a:rPr lang="en-AU" sz="1200" kern="1200" dirty="0">
                <a:solidFill>
                  <a:schemeClr val="tx1"/>
                </a:solidFill>
                <a:effectLst/>
                <a:latin typeface="+mn-lt"/>
                <a:ea typeface="+mn-ea"/>
                <a:cs typeface="+mn-cs"/>
              </a:rPr>
              <a:t>Each group drafts a sample post for a platform of their choice (Instagram, X, or LinkedIn).</a:t>
            </a:r>
          </a:p>
          <a:p>
            <a:r>
              <a:rPr lang="en-AU" sz="1200" b="1" kern="1200">
                <a:solidFill>
                  <a:schemeClr val="tx1"/>
                </a:solidFill>
                <a:effectLst/>
                <a:latin typeface="+mn-lt"/>
                <a:ea typeface="+mn-ea"/>
                <a:cs typeface="+mn-cs"/>
              </a:rPr>
              <a:t>Example (X):</a:t>
            </a:r>
            <a:br>
              <a:rPr lang="en-AU" sz="1200" i="1" kern="1200" dirty="0">
                <a:solidFill>
                  <a:schemeClr val="tx1"/>
                </a:solidFill>
                <a:effectLst/>
                <a:latin typeface="+mn-lt"/>
                <a:ea typeface="+mn-ea"/>
                <a:cs typeface="+mn-cs"/>
              </a:rPr>
            </a:br>
            <a:r>
              <a:rPr lang="en-AU" sz="1200" i="1" kern="1200" dirty="0">
                <a:solidFill>
                  <a:schemeClr val="tx1"/>
                </a:solidFill>
                <a:effectLst/>
                <a:latin typeface="+mn-lt"/>
                <a:ea typeface="+mn-ea"/>
                <a:cs typeface="+mn-cs"/>
              </a:rPr>
              <a:t>“Families in rural QLD travel hours for cystic fibrosis care. Telehealth works — but funding must continue. Every person with CF deserves equal access, no matter where they live. #CFAwareness #HealthEquity”</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Debrief: Ask each group to share their post. Discuss: Which ones would grab attention? Which ones clearly explained the issue?</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Activity:</a:t>
            </a:r>
            <a:r>
              <a:rPr lang="en-AU" sz="1200" kern="1200" dirty="0">
                <a:solidFill>
                  <a:schemeClr val="tx1"/>
                </a:solidFill>
                <a:effectLst/>
                <a:latin typeface="+mn-lt"/>
                <a:ea typeface="+mn-ea"/>
                <a:cs typeface="+mn-cs"/>
              </a:rPr>
              <a:t> Small groups draft a sample social media post for 65 Roses Day — one for Instagram, one for LinkedIn. Compare approaches.</a:t>
            </a:r>
          </a:p>
          <a:p>
            <a:endParaRPr lang="en-AU" dirty="0"/>
          </a:p>
        </p:txBody>
      </p:sp>
      <p:sp>
        <p:nvSpPr>
          <p:cNvPr id="4" name="Slide Number Placeholder 3"/>
          <p:cNvSpPr>
            <a:spLocks noGrp="1"/>
          </p:cNvSpPr>
          <p:nvPr>
            <p:ph type="sldNum" sz="quarter" idx="5"/>
          </p:nvPr>
        </p:nvSpPr>
        <p:spPr/>
        <p:txBody>
          <a:bodyPr/>
          <a:lstStyle/>
          <a:p>
            <a:fld id="{B010E9BC-A5FB-40F2-A409-E0C1DCDBD524}" type="slidenum">
              <a:rPr lang="en-AU" smtClean="0"/>
              <a:t>6</a:t>
            </a:fld>
            <a:endParaRPr lang="en-AU"/>
          </a:p>
        </p:txBody>
      </p:sp>
    </p:spTree>
    <p:extLst>
      <p:ext uri="{BB962C8B-B14F-4D97-AF65-F5344CB8AC3E}">
        <p14:creationId xmlns:p14="http://schemas.microsoft.com/office/powerpoint/2010/main" val="1973267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a:solidFill>
                  <a:schemeClr val="tx1"/>
                </a:solidFill>
                <a:effectLst/>
                <a:latin typeface="+mn-lt"/>
                <a:ea typeface="+mn-ea"/>
                <a:cs typeface="+mn-cs"/>
              </a:rPr>
              <a:t>Section 4.6 – Engaging with Media – Interviews, Sound Bites, Message Discipline</a:t>
            </a:r>
          </a:p>
          <a:p>
            <a:r>
              <a:rPr lang="en-AU" sz="1200" kern="1200">
                <a:solidFill>
                  <a:schemeClr val="tx1"/>
                </a:solidFill>
                <a:effectLst/>
                <a:latin typeface="+mn-lt"/>
                <a:ea typeface="+mn-ea"/>
                <a:cs typeface="+mn-cs"/>
              </a:rPr>
              <a:t>Media interviews and stories can amplify your advocacy far beyond the cystic fibrosis community. A single news article or radio interview can influence public opinion — and catch the attention of policymakers. The key is to stay clear, confident, and on-message.</a:t>
            </a:r>
          </a:p>
          <a:p>
            <a:r>
              <a:rPr lang="en-AU" sz="1200" b="1" kern="1200">
                <a:solidFill>
                  <a:schemeClr val="tx1"/>
                </a:solidFill>
                <a:effectLst/>
                <a:latin typeface="+mn-lt"/>
                <a:ea typeface="+mn-ea"/>
                <a:cs typeface="+mn-cs"/>
              </a:rPr>
              <a:t>Top Tips for Engaging with Media:</a:t>
            </a:r>
            <a:endParaRPr lang="en-AU" sz="1200" kern="1200">
              <a:solidFill>
                <a:schemeClr val="tx1"/>
              </a:solidFill>
              <a:effectLst/>
              <a:latin typeface="+mn-lt"/>
              <a:ea typeface="+mn-ea"/>
              <a:cs typeface="+mn-cs"/>
            </a:endParaRPr>
          </a:p>
          <a:p>
            <a:pPr lvl="0"/>
            <a:r>
              <a:rPr lang="en-AU" sz="1200" b="1" kern="1200">
                <a:solidFill>
                  <a:schemeClr val="tx1"/>
                </a:solidFill>
                <a:effectLst/>
                <a:latin typeface="+mn-lt"/>
                <a:ea typeface="+mn-ea"/>
                <a:cs typeface="+mn-cs"/>
              </a:rPr>
              <a:t>Prepare 2–3 key points</a:t>
            </a:r>
            <a:r>
              <a:rPr lang="en-AU" sz="1200" kern="1200">
                <a:solidFill>
                  <a:schemeClr val="tx1"/>
                </a:solidFill>
                <a:effectLst/>
                <a:latin typeface="+mn-lt"/>
                <a:ea typeface="+mn-ea"/>
                <a:cs typeface="+mn-cs"/>
              </a:rPr>
              <a:t> before the interview — and repeat them often.</a:t>
            </a:r>
          </a:p>
          <a:p>
            <a:pPr lvl="0"/>
            <a:r>
              <a:rPr lang="en-AU" sz="1200" b="1" kern="1200">
                <a:solidFill>
                  <a:schemeClr val="tx1"/>
                </a:solidFill>
                <a:effectLst/>
                <a:latin typeface="+mn-lt"/>
                <a:ea typeface="+mn-ea"/>
                <a:cs typeface="+mn-cs"/>
              </a:rPr>
              <a:t>Use sound bites</a:t>
            </a:r>
            <a:r>
              <a:rPr lang="en-AU" sz="1200" kern="1200">
                <a:solidFill>
                  <a:schemeClr val="tx1"/>
                </a:solidFill>
                <a:effectLst/>
                <a:latin typeface="+mn-lt"/>
                <a:ea typeface="+mn-ea"/>
                <a:cs typeface="+mn-cs"/>
              </a:rPr>
              <a:t> — short, memorable sentences that stick.</a:t>
            </a:r>
          </a:p>
          <a:p>
            <a:pPr lvl="1"/>
            <a:r>
              <a:rPr lang="en-AU" sz="1200" kern="1200">
                <a:solidFill>
                  <a:schemeClr val="tx1"/>
                </a:solidFill>
                <a:effectLst/>
                <a:latin typeface="+mn-lt"/>
                <a:ea typeface="+mn-ea"/>
                <a:cs typeface="+mn-cs"/>
              </a:rPr>
              <a:t>Example: </a:t>
            </a:r>
            <a:r>
              <a:rPr lang="en-AU" sz="1200" i="1" kern="1200">
                <a:solidFill>
                  <a:schemeClr val="tx1"/>
                </a:solidFill>
                <a:effectLst/>
                <a:latin typeface="+mn-lt"/>
                <a:ea typeface="+mn-ea"/>
                <a:cs typeface="+mn-cs"/>
              </a:rPr>
              <a:t>“Access to </a:t>
            </a:r>
            <a:r>
              <a:rPr lang="en-AU" sz="1200" i="1" kern="1200" err="1">
                <a:solidFill>
                  <a:schemeClr val="tx1"/>
                </a:solidFill>
                <a:effectLst/>
                <a:latin typeface="+mn-lt"/>
                <a:ea typeface="+mn-ea"/>
                <a:cs typeface="+mn-cs"/>
              </a:rPr>
              <a:t>Trikafta</a:t>
            </a:r>
            <a:r>
              <a:rPr lang="en-AU" sz="1200" i="1" kern="1200">
                <a:solidFill>
                  <a:schemeClr val="tx1"/>
                </a:solidFill>
                <a:effectLst/>
                <a:latin typeface="+mn-lt"/>
                <a:ea typeface="+mn-ea"/>
                <a:cs typeface="+mn-cs"/>
              </a:rPr>
              <a:t> means children with cystic fibrosis can dream about adulthood.”</a:t>
            </a:r>
            <a:endParaRPr lang="en-AU" sz="1200" kern="1200">
              <a:solidFill>
                <a:schemeClr val="tx1"/>
              </a:solidFill>
              <a:effectLst/>
              <a:latin typeface="+mn-lt"/>
              <a:ea typeface="+mn-ea"/>
              <a:cs typeface="+mn-cs"/>
            </a:endParaRPr>
          </a:p>
          <a:p>
            <a:pPr lvl="0"/>
            <a:r>
              <a:rPr lang="en-AU" sz="1200" b="1" kern="1200">
                <a:solidFill>
                  <a:schemeClr val="tx1"/>
                </a:solidFill>
                <a:effectLst/>
                <a:latin typeface="+mn-lt"/>
                <a:ea typeface="+mn-ea"/>
                <a:cs typeface="+mn-cs"/>
              </a:rPr>
              <a:t>Bridge back to your message</a:t>
            </a:r>
            <a:r>
              <a:rPr lang="en-AU" sz="1200" kern="1200">
                <a:solidFill>
                  <a:schemeClr val="tx1"/>
                </a:solidFill>
                <a:effectLst/>
                <a:latin typeface="+mn-lt"/>
                <a:ea typeface="+mn-ea"/>
                <a:cs typeface="+mn-cs"/>
              </a:rPr>
              <a:t> if asked tricky questions.</a:t>
            </a:r>
          </a:p>
          <a:p>
            <a:pPr lvl="1"/>
            <a:r>
              <a:rPr lang="en-AU" sz="1200" kern="1200">
                <a:solidFill>
                  <a:schemeClr val="tx1"/>
                </a:solidFill>
                <a:effectLst/>
                <a:latin typeface="+mn-lt"/>
                <a:ea typeface="+mn-ea"/>
                <a:cs typeface="+mn-cs"/>
              </a:rPr>
              <a:t>Example: </a:t>
            </a:r>
            <a:r>
              <a:rPr lang="en-AU" sz="1200" i="1" kern="1200">
                <a:solidFill>
                  <a:schemeClr val="tx1"/>
                </a:solidFill>
                <a:effectLst/>
                <a:latin typeface="+mn-lt"/>
                <a:ea typeface="+mn-ea"/>
                <a:cs typeface="+mn-cs"/>
              </a:rPr>
              <a:t>“That’s an important point, but what really matters is…”</a:t>
            </a:r>
            <a:endParaRPr lang="en-AU" sz="1200" kern="1200">
              <a:solidFill>
                <a:schemeClr val="tx1"/>
              </a:solidFill>
              <a:effectLst/>
              <a:latin typeface="+mn-lt"/>
              <a:ea typeface="+mn-ea"/>
              <a:cs typeface="+mn-cs"/>
            </a:endParaRPr>
          </a:p>
          <a:p>
            <a:pPr lvl="0"/>
            <a:r>
              <a:rPr lang="en-AU" sz="1200" b="1" kern="1200">
                <a:solidFill>
                  <a:schemeClr val="tx1"/>
                </a:solidFill>
                <a:effectLst/>
                <a:latin typeface="+mn-lt"/>
                <a:ea typeface="+mn-ea"/>
                <a:cs typeface="+mn-cs"/>
              </a:rPr>
              <a:t>Stay respectful and solutions-focused</a:t>
            </a:r>
            <a:r>
              <a:rPr lang="en-AU" sz="1200" kern="1200">
                <a:solidFill>
                  <a:schemeClr val="tx1"/>
                </a:solidFill>
                <a:effectLst/>
                <a:latin typeface="+mn-lt"/>
                <a:ea typeface="+mn-ea"/>
                <a:cs typeface="+mn-cs"/>
              </a:rPr>
              <a:t> — avoid negativity.</a:t>
            </a:r>
          </a:p>
          <a:p>
            <a:pPr lvl="0"/>
            <a:r>
              <a:rPr lang="en-AU" sz="1200" b="1" kern="1200">
                <a:solidFill>
                  <a:schemeClr val="tx1"/>
                </a:solidFill>
                <a:effectLst/>
                <a:latin typeface="+mn-lt"/>
                <a:ea typeface="+mn-ea"/>
                <a:cs typeface="+mn-cs"/>
              </a:rPr>
              <a:t>Practice calm delivery</a:t>
            </a:r>
            <a:r>
              <a:rPr lang="en-AU" sz="1200" kern="1200">
                <a:solidFill>
                  <a:schemeClr val="tx1"/>
                </a:solidFill>
                <a:effectLst/>
                <a:latin typeface="+mn-lt"/>
                <a:ea typeface="+mn-ea"/>
                <a:cs typeface="+mn-cs"/>
              </a:rPr>
              <a:t> — short pauses give you control.</a:t>
            </a:r>
          </a:p>
          <a:p>
            <a:r>
              <a:rPr lang="en-AU" sz="1200" b="1" kern="1200">
                <a:solidFill>
                  <a:schemeClr val="tx1"/>
                </a:solidFill>
                <a:effectLst/>
                <a:latin typeface="+mn-lt"/>
                <a:ea typeface="+mn-ea"/>
                <a:cs typeface="+mn-cs"/>
              </a:rPr>
              <a:t>Interactive Activity: Role-Play Interview</a:t>
            </a:r>
            <a:endParaRPr lang="en-AU" sz="1200" kern="1200">
              <a:solidFill>
                <a:schemeClr val="tx1"/>
              </a:solidFill>
              <a:effectLst/>
              <a:latin typeface="+mn-lt"/>
              <a:ea typeface="+mn-ea"/>
              <a:cs typeface="+mn-cs"/>
            </a:endParaRPr>
          </a:p>
          <a:p>
            <a:pPr lvl="0"/>
            <a:r>
              <a:rPr lang="en-AU" sz="1200" kern="1200">
                <a:solidFill>
                  <a:schemeClr val="tx1"/>
                </a:solidFill>
                <a:effectLst/>
                <a:latin typeface="+mn-lt"/>
                <a:ea typeface="+mn-ea"/>
                <a:cs typeface="+mn-cs"/>
              </a:rPr>
              <a:t>Pair participants. One is the journalist; one is the advocate.</a:t>
            </a:r>
          </a:p>
          <a:p>
            <a:pPr lvl="0"/>
            <a:r>
              <a:rPr lang="en-AU" sz="1200" kern="1200">
                <a:solidFill>
                  <a:schemeClr val="tx1"/>
                </a:solidFill>
                <a:effectLst/>
                <a:latin typeface="+mn-lt"/>
                <a:ea typeface="+mn-ea"/>
                <a:cs typeface="+mn-cs"/>
              </a:rPr>
              <a:t>The journalist asks: </a:t>
            </a:r>
            <a:r>
              <a:rPr lang="en-AU" sz="1200" i="1" kern="1200">
                <a:solidFill>
                  <a:schemeClr val="tx1"/>
                </a:solidFill>
                <a:effectLst/>
                <a:latin typeface="+mn-lt"/>
                <a:ea typeface="+mn-ea"/>
                <a:cs typeface="+mn-cs"/>
              </a:rPr>
              <a:t>“Why should taxpayers fund expensive cystic fibrosis medicines?”</a:t>
            </a:r>
            <a:endParaRPr lang="en-AU" sz="1200" kern="1200">
              <a:solidFill>
                <a:schemeClr val="tx1"/>
              </a:solidFill>
              <a:effectLst/>
              <a:latin typeface="+mn-lt"/>
              <a:ea typeface="+mn-ea"/>
              <a:cs typeface="+mn-cs"/>
            </a:endParaRPr>
          </a:p>
          <a:p>
            <a:pPr lvl="0"/>
            <a:r>
              <a:rPr lang="en-AU" sz="1200" kern="1200">
                <a:solidFill>
                  <a:schemeClr val="tx1"/>
                </a:solidFill>
                <a:effectLst/>
                <a:latin typeface="+mn-lt"/>
                <a:ea typeface="+mn-ea"/>
                <a:cs typeface="+mn-cs"/>
              </a:rPr>
              <a:t>The advocate responds in 1–2 sentences, keeping it respectful and message-driven.</a:t>
            </a:r>
          </a:p>
          <a:p>
            <a:r>
              <a:rPr lang="en-AU" sz="1200" i="1" kern="1200">
                <a:solidFill>
                  <a:schemeClr val="tx1"/>
                </a:solidFill>
                <a:effectLst/>
                <a:latin typeface="+mn-lt"/>
                <a:ea typeface="+mn-ea"/>
                <a:cs typeface="+mn-cs"/>
              </a:rPr>
              <a:t>Debrief:</a:t>
            </a:r>
            <a:r>
              <a:rPr lang="en-AU" sz="1200" kern="1200">
                <a:solidFill>
                  <a:schemeClr val="tx1"/>
                </a:solidFill>
                <a:effectLst/>
                <a:latin typeface="+mn-lt"/>
                <a:ea typeface="+mn-ea"/>
                <a:cs typeface="+mn-cs"/>
              </a:rPr>
              <a:t> Ask the group: </a:t>
            </a:r>
            <a:r>
              <a:rPr lang="en-AU" sz="1200" i="1" kern="1200">
                <a:solidFill>
                  <a:schemeClr val="tx1"/>
                </a:solidFill>
                <a:effectLst/>
                <a:latin typeface="+mn-lt"/>
                <a:ea typeface="+mn-ea"/>
                <a:cs typeface="+mn-cs"/>
              </a:rPr>
              <a:t>What worked? What phrases stood out? How did the advocate stay on message?</a:t>
            </a:r>
            <a:br>
              <a:rPr lang="en-AU" sz="1200" kern="1200">
                <a:solidFill>
                  <a:schemeClr val="tx1"/>
                </a:solidFill>
                <a:effectLst/>
                <a:latin typeface="+mn-lt"/>
                <a:ea typeface="+mn-ea"/>
                <a:cs typeface="+mn-cs"/>
              </a:rPr>
            </a:br>
            <a:endParaRPr lang="en-AU"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10E9BC-A5FB-40F2-A409-E0C1DCDBD524}" type="slidenum">
              <a:rPr lang="en-AU" smtClean="0"/>
              <a:t>7</a:t>
            </a:fld>
            <a:endParaRPr lang="en-AU"/>
          </a:p>
        </p:txBody>
      </p:sp>
    </p:spTree>
    <p:extLst>
      <p:ext uri="{BB962C8B-B14F-4D97-AF65-F5344CB8AC3E}">
        <p14:creationId xmlns:p14="http://schemas.microsoft.com/office/powerpoint/2010/main" val="3094719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9EEDE-D568-81D3-D3C6-6C068BE9C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17CB2-AFF8-B393-64CA-48DBCB080A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59818-AB82-F74E-90B5-7CF1B5AF15E1}"/>
              </a:ext>
            </a:extLst>
          </p:cNvPr>
          <p:cNvSpPr>
            <a:spLocks noGrp="1"/>
          </p:cNvSpPr>
          <p:nvPr>
            <p:ph type="body" idx="1"/>
          </p:nvPr>
        </p:nvSpPr>
        <p:spPr/>
        <p:txBody>
          <a:bodyPr/>
          <a:lstStyle/>
          <a:p>
            <a:r>
              <a:rPr lang="en-AU" sz="1200" b="1" kern="1200">
                <a:solidFill>
                  <a:schemeClr val="tx1"/>
                </a:solidFill>
                <a:effectLst/>
                <a:latin typeface="+mn-lt"/>
                <a:ea typeface="+mn-ea"/>
                <a:cs typeface="+mn-cs"/>
              </a:rPr>
              <a:t>Facilitator Wrap-Up:</a:t>
            </a:r>
            <a:br>
              <a:rPr lang="en-AU" sz="1200" kern="1200">
                <a:solidFill>
                  <a:schemeClr val="tx1"/>
                </a:solidFill>
                <a:effectLst/>
                <a:latin typeface="+mn-lt"/>
                <a:ea typeface="+mn-ea"/>
                <a:cs typeface="+mn-cs"/>
              </a:rPr>
            </a:br>
            <a:r>
              <a:rPr lang="en-AU" sz="1200" kern="1200">
                <a:solidFill>
                  <a:schemeClr val="tx1"/>
                </a:solidFill>
                <a:effectLst/>
                <a:latin typeface="+mn-lt"/>
                <a:ea typeface="+mn-ea"/>
                <a:cs typeface="+mn-cs"/>
              </a:rPr>
              <a:t>Communication takes many forms — telling your story, speaking publicly, writing letters, posting online, or engaging with media. The more you practice, the more confident you’ll feel. Remember: advocacy isn’t about being perfect — it’s about being authentic, focused, and clear.</a:t>
            </a:r>
          </a:p>
          <a:p>
            <a:r>
              <a:rPr lang="en-AU" sz="1200" i="1" kern="1200">
                <a:solidFill>
                  <a:schemeClr val="tx1"/>
                </a:solidFill>
                <a:effectLst/>
                <a:latin typeface="+mn-lt"/>
                <a:ea typeface="+mn-ea"/>
                <a:cs typeface="+mn-cs"/>
              </a:rPr>
              <a:t>Take-Home Challenge:</a:t>
            </a:r>
            <a:r>
              <a:rPr lang="en-AU" sz="1200" kern="1200">
                <a:solidFill>
                  <a:schemeClr val="tx1"/>
                </a:solidFill>
                <a:effectLst/>
                <a:latin typeface="+mn-lt"/>
                <a:ea typeface="+mn-ea"/>
                <a:cs typeface="+mn-cs"/>
              </a:rPr>
              <a:t> Before the next module, draft either:</a:t>
            </a:r>
          </a:p>
          <a:p>
            <a:pPr lvl="0"/>
            <a:r>
              <a:rPr lang="en-AU" sz="1200" kern="1200">
                <a:solidFill>
                  <a:schemeClr val="tx1"/>
                </a:solidFill>
                <a:effectLst/>
                <a:latin typeface="+mn-lt"/>
                <a:ea typeface="+mn-ea"/>
                <a:cs typeface="+mn-cs"/>
              </a:rPr>
              <a:t>a 1-minute story,</a:t>
            </a:r>
          </a:p>
          <a:p>
            <a:pPr lvl="0"/>
            <a:r>
              <a:rPr lang="en-AU" sz="1200" kern="1200">
                <a:solidFill>
                  <a:schemeClr val="tx1"/>
                </a:solidFill>
                <a:effectLst/>
                <a:latin typeface="+mn-lt"/>
                <a:ea typeface="+mn-ea"/>
                <a:cs typeface="+mn-cs"/>
              </a:rPr>
              <a:t>a sample social media post, or</a:t>
            </a:r>
          </a:p>
          <a:p>
            <a:pPr lvl="0"/>
            <a:r>
              <a:rPr lang="en-AU" sz="1200" kern="1200">
                <a:solidFill>
                  <a:schemeClr val="tx1"/>
                </a:solidFill>
                <a:effectLst/>
                <a:latin typeface="+mn-lt"/>
                <a:ea typeface="+mn-ea"/>
                <a:cs typeface="+mn-cs"/>
              </a:rPr>
              <a:t>a first paragraph of a letter to your MP.</a:t>
            </a:r>
          </a:p>
          <a:p>
            <a:r>
              <a:rPr lang="en-AU" sz="1200" kern="1200">
                <a:solidFill>
                  <a:schemeClr val="tx1"/>
                </a:solidFill>
                <a:effectLst/>
                <a:latin typeface="+mn-lt"/>
                <a:ea typeface="+mn-ea"/>
                <a:cs typeface="+mn-cs"/>
              </a:rPr>
              <a:t>Bring it to the next session to share.</a:t>
            </a:r>
          </a:p>
        </p:txBody>
      </p:sp>
      <p:sp>
        <p:nvSpPr>
          <p:cNvPr id="4" name="Slide Number Placeholder 3">
            <a:extLst>
              <a:ext uri="{FF2B5EF4-FFF2-40B4-BE49-F238E27FC236}">
                <a16:creationId xmlns:a16="http://schemas.microsoft.com/office/drawing/2014/main" id="{4D9A9618-F395-1AC3-3E9A-926419BBAA48}"/>
              </a:ext>
            </a:extLst>
          </p:cNvPr>
          <p:cNvSpPr>
            <a:spLocks noGrp="1"/>
          </p:cNvSpPr>
          <p:nvPr>
            <p:ph type="sldNum" sz="quarter" idx="5"/>
          </p:nvPr>
        </p:nvSpPr>
        <p:spPr/>
        <p:txBody>
          <a:bodyPr/>
          <a:lstStyle/>
          <a:p>
            <a:fld id="{77301C51-6D05-48B8-847D-F9855F213B70}" type="slidenum">
              <a:rPr lang="en-AU" smtClean="0"/>
              <a:t>8</a:t>
            </a:fld>
            <a:endParaRPr lang="en-AU"/>
          </a:p>
        </p:txBody>
      </p:sp>
    </p:spTree>
    <p:extLst>
      <p:ext uri="{BB962C8B-B14F-4D97-AF65-F5344CB8AC3E}">
        <p14:creationId xmlns:p14="http://schemas.microsoft.com/office/powerpoint/2010/main" val="3054648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https://forms.office.com/Pages/ResponsePage.aspx?id=yEdGupeeUUeAGk3aOs9mfr6xi9LyElFJmcdWLy1o6odUREZLVjdGT0pMRzRaQzM4UVkwSTNBOVgyTy4u</a:t>
            </a:r>
          </a:p>
        </p:txBody>
      </p:sp>
      <p:sp>
        <p:nvSpPr>
          <p:cNvPr id="4" name="Slide Number Placeholder 3"/>
          <p:cNvSpPr>
            <a:spLocks noGrp="1"/>
          </p:cNvSpPr>
          <p:nvPr>
            <p:ph type="sldNum" sz="quarter" idx="5"/>
          </p:nvPr>
        </p:nvSpPr>
        <p:spPr/>
        <p:txBody>
          <a:bodyPr/>
          <a:lstStyle/>
          <a:p>
            <a:fld id="{B010E9BC-A5FB-40F2-A409-E0C1DCDBD524}" type="slidenum">
              <a:rPr lang="en-AU" smtClean="0"/>
              <a:t>9</a:t>
            </a:fld>
            <a:endParaRPr lang="en-AU"/>
          </a:p>
        </p:txBody>
      </p:sp>
    </p:spTree>
    <p:extLst>
      <p:ext uri="{BB962C8B-B14F-4D97-AF65-F5344CB8AC3E}">
        <p14:creationId xmlns:p14="http://schemas.microsoft.com/office/powerpoint/2010/main" val="869006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EF552-759D-A4C7-8108-E64B1BFD04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3061B111-D6C6-5AEF-7876-002DD9DF1C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9B9BEF74-0023-DA49-3303-72BDBEB7D52E}"/>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49AF7235-9697-D9CC-C86D-CE8E112CC30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CF5CCF3-9452-824E-607B-A96F28124386}"/>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350573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F049C-3351-4104-0172-F3ECCFC6BFA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3E7DDF1-4C6A-4239-7191-8140D027BA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589FD8F-3B7F-0719-C930-C893FCB76F4F}"/>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8FF23219-FE8E-8C04-10C9-1AF5C27344D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1D4BF5C-247E-09E6-47D1-BF2FC08F5A96}"/>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2282202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9123-6E3C-09E4-31E5-1985D9DB95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B3CCEA20-9A82-A960-9294-E7C2BBF1FE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A29CA3-F512-90B8-EFFC-165E37A5CA60}"/>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57E029D4-96AE-D87A-9FD2-1E31BB193D5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65E8AC3-C3EB-EAEB-2F3B-BFF3E6BB0A1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2110768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FA35D-C82A-F871-9F4D-B062123DDC9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424FA8F-C04B-7B0E-B81F-E8F7BC53C7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35C53C46-ED85-9251-1E81-FB1189F7A5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08349D0-0FCE-FE47-5F79-3ECC2A50FBD0}"/>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6" name="Footer Placeholder 5">
            <a:extLst>
              <a:ext uri="{FF2B5EF4-FFF2-40B4-BE49-F238E27FC236}">
                <a16:creationId xmlns:a16="http://schemas.microsoft.com/office/drawing/2014/main" id="{A00E68EA-4FD2-031D-B901-D82C46FAE19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297F903-11FE-67A7-517D-51D9F23B059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633832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376DD-4C91-BC1C-520E-8CAEFF219589}"/>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83ADB28-B914-66B2-4A57-C73DCA55EC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C0262E-8FA0-A7E4-F72D-4D220F0D87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4C984F8B-DCB3-1AEA-08C3-49FCDED272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795DA6-40C9-2A87-F022-83E37D0959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FAC16DFB-F40E-EBC0-CBE5-B51A57887E3C}"/>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8" name="Footer Placeholder 7">
            <a:extLst>
              <a:ext uri="{FF2B5EF4-FFF2-40B4-BE49-F238E27FC236}">
                <a16:creationId xmlns:a16="http://schemas.microsoft.com/office/drawing/2014/main" id="{7E361DA3-BE89-012A-3664-5BFB5AFCC966}"/>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53214C3C-BBEA-11A5-56E7-83D7C97267A7}"/>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1404764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0AF20-C500-52BC-6119-446F5931C6C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9B511940-5185-320C-6763-397417999FFF}"/>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4" name="Footer Placeholder 3">
            <a:extLst>
              <a:ext uri="{FF2B5EF4-FFF2-40B4-BE49-F238E27FC236}">
                <a16:creationId xmlns:a16="http://schemas.microsoft.com/office/drawing/2014/main" id="{018DD7AF-A6DB-3831-B8F8-44BDD8B4A86E}"/>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A81FBEEA-C712-B69D-FE70-975E5C8DC4E8}"/>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1573774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481478-047C-3278-3EC4-54FB9A8A9C72}"/>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3" name="Footer Placeholder 2">
            <a:extLst>
              <a:ext uri="{FF2B5EF4-FFF2-40B4-BE49-F238E27FC236}">
                <a16:creationId xmlns:a16="http://schemas.microsoft.com/office/drawing/2014/main" id="{C3120C16-45B7-1D20-32C9-B82E87685C42}"/>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CC50B51B-38EC-75A2-3F5B-0002979C7442}"/>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1420450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B03B-73A5-FAF3-79F2-1C4E2B1FBB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C005165A-6175-10A3-5991-3A6DB1BABB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81F2F8CA-BA76-7873-75A5-31960E257E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8F99F-1DD6-88B0-BE30-989986AA5925}"/>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6" name="Footer Placeholder 5">
            <a:extLst>
              <a:ext uri="{FF2B5EF4-FFF2-40B4-BE49-F238E27FC236}">
                <a16:creationId xmlns:a16="http://schemas.microsoft.com/office/drawing/2014/main" id="{8265ED0D-D40F-1A7D-30A1-6167477A291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25B638F9-8F4C-2635-BDC1-5A0F9D5D6EA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723150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6ACAB-661F-9C4E-62BC-A55F7712BE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8DADF1A-4FC6-6109-AE83-FDD5667A1B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0B7191C2-CA20-E391-43A2-E474D638C4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2347E5-FB42-D404-5F75-5F4D782C40D6}"/>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6" name="Footer Placeholder 5">
            <a:extLst>
              <a:ext uri="{FF2B5EF4-FFF2-40B4-BE49-F238E27FC236}">
                <a16:creationId xmlns:a16="http://schemas.microsoft.com/office/drawing/2014/main" id="{95F90BAB-8189-4D22-2E05-D2FA4B52467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577E75B-36B4-D0C9-B89B-92455E73B8DD}"/>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4249650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DAD25-9817-2C50-8C38-8EB7917F46B3}"/>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4644A51-B014-5218-2A11-55319C6751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BF433D4-45D2-D444-9BC1-22BBB9AFD8BA}"/>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CDC69E37-F227-A96E-9ADC-7500751D92D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BA3372D-6220-226D-574C-65AC8B55636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399358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DEA2CE-2A6F-1CE1-DDFC-E8B479D0CA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EC9999B-A059-3D79-428F-16EF924F6C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0D5DCA9-22E6-8E51-1F7D-4383092A1C7F}"/>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741E2DEA-0041-562A-D72F-3CBD80A5CF1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80CD8F5-61F6-9A22-6512-3137834832E8}"/>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4194537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E67221-F039-826A-4754-32CC4A29C2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1C98A69-0A75-4280-144A-63FA5678F3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9ADF466-0DEF-D29E-B12B-505ACDC4EA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57AA2A41-47E6-FB43-BDAA-731F65210C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B52F0CDC-7685-612A-0C91-6BF469DD9A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D286BA-483F-43DA-82C6-FF959D4649AA}" type="slidenum">
              <a:rPr lang="en-AU" smtClean="0"/>
              <a:t>‹#›</a:t>
            </a:fld>
            <a:endParaRPr lang="en-AU"/>
          </a:p>
        </p:txBody>
      </p:sp>
    </p:spTree>
    <p:extLst>
      <p:ext uri="{BB962C8B-B14F-4D97-AF65-F5344CB8AC3E}">
        <p14:creationId xmlns:p14="http://schemas.microsoft.com/office/powerpoint/2010/main" val="295387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sv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F784ED08-2B9B-3DEE-4CA5-9C01977C85CF}"/>
              </a:ext>
            </a:extLst>
          </p:cNvPr>
          <p:cNvSpPr/>
          <p:nvPr/>
        </p:nvSpPr>
        <p:spPr>
          <a:xfrm>
            <a:off x="10387232" y="5910425"/>
            <a:ext cx="1311693" cy="579519"/>
          </a:xfrm>
          <a:custGeom>
            <a:avLst/>
            <a:gdLst/>
            <a:ahLst/>
            <a:cxnLst/>
            <a:rect l="l" t="t" r="r" b="b"/>
            <a:pathLst>
              <a:path w="7103011" h="3313659">
                <a:moveTo>
                  <a:pt x="0" y="0"/>
                </a:moveTo>
                <a:lnTo>
                  <a:pt x="7103010" y="0"/>
                </a:lnTo>
                <a:lnTo>
                  <a:pt x="7103010" y="3313659"/>
                </a:lnTo>
                <a:lnTo>
                  <a:pt x="0" y="3313659"/>
                </a:lnTo>
                <a:lnTo>
                  <a:pt x="0" y="0"/>
                </a:lnTo>
                <a:close/>
              </a:path>
            </a:pathLst>
          </a:custGeom>
          <a:blipFill>
            <a:blip r:embed="rId3"/>
            <a:stretch>
              <a:fillRect l="-7202" t="-46316" r="-4380" b="-54191"/>
            </a:stretch>
          </a:blipFill>
        </p:spPr>
        <p:txBody>
          <a:bodyPr/>
          <a:lstStyle/>
          <a:p>
            <a:endParaRPr lang="en-AU"/>
          </a:p>
        </p:txBody>
      </p:sp>
      <p:pic>
        <p:nvPicPr>
          <p:cNvPr id="8" name="Picture 7">
            <a:extLst>
              <a:ext uri="{FF2B5EF4-FFF2-40B4-BE49-F238E27FC236}">
                <a16:creationId xmlns:a16="http://schemas.microsoft.com/office/drawing/2014/main" id="{C2F773C5-CFA0-51FE-0BB5-4FC1006232E2}"/>
              </a:ext>
            </a:extLst>
          </p:cNvPr>
          <p:cNvPicPr>
            <a:picLocks noChangeAspect="1"/>
          </p:cNvPicPr>
          <p:nvPr/>
        </p:nvPicPr>
        <p:blipFill>
          <a:blip r:embed="rId4">
            <a:extLst>
              <a:ext uri="{28A0092B-C50C-407E-A947-70E740481C1C}">
                <a14:useLocalDpi xmlns:a14="http://schemas.microsoft.com/office/drawing/2010/main" val="0"/>
              </a:ext>
            </a:extLst>
          </a:blip>
          <a:srcRect l="47802" t="-3206" b="-1"/>
          <a:stretch>
            <a:fillRect/>
          </a:stretch>
        </p:blipFill>
        <p:spPr>
          <a:xfrm>
            <a:off x="9916352" y="-1062853"/>
            <a:ext cx="8231311" cy="9154735"/>
          </a:xfrm>
          <a:prstGeom prst="rect">
            <a:avLst/>
          </a:prstGeom>
        </p:spPr>
      </p:pic>
      <p:sp>
        <p:nvSpPr>
          <p:cNvPr id="10" name="Flowchart: Delay 9">
            <a:extLst>
              <a:ext uri="{FF2B5EF4-FFF2-40B4-BE49-F238E27FC236}">
                <a16:creationId xmlns:a16="http://schemas.microsoft.com/office/drawing/2014/main" id="{B52B5848-856A-5D39-20F6-AAE7567413A1}"/>
              </a:ext>
            </a:extLst>
          </p:cNvPr>
          <p:cNvSpPr/>
          <p:nvPr/>
        </p:nvSpPr>
        <p:spPr>
          <a:xfrm>
            <a:off x="5648101" y="2883907"/>
            <a:ext cx="2277974" cy="2249565"/>
          </a:xfrm>
          <a:prstGeom prst="flowChartDelay">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D9FDEDDE-DAFF-526F-AB63-32167819C1EF}"/>
              </a:ext>
            </a:extLst>
          </p:cNvPr>
          <p:cNvSpPr/>
          <p:nvPr/>
        </p:nvSpPr>
        <p:spPr>
          <a:xfrm>
            <a:off x="0" y="2883906"/>
            <a:ext cx="6197970" cy="2249566"/>
          </a:xfrm>
          <a:prstGeom prst="rect">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Oval 11">
            <a:extLst>
              <a:ext uri="{FF2B5EF4-FFF2-40B4-BE49-F238E27FC236}">
                <a16:creationId xmlns:a16="http://schemas.microsoft.com/office/drawing/2014/main" id="{596AAF52-2A12-B451-4D72-0669DB62DC07}"/>
              </a:ext>
            </a:extLst>
          </p:cNvPr>
          <p:cNvSpPr/>
          <p:nvPr/>
        </p:nvSpPr>
        <p:spPr>
          <a:xfrm>
            <a:off x="6144888" y="2769188"/>
            <a:ext cx="2277975" cy="247899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Oval 12">
            <a:extLst>
              <a:ext uri="{FF2B5EF4-FFF2-40B4-BE49-F238E27FC236}">
                <a16:creationId xmlns:a16="http://schemas.microsoft.com/office/drawing/2014/main" id="{3A5A2709-66A4-0603-CAD4-651F5AB4A827}"/>
              </a:ext>
            </a:extLst>
          </p:cNvPr>
          <p:cNvSpPr/>
          <p:nvPr/>
        </p:nvSpPr>
        <p:spPr>
          <a:xfrm>
            <a:off x="6274224" y="2969422"/>
            <a:ext cx="2041353" cy="2078532"/>
          </a:xfrm>
          <a:prstGeom prst="ellipse">
            <a:avLst/>
          </a:prstGeom>
          <a:solidFill>
            <a:schemeClr val="bg1"/>
          </a:solidFill>
          <a:ln w="76200">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6610A8AD-EAB4-59C3-6DD0-CAFD4595192F}"/>
              </a:ext>
            </a:extLst>
          </p:cNvPr>
          <p:cNvSpPr>
            <a:spLocks noGrp="1"/>
          </p:cNvSpPr>
          <p:nvPr>
            <p:ph type="ctrTitle"/>
          </p:nvPr>
        </p:nvSpPr>
        <p:spPr>
          <a:xfrm>
            <a:off x="323227" y="909982"/>
            <a:ext cx="6019800" cy="636587"/>
          </a:xfrm>
        </p:spPr>
        <p:txBody>
          <a:bodyPr>
            <a:noAutofit/>
          </a:bodyPr>
          <a:lstStyle/>
          <a:p>
            <a:pPr algn="l"/>
            <a:r>
              <a:rPr lang="en-US">
                <a:solidFill>
                  <a:srgbClr val="E31D1A"/>
                </a:solidFill>
                <a:latin typeface="Gotham Rounded Bold" panose="02000000000000000000" pitchFamily="50" charset="0"/>
              </a:rPr>
              <a:t>CF CAN</a:t>
            </a:r>
            <a:endParaRPr lang="en-AU">
              <a:solidFill>
                <a:srgbClr val="E31D1A"/>
              </a:solidFill>
              <a:latin typeface="Gotham Rounded Bold" panose="02000000000000000000" pitchFamily="50" charset="0"/>
            </a:endParaRPr>
          </a:p>
        </p:txBody>
      </p:sp>
      <p:sp>
        <p:nvSpPr>
          <p:cNvPr id="5" name="TextBox 4">
            <a:extLst>
              <a:ext uri="{FF2B5EF4-FFF2-40B4-BE49-F238E27FC236}">
                <a16:creationId xmlns:a16="http://schemas.microsoft.com/office/drawing/2014/main" id="{11BAB422-37BD-1638-D70F-3C84842F7C9F}"/>
              </a:ext>
            </a:extLst>
          </p:cNvPr>
          <p:cNvSpPr txBox="1"/>
          <p:nvPr/>
        </p:nvSpPr>
        <p:spPr>
          <a:xfrm>
            <a:off x="2170080" y="1887228"/>
            <a:ext cx="8217152" cy="523220"/>
          </a:xfrm>
          <a:prstGeom prst="rect">
            <a:avLst/>
          </a:prstGeom>
          <a:noFill/>
        </p:spPr>
        <p:txBody>
          <a:bodyPr wrap="square" rtlCol="0">
            <a:spAutoFit/>
          </a:bodyPr>
          <a:lstStyle/>
          <a:p>
            <a:r>
              <a:rPr lang="en-US" sz="2800">
                <a:solidFill>
                  <a:srgbClr val="003E52"/>
                </a:solidFill>
                <a:latin typeface="Gotham Rounded Medium" pitchFamily="50" charset="0"/>
              </a:rPr>
              <a:t>Communication Skills for Advocacy</a:t>
            </a:r>
            <a:endParaRPr lang="en-AU" sz="2800">
              <a:solidFill>
                <a:srgbClr val="003E52"/>
              </a:solidFill>
              <a:latin typeface="Gotham Rounded Medium" pitchFamily="50" charset="0"/>
            </a:endParaRPr>
          </a:p>
        </p:txBody>
      </p:sp>
      <p:sp>
        <p:nvSpPr>
          <p:cNvPr id="6" name="TextBox 5">
            <a:extLst>
              <a:ext uri="{FF2B5EF4-FFF2-40B4-BE49-F238E27FC236}">
                <a16:creationId xmlns:a16="http://schemas.microsoft.com/office/drawing/2014/main" id="{DE0F629E-A76E-2FBC-B701-E99F72467242}"/>
              </a:ext>
            </a:extLst>
          </p:cNvPr>
          <p:cNvSpPr txBox="1"/>
          <p:nvPr/>
        </p:nvSpPr>
        <p:spPr>
          <a:xfrm>
            <a:off x="323227" y="3373721"/>
            <a:ext cx="5734407" cy="1077218"/>
          </a:xfrm>
          <a:prstGeom prst="rect">
            <a:avLst/>
          </a:prstGeom>
          <a:noFill/>
        </p:spPr>
        <p:txBody>
          <a:bodyPr wrap="square">
            <a:spAutoFit/>
          </a:bodyPr>
          <a:lstStyle/>
          <a:p>
            <a:r>
              <a:rPr lang="en-US" sz="3200">
                <a:solidFill>
                  <a:schemeClr val="bg1"/>
                </a:solidFill>
                <a:latin typeface="Gotham Rounded Medium" pitchFamily="50" charset="0"/>
                <a:ea typeface="Gotham Rounded 3"/>
                <a:cs typeface="Gotham Rounded 3"/>
                <a:sym typeface="Gotham Rounded 3"/>
              </a:rPr>
              <a:t>Cystic Fibrosis Community Advocacy Network</a:t>
            </a:r>
          </a:p>
        </p:txBody>
      </p:sp>
      <p:sp>
        <p:nvSpPr>
          <p:cNvPr id="9" name="TextBox 8">
            <a:extLst>
              <a:ext uri="{FF2B5EF4-FFF2-40B4-BE49-F238E27FC236}">
                <a16:creationId xmlns:a16="http://schemas.microsoft.com/office/drawing/2014/main" id="{BC0DF7B1-E5A0-B817-0428-FFD2C0BBA501}"/>
              </a:ext>
            </a:extLst>
          </p:cNvPr>
          <p:cNvSpPr txBox="1"/>
          <p:nvPr/>
        </p:nvSpPr>
        <p:spPr>
          <a:xfrm>
            <a:off x="323227" y="1887228"/>
            <a:ext cx="2352435" cy="523220"/>
          </a:xfrm>
          <a:prstGeom prst="rect">
            <a:avLst/>
          </a:prstGeom>
          <a:noFill/>
        </p:spPr>
        <p:txBody>
          <a:bodyPr wrap="square">
            <a:spAutoFit/>
          </a:bodyPr>
          <a:lstStyle/>
          <a:p>
            <a:r>
              <a:rPr lang="en-US" sz="2800">
                <a:solidFill>
                  <a:srgbClr val="E31D1A"/>
                </a:solidFill>
                <a:latin typeface="Gotham Rounded Medium" pitchFamily="50" charset="0"/>
              </a:rPr>
              <a:t>Module 4: </a:t>
            </a:r>
            <a:endParaRPr lang="en-AU" sz="2800">
              <a:solidFill>
                <a:srgbClr val="E31D1A"/>
              </a:solidFill>
            </a:endParaRPr>
          </a:p>
        </p:txBody>
      </p:sp>
      <p:sp>
        <p:nvSpPr>
          <p:cNvPr id="4" name="Isosceles Triangle 3">
            <a:extLst>
              <a:ext uri="{FF2B5EF4-FFF2-40B4-BE49-F238E27FC236}">
                <a16:creationId xmlns:a16="http://schemas.microsoft.com/office/drawing/2014/main" id="{6F3AA084-A339-A535-D412-19C9281EE1A3}"/>
              </a:ext>
            </a:extLst>
          </p:cNvPr>
          <p:cNvSpPr/>
          <p:nvPr/>
        </p:nvSpPr>
        <p:spPr>
          <a:xfrm>
            <a:off x="10701095" y="4071991"/>
            <a:ext cx="1295093" cy="757895"/>
          </a:xfrm>
          <a:prstGeom prst="triangle">
            <a:avLst>
              <a:gd name="adj" fmla="val 50692"/>
            </a:avLst>
          </a:prstGeom>
          <a:solidFill>
            <a:srgbClr val="0049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Picture 13">
            <a:extLst>
              <a:ext uri="{FF2B5EF4-FFF2-40B4-BE49-F238E27FC236}">
                <a16:creationId xmlns:a16="http://schemas.microsoft.com/office/drawing/2014/main" id="{3E495066-91EE-C5E7-00E8-23BAAB9A20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0916" y="3150154"/>
            <a:ext cx="1115159" cy="1524351"/>
          </a:xfrm>
          <a:prstGeom prst="rect">
            <a:avLst/>
          </a:prstGeom>
        </p:spPr>
      </p:pic>
    </p:spTree>
    <p:extLst>
      <p:ext uri="{BB962C8B-B14F-4D97-AF65-F5344CB8AC3E}">
        <p14:creationId xmlns:p14="http://schemas.microsoft.com/office/powerpoint/2010/main" val="1719174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BD352-69AD-15F4-AAE0-09540BB65A79}"/>
            </a:ext>
          </a:extLst>
        </p:cNvPr>
        <p:cNvGrpSpPr/>
        <p:nvPr/>
      </p:nvGrpSpPr>
      <p:grpSpPr>
        <a:xfrm>
          <a:off x="0" y="0"/>
          <a:ext cx="0" cy="0"/>
          <a:chOff x="0" y="0"/>
          <a:chExt cx="0" cy="0"/>
        </a:xfrm>
      </p:grpSpPr>
      <p:sp>
        <p:nvSpPr>
          <p:cNvPr id="20" name="Isosceles Triangle 19">
            <a:extLst>
              <a:ext uri="{FF2B5EF4-FFF2-40B4-BE49-F238E27FC236}">
                <a16:creationId xmlns:a16="http://schemas.microsoft.com/office/drawing/2014/main" id="{8E8F68C8-AAD2-83DD-0F10-2AFE7E488C73}"/>
              </a:ext>
            </a:extLst>
          </p:cNvPr>
          <p:cNvSpPr/>
          <p:nvPr/>
        </p:nvSpPr>
        <p:spPr>
          <a:xfrm>
            <a:off x="300735" y="2251513"/>
            <a:ext cx="4891033" cy="4422016"/>
          </a:xfrm>
          <a:prstGeom prst="triangle">
            <a:avLst>
              <a:gd name="adj" fmla="val 50692"/>
            </a:avLst>
          </a:prstGeom>
          <a:solidFill>
            <a:srgbClr val="0049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Isosceles Triangle 18">
            <a:extLst>
              <a:ext uri="{FF2B5EF4-FFF2-40B4-BE49-F238E27FC236}">
                <a16:creationId xmlns:a16="http://schemas.microsoft.com/office/drawing/2014/main" id="{BB6B98E4-3DE7-810E-2811-50D7B4FAACA3}"/>
              </a:ext>
            </a:extLst>
          </p:cNvPr>
          <p:cNvSpPr/>
          <p:nvPr/>
        </p:nvSpPr>
        <p:spPr>
          <a:xfrm>
            <a:off x="1" y="2126011"/>
            <a:ext cx="5449704" cy="4648407"/>
          </a:xfrm>
          <a:prstGeom prst="triangle">
            <a:avLst>
              <a:gd name="adj" fmla="val 50692"/>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a:extLst>
              <a:ext uri="{FF2B5EF4-FFF2-40B4-BE49-F238E27FC236}">
                <a16:creationId xmlns:a16="http://schemas.microsoft.com/office/drawing/2014/main" id="{F96167EB-9384-0D62-2DA9-399A2429A83C}"/>
              </a:ext>
            </a:extLst>
          </p:cNvPr>
          <p:cNvPicPr>
            <a:picLocks noChangeAspect="1"/>
          </p:cNvPicPr>
          <p:nvPr/>
        </p:nvPicPr>
        <p:blipFill>
          <a:blip r:embed="rId3">
            <a:extLst>
              <a:ext uri="{28A0092B-C50C-407E-A947-70E740481C1C}">
                <a14:useLocalDpi xmlns:a14="http://schemas.microsoft.com/office/drawing/2010/main" val="0"/>
              </a:ext>
            </a:extLst>
          </a:blip>
          <a:srcRect t="8902" r="5105"/>
          <a:stretch>
            <a:fillRect/>
          </a:stretch>
        </p:blipFill>
        <p:spPr>
          <a:xfrm>
            <a:off x="-729742" y="1995921"/>
            <a:ext cx="9687560" cy="5231249"/>
          </a:xfrm>
          <a:prstGeom prst="rect">
            <a:avLst/>
          </a:prstGeom>
        </p:spPr>
      </p:pic>
      <p:sp>
        <p:nvSpPr>
          <p:cNvPr id="5" name="Title 1">
            <a:extLst>
              <a:ext uri="{FF2B5EF4-FFF2-40B4-BE49-F238E27FC236}">
                <a16:creationId xmlns:a16="http://schemas.microsoft.com/office/drawing/2014/main" id="{E93F6BD7-AA2B-7478-6BC5-D36E2E6260BD}"/>
              </a:ext>
            </a:extLst>
          </p:cNvPr>
          <p:cNvSpPr txBox="1">
            <a:spLocks/>
          </p:cNvSpPr>
          <p:nvPr/>
        </p:nvSpPr>
        <p:spPr>
          <a:xfrm>
            <a:off x="300736" y="83581"/>
            <a:ext cx="7131050" cy="119459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a:solidFill>
                  <a:srgbClr val="E31D1A"/>
                </a:solidFill>
                <a:latin typeface="Gotham Rounded Bold" panose="02000000000000000000" pitchFamily="50" charset="0"/>
              </a:rPr>
              <a:t>Mastering Communication</a:t>
            </a:r>
            <a:endParaRPr lang="en-AU" sz="3300">
              <a:solidFill>
                <a:srgbClr val="E31D1A"/>
              </a:solidFill>
              <a:latin typeface="Gotham Rounded Bold" panose="02000000000000000000" pitchFamily="50" charset="0"/>
            </a:endParaRPr>
          </a:p>
        </p:txBody>
      </p:sp>
      <p:sp>
        <p:nvSpPr>
          <p:cNvPr id="7" name="TextBox 6">
            <a:extLst>
              <a:ext uri="{FF2B5EF4-FFF2-40B4-BE49-F238E27FC236}">
                <a16:creationId xmlns:a16="http://schemas.microsoft.com/office/drawing/2014/main" id="{0CEC10AB-C83F-5BEC-B18B-E7CF9920BB95}"/>
              </a:ext>
            </a:extLst>
          </p:cNvPr>
          <p:cNvSpPr txBox="1"/>
          <p:nvPr/>
        </p:nvSpPr>
        <p:spPr>
          <a:xfrm>
            <a:off x="3487296" y="2156783"/>
            <a:ext cx="1597264" cy="370038"/>
          </a:xfrm>
          <a:prstGeom prst="rect">
            <a:avLst/>
          </a:prstGeom>
          <a:noFill/>
        </p:spPr>
        <p:txBody>
          <a:bodyPr wrap="square">
            <a:spAutoFit/>
          </a:bodyPr>
          <a:lstStyle/>
          <a:p>
            <a:pPr lvl="0">
              <a:lnSpc>
                <a:spcPct val="107000"/>
              </a:lnSpc>
              <a:spcAft>
                <a:spcPts val="800"/>
              </a:spcAft>
              <a:buSzPts val="1000"/>
              <a:tabLst>
                <a:tab pos="457200" algn="l"/>
              </a:tabLst>
            </a:pPr>
            <a:r>
              <a:rPr lang="en-AU">
                <a:solidFill>
                  <a:schemeClr val="bg1"/>
                </a:solidFill>
                <a:effectLst/>
                <a:latin typeface="Gotham Rounded Medium" pitchFamily="50" charset="0"/>
                <a:ea typeface="DengXian" panose="02010600030101010101" pitchFamily="2" charset="-122"/>
                <a:cs typeface="Cordia New" panose="020B0304020202020204" pitchFamily="34" charset="-34"/>
              </a:rPr>
              <a:t>Clarity</a:t>
            </a:r>
          </a:p>
        </p:txBody>
      </p:sp>
      <p:sp>
        <p:nvSpPr>
          <p:cNvPr id="9" name="TextBox 8">
            <a:extLst>
              <a:ext uri="{FF2B5EF4-FFF2-40B4-BE49-F238E27FC236}">
                <a16:creationId xmlns:a16="http://schemas.microsoft.com/office/drawing/2014/main" id="{000EA1CC-5FC4-6139-A137-04028FF998B3}"/>
              </a:ext>
            </a:extLst>
          </p:cNvPr>
          <p:cNvSpPr txBox="1"/>
          <p:nvPr/>
        </p:nvSpPr>
        <p:spPr>
          <a:xfrm>
            <a:off x="4474464" y="3886073"/>
            <a:ext cx="8763000" cy="339195"/>
          </a:xfrm>
          <a:prstGeom prst="rect">
            <a:avLst/>
          </a:prstGeom>
          <a:noFill/>
        </p:spPr>
        <p:txBody>
          <a:bodyPr wrap="square">
            <a:spAutoFit/>
          </a:bodyPr>
          <a:lstStyle/>
          <a:p>
            <a:pPr lvl="0">
              <a:lnSpc>
                <a:spcPct val="107000"/>
              </a:lnSpc>
              <a:spcAft>
                <a:spcPts val="800"/>
              </a:spcAft>
              <a:buSzPts val="1000"/>
              <a:tabLst>
                <a:tab pos="457200" algn="l"/>
              </a:tabLst>
            </a:pPr>
            <a:r>
              <a:rPr lang="en-AU" sz="1600">
                <a:solidFill>
                  <a:srgbClr val="004987"/>
                </a:solidFill>
                <a:latin typeface="Gotham Rounded Book" pitchFamily="50" charset="0"/>
                <a:ea typeface="DengXian" panose="02010600030101010101" pitchFamily="2" charset="-122"/>
                <a:cs typeface="Cordia New" panose="020B0304020202020204" pitchFamily="34" charset="-34"/>
              </a:rPr>
              <a:t>Speak from lived experience; it’s your greatest strength.</a:t>
            </a:r>
            <a:endParaRPr lang="en-AU" sz="1600">
              <a:solidFill>
                <a:srgbClr val="004987"/>
              </a:solidFill>
              <a:effectLst/>
              <a:latin typeface="Gotham Rounded Book" pitchFamily="50" charset="0"/>
              <a:ea typeface="DengXian" panose="02010600030101010101" pitchFamily="2" charset="-122"/>
              <a:cs typeface="Cordia New" panose="020B0304020202020204" pitchFamily="34" charset="-34"/>
            </a:endParaRPr>
          </a:p>
        </p:txBody>
      </p:sp>
      <p:sp>
        <p:nvSpPr>
          <p:cNvPr id="2" name="Title 1">
            <a:extLst>
              <a:ext uri="{FF2B5EF4-FFF2-40B4-BE49-F238E27FC236}">
                <a16:creationId xmlns:a16="http://schemas.microsoft.com/office/drawing/2014/main" id="{5D5FFC67-FAE1-9DCF-D883-9020F21F13D9}"/>
              </a:ext>
            </a:extLst>
          </p:cNvPr>
          <p:cNvSpPr txBox="1">
            <a:spLocks/>
          </p:cNvSpPr>
          <p:nvPr/>
        </p:nvSpPr>
        <p:spPr>
          <a:xfrm>
            <a:off x="410464" y="1085027"/>
            <a:ext cx="8128000"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a:solidFill>
                  <a:srgbClr val="003E52"/>
                </a:solidFill>
                <a:latin typeface="Gotham Rounded Medium" pitchFamily="50" charset="0"/>
              </a:rPr>
              <a:t>Four foundations of advocacy communication</a:t>
            </a:r>
            <a:endParaRPr lang="en-AU" sz="2400">
              <a:solidFill>
                <a:srgbClr val="003E52"/>
              </a:solidFill>
              <a:latin typeface="Gotham Rounded Medium" pitchFamily="50" charset="0"/>
            </a:endParaRPr>
          </a:p>
        </p:txBody>
      </p:sp>
      <p:sp>
        <p:nvSpPr>
          <p:cNvPr id="3" name="TextBox 2">
            <a:extLst>
              <a:ext uri="{FF2B5EF4-FFF2-40B4-BE49-F238E27FC236}">
                <a16:creationId xmlns:a16="http://schemas.microsoft.com/office/drawing/2014/main" id="{B3134033-F24B-73EA-4F3E-4CB6052498C4}"/>
              </a:ext>
            </a:extLst>
          </p:cNvPr>
          <p:cNvSpPr txBox="1"/>
          <p:nvPr/>
        </p:nvSpPr>
        <p:spPr>
          <a:xfrm>
            <a:off x="4905564" y="4603027"/>
            <a:ext cx="2890403" cy="370038"/>
          </a:xfrm>
          <a:prstGeom prst="rect">
            <a:avLst/>
          </a:prstGeom>
          <a:noFill/>
        </p:spPr>
        <p:txBody>
          <a:bodyPr wrap="square">
            <a:spAutoFit/>
          </a:bodyPr>
          <a:lstStyle/>
          <a:p>
            <a:pPr lvl="0">
              <a:lnSpc>
                <a:spcPct val="107000"/>
              </a:lnSpc>
              <a:spcAft>
                <a:spcPts val="800"/>
              </a:spcAft>
              <a:buSzPts val="1000"/>
              <a:tabLst>
                <a:tab pos="457200" algn="l"/>
              </a:tabLst>
            </a:pPr>
            <a:r>
              <a:rPr lang="en-AU">
                <a:solidFill>
                  <a:schemeClr val="bg1"/>
                </a:solidFill>
                <a:effectLst/>
                <a:latin typeface="Gotham Rounded Medium" pitchFamily="50" charset="0"/>
                <a:ea typeface="DengXian" panose="02010600030101010101" pitchFamily="2" charset="-122"/>
                <a:cs typeface="Cordia New" panose="020B0304020202020204" pitchFamily="34" charset="-34"/>
              </a:rPr>
              <a:t>Audience awareness</a:t>
            </a:r>
          </a:p>
        </p:txBody>
      </p:sp>
      <p:sp>
        <p:nvSpPr>
          <p:cNvPr id="4" name="TextBox 3">
            <a:extLst>
              <a:ext uri="{FF2B5EF4-FFF2-40B4-BE49-F238E27FC236}">
                <a16:creationId xmlns:a16="http://schemas.microsoft.com/office/drawing/2014/main" id="{1F66A718-EF71-E898-2F57-2F8D9D942A28}"/>
              </a:ext>
            </a:extLst>
          </p:cNvPr>
          <p:cNvSpPr txBox="1"/>
          <p:nvPr/>
        </p:nvSpPr>
        <p:spPr>
          <a:xfrm>
            <a:off x="5854760" y="6334335"/>
            <a:ext cx="9417050" cy="339195"/>
          </a:xfrm>
          <a:prstGeom prst="rect">
            <a:avLst/>
          </a:prstGeom>
          <a:noFill/>
        </p:spPr>
        <p:txBody>
          <a:bodyPr wrap="square">
            <a:spAutoFit/>
          </a:bodyPr>
          <a:lstStyle/>
          <a:p>
            <a:pPr lvl="0">
              <a:lnSpc>
                <a:spcPct val="107000"/>
              </a:lnSpc>
              <a:spcAft>
                <a:spcPts val="800"/>
              </a:spcAft>
              <a:buSzPts val="1000"/>
              <a:tabLst>
                <a:tab pos="457200" algn="l"/>
              </a:tabLst>
            </a:pPr>
            <a:r>
              <a:rPr lang="en-AU" sz="1600">
                <a:solidFill>
                  <a:srgbClr val="00B18F"/>
                </a:solidFill>
                <a:effectLst/>
                <a:latin typeface="Gotham Rounded Book" pitchFamily="50" charset="0"/>
                <a:ea typeface="DengXian" panose="02010600030101010101" pitchFamily="2" charset="-122"/>
                <a:cs typeface="Cordia New" panose="020B0304020202020204" pitchFamily="34" charset="-34"/>
              </a:rPr>
              <a:t>Believe that your story matters – because it does. </a:t>
            </a:r>
          </a:p>
        </p:txBody>
      </p:sp>
      <p:sp>
        <p:nvSpPr>
          <p:cNvPr id="10" name="TextBox 9">
            <a:extLst>
              <a:ext uri="{FF2B5EF4-FFF2-40B4-BE49-F238E27FC236}">
                <a16:creationId xmlns:a16="http://schemas.microsoft.com/office/drawing/2014/main" id="{F011932C-012F-C422-F59D-853DD0AE106E}"/>
              </a:ext>
            </a:extLst>
          </p:cNvPr>
          <p:cNvSpPr txBox="1"/>
          <p:nvPr/>
        </p:nvSpPr>
        <p:spPr>
          <a:xfrm>
            <a:off x="3733038" y="2647762"/>
            <a:ext cx="8655050" cy="339195"/>
          </a:xfrm>
          <a:prstGeom prst="rect">
            <a:avLst/>
          </a:prstGeom>
          <a:noFill/>
        </p:spPr>
        <p:txBody>
          <a:bodyPr wrap="square">
            <a:spAutoFit/>
          </a:bodyPr>
          <a:lstStyle/>
          <a:p>
            <a:pPr lvl="0">
              <a:lnSpc>
                <a:spcPct val="107000"/>
              </a:lnSpc>
              <a:spcAft>
                <a:spcPts val="800"/>
              </a:spcAft>
              <a:buSzPts val="1000"/>
              <a:tabLst>
                <a:tab pos="457200" algn="l"/>
              </a:tabLst>
            </a:pPr>
            <a:r>
              <a:rPr lang="en-AU" sz="1600">
                <a:solidFill>
                  <a:srgbClr val="003E52"/>
                </a:solidFill>
                <a:effectLst/>
                <a:latin typeface="Gotham Rounded Book" pitchFamily="50" charset="0"/>
                <a:ea typeface="DengXian" panose="02010600030101010101" pitchFamily="2" charset="-122"/>
                <a:cs typeface="Cordia New" panose="020B0304020202020204" pitchFamily="34" charset="-34"/>
              </a:rPr>
              <a:t>Keep your message simple and focused.</a:t>
            </a:r>
          </a:p>
        </p:txBody>
      </p:sp>
      <p:sp>
        <p:nvSpPr>
          <p:cNvPr id="6" name="TextBox 5">
            <a:extLst>
              <a:ext uri="{FF2B5EF4-FFF2-40B4-BE49-F238E27FC236}">
                <a16:creationId xmlns:a16="http://schemas.microsoft.com/office/drawing/2014/main" id="{8AFCAC8F-1C09-F5BF-EEB8-16377742D406}"/>
              </a:ext>
            </a:extLst>
          </p:cNvPr>
          <p:cNvSpPr txBox="1"/>
          <p:nvPr/>
        </p:nvSpPr>
        <p:spPr>
          <a:xfrm>
            <a:off x="5573528" y="5819213"/>
            <a:ext cx="2891742" cy="370038"/>
          </a:xfrm>
          <a:prstGeom prst="rect">
            <a:avLst/>
          </a:prstGeom>
          <a:noFill/>
        </p:spPr>
        <p:txBody>
          <a:bodyPr wrap="square">
            <a:spAutoFit/>
          </a:bodyPr>
          <a:lstStyle/>
          <a:p>
            <a:pPr lvl="0">
              <a:lnSpc>
                <a:spcPct val="107000"/>
              </a:lnSpc>
              <a:spcAft>
                <a:spcPts val="800"/>
              </a:spcAft>
              <a:buSzPts val="1000"/>
              <a:tabLst>
                <a:tab pos="457200" algn="l"/>
              </a:tabLst>
            </a:pPr>
            <a:r>
              <a:rPr lang="en-AU">
                <a:solidFill>
                  <a:schemeClr val="bg1"/>
                </a:solidFill>
                <a:effectLst/>
                <a:latin typeface="Gotham Rounded Medium" pitchFamily="50" charset="0"/>
                <a:ea typeface="DengXian" panose="02010600030101010101" pitchFamily="2" charset="-122"/>
                <a:cs typeface="Cordia New" panose="020B0304020202020204" pitchFamily="34" charset="-34"/>
              </a:rPr>
              <a:t>Confidence</a:t>
            </a:r>
          </a:p>
        </p:txBody>
      </p:sp>
      <p:sp>
        <p:nvSpPr>
          <p:cNvPr id="11" name="TextBox 10">
            <a:extLst>
              <a:ext uri="{FF2B5EF4-FFF2-40B4-BE49-F238E27FC236}">
                <a16:creationId xmlns:a16="http://schemas.microsoft.com/office/drawing/2014/main" id="{1F846581-8F4A-48FA-F9C6-2DF49DE745D5}"/>
              </a:ext>
            </a:extLst>
          </p:cNvPr>
          <p:cNvSpPr txBox="1"/>
          <p:nvPr/>
        </p:nvSpPr>
        <p:spPr>
          <a:xfrm>
            <a:off x="5273096" y="5071465"/>
            <a:ext cx="5262942" cy="602665"/>
          </a:xfrm>
          <a:prstGeom prst="rect">
            <a:avLst/>
          </a:prstGeom>
          <a:noFill/>
        </p:spPr>
        <p:txBody>
          <a:bodyPr wrap="square">
            <a:spAutoFit/>
          </a:bodyPr>
          <a:lstStyle/>
          <a:p>
            <a:pPr lvl="0">
              <a:lnSpc>
                <a:spcPct val="107000"/>
              </a:lnSpc>
              <a:spcAft>
                <a:spcPts val="800"/>
              </a:spcAft>
              <a:buSzPts val="1000"/>
              <a:tabLst>
                <a:tab pos="457200" algn="l"/>
              </a:tabLst>
            </a:pPr>
            <a:r>
              <a:rPr lang="en-AU" sz="1600">
                <a:solidFill>
                  <a:srgbClr val="52B9E9"/>
                </a:solidFill>
                <a:effectLst/>
                <a:latin typeface="Gotham Rounded Book" pitchFamily="50" charset="0"/>
                <a:ea typeface="DengXian" panose="02010600030101010101" pitchFamily="2" charset="-122"/>
                <a:cs typeface="Cordia New" panose="020B0304020202020204" pitchFamily="34" charset="-34"/>
              </a:rPr>
              <a:t>Adapt your message for who you are speaking to (clinicians vs. policymaker vs. public)</a:t>
            </a:r>
          </a:p>
        </p:txBody>
      </p:sp>
      <p:sp>
        <p:nvSpPr>
          <p:cNvPr id="12" name="TextBox 11">
            <a:extLst>
              <a:ext uri="{FF2B5EF4-FFF2-40B4-BE49-F238E27FC236}">
                <a16:creationId xmlns:a16="http://schemas.microsoft.com/office/drawing/2014/main" id="{9E64934A-0AE2-16D9-5882-D41F49C539F8}"/>
              </a:ext>
            </a:extLst>
          </p:cNvPr>
          <p:cNvSpPr txBox="1"/>
          <p:nvPr/>
        </p:nvSpPr>
        <p:spPr>
          <a:xfrm>
            <a:off x="4156964" y="3406758"/>
            <a:ext cx="8763000" cy="370038"/>
          </a:xfrm>
          <a:prstGeom prst="rect">
            <a:avLst/>
          </a:prstGeom>
          <a:noFill/>
        </p:spPr>
        <p:txBody>
          <a:bodyPr wrap="square">
            <a:spAutoFit/>
          </a:bodyPr>
          <a:lstStyle/>
          <a:p>
            <a:pPr lvl="0">
              <a:lnSpc>
                <a:spcPct val="107000"/>
              </a:lnSpc>
              <a:spcAft>
                <a:spcPts val="800"/>
              </a:spcAft>
              <a:buSzPts val="1000"/>
              <a:tabLst>
                <a:tab pos="457200" algn="l"/>
              </a:tabLst>
            </a:pPr>
            <a:r>
              <a:rPr lang="en-AU">
                <a:solidFill>
                  <a:schemeClr val="bg1"/>
                </a:solidFill>
                <a:latin typeface="Gotham Rounded Medium" pitchFamily="50" charset="0"/>
                <a:ea typeface="DengXian" panose="02010600030101010101" pitchFamily="2" charset="-122"/>
                <a:cs typeface="Cordia New" panose="020B0304020202020204" pitchFamily="34" charset="-34"/>
              </a:rPr>
              <a:t>Authenticity</a:t>
            </a:r>
            <a:endParaRPr lang="en-AU">
              <a:solidFill>
                <a:schemeClr val="bg1"/>
              </a:solidFill>
              <a:effectLst/>
              <a:latin typeface="Gotham Rounded Medium" pitchFamily="50" charset="0"/>
              <a:ea typeface="DengXian" panose="02010600030101010101" pitchFamily="2" charset="-122"/>
              <a:cs typeface="Cordia New" panose="020B0304020202020204" pitchFamily="34" charset="-34"/>
            </a:endParaRPr>
          </a:p>
        </p:txBody>
      </p:sp>
      <p:grpSp>
        <p:nvGrpSpPr>
          <p:cNvPr id="13" name="Group 12">
            <a:extLst>
              <a:ext uri="{FF2B5EF4-FFF2-40B4-BE49-F238E27FC236}">
                <a16:creationId xmlns:a16="http://schemas.microsoft.com/office/drawing/2014/main" id="{CDAAE051-EDCF-683C-F82F-5DA906332B5F}"/>
              </a:ext>
            </a:extLst>
          </p:cNvPr>
          <p:cNvGrpSpPr/>
          <p:nvPr/>
        </p:nvGrpSpPr>
        <p:grpSpPr>
          <a:xfrm rot="16200000">
            <a:off x="5750699" y="4764714"/>
            <a:ext cx="12192001" cy="776654"/>
            <a:chOff x="-1" y="6115050"/>
            <a:chExt cx="12192001" cy="776654"/>
          </a:xfrm>
        </p:grpSpPr>
        <p:cxnSp>
          <p:nvCxnSpPr>
            <p:cNvPr id="15" name="Straight Connector 14">
              <a:extLst>
                <a:ext uri="{FF2B5EF4-FFF2-40B4-BE49-F238E27FC236}">
                  <a16:creationId xmlns:a16="http://schemas.microsoft.com/office/drawing/2014/main" id="{873BA78C-A6CA-A035-F5AB-9A965FB048CA}"/>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7F7054BF-6C56-199B-26B9-891157D2FB92}"/>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2C17B64-C952-D498-D4E7-A4023224C7AD}"/>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FF2B904F-A82D-1ECC-734B-9343ED29E32A}"/>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21" name="Picture 20">
            <a:extLst>
              <a:ext uri="{FF2B5EF4-FFF2-40B4-BE49-F238E27FC236}">
                <a16:creationId xmlns:a16="http://schemas.microsoft.com/office/drawing/2014/main" id="{421709F5-7829-6538-5B87-44E514387DE2}"/>
              </a:ext>
            </a:extLst>
          </p:cNvPr>
          <p:cNvPicPr>
            <a:picLocks noChangeAspect="1"/>
          </p:cNvPicPr>
          <p:nvPr/>
        </p:nvPicPr>
        <p:blipFill>
          <a:blip r:embed="rId4">
            <a:extLst>
              <a:ext uri="{28A0092B-C50C-407E-A947-70E740481C1C}">
                <a14:useLocalDpi xmlns:a14="http://schemas.microsoft.com/office/drawing/2010/main" val="0"/>
              </a:ext>
            </a:extLst>
          </a:blip>
          <a:srcRect l="19270" t="11688" r="16979" b="5091"/>
          <a:stretch>
            <a:fillRect/>
          </a:stretch>
        </p:blipFill>
        <p:spPr>
          <a:xfrm>
            <a:off x="-7192708" y="529944"/>
            <a:ext cx="5438800" cy="3993753"/>
          </a:xfrm>
          <a:prstGeom prst="rect">
            <a:avLst/>
          </a:prstGeom>
        </p:spPr>
      </p:pic>
      <p:pic>
        <p:nvPicPr>
          <p:cNvPr id="22" name="Picture 21">
            <a:extLst>
              <a:ext uri="{FF2B5EF4-FFF2-40B4-BE49-F238E27FC236}">
                <a16:creationId xmlns:a16="http://schemas.microsoft.com/office/drawing/2014/main" id="{329E0082-FCF7-7BF9-8767-AFE0A88DC231}"/>
              </a:ext>
            </a:extLst>
          </p:cNvPr>
          <p:cNvPicPr>
            <a:picLocks noChangeAspect="1"/>
          </p:cNvPicPr>
          <p:nvPr/>
        </p:nvPicPr>
        <p:blipFill>
          <a:blip r:embed="rId5">
            <a:extLst>
              <a:ext uri="{28A0092B-C50C-407E-A947-70E740481C1C}">
                <a14:useLocalDpi xmlns:a14="http://schemas.microsoft.com/office/drawing/2010/main" val="0"/>
              </a:ext>
            </a:extLst>
          </a:blip>
          <a:srcRect l="221" t="294" r="62712" b="24477"/>
          <a:stretch>
            <a:fillRect/>
          </a:stretch>
        </p:blipFill>
        <p:spPr>
          <a:xfrm rot="15595174">
            <a:off x="-859809" y="5932792"/>
            <a:ext cx="4805017" cy="5485490"/>
          </a:xfrm>
          <a:prstGeom prst="rect">
            <a:avLst/>
          </a:prstGeom>
        </p:spPr>
      </p:pic>
      <p:pic>
        <p:nvPicPr>
          <p:cNvPr id="23" name="Picture 22">
            <a:extLst>
              <a:ext uri="{FF2B5EF4-FFF2-40B4-BE49-F238E27FC236}">
                <a16:creationId xmlns:a16="http://schemas.microsoft.com/office/drawing/2014/main" id="{DBD43B2D-8777-9BCF-29BC-3E372F0F66E9}"/>
              </a:ext>
            </a:extLst>
          </p:cNvPr>
          <p:cNvPicPr>
            <a:picLocks noChangeAspect="1"/>
          </p:cNvPicPr>
          <p:nvPr/>
        </p:nvPicPr>
        <p:blipFill>
          <a:blip r:embed="rId5">
            <a:extLst>
              <a:ext uri="{28A0092B-C50C-407E-A947-70E740481C1C}">
                <a14:useLocalDpi xmlns:a14="http://schemas.microsoft.com/office/drawing/2010/main" val="0"/>
              </a:ext>
            </a:extLst>
          </a:blip>
          <a:srcRect l="221" t="294" r="62712" b="24477"/>
          <a:stretch>
            <a:fillRect/>
          </a:stretch>
        </p:blipFill>
        <p:spPr>
          <a:xfrm rot="5607320">
            <a:off x="9986743" y="-4406664"/>
            <a:ext cx="4805017" cy="5485490"/>
          </a:xfrm>
          <a:prstGeom prst="rect">
            <a:avLst/>
          </a:prstGeom>
        </p:spPr>
      </p:pic>
      <p:pic>
        <p:nvPicPr>
          <p:cNvPr id="25" name="Picture 24">
            <a:extLst>
              <a:ext uri="{FF2B5EF4-FFF2-40B4-BE49-F238E27FC236}">
                <a16:creationId xmlns:a16="http://schemas.microsoft.com/office/drawing/2014/main" id="{5AAD0664-C275-2BF3-3CF5-4369748911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83914" y="446169"/>
            <a:ext cx="1218500" cy="442174"/>
          </a:xfrm>
          <a:prstGeom prst="rect">
            <a:avLst/>
          </a:prstGeom>
        </p:spPr>
      </p:pic>
    </p:spTree>
    <p:extLst>
      <p:ext uri="{BB962C8B-B14F-4D97-AF65-F5344CB8AC3E}">
        <p14:creationId xmlns:p14="http://schemas.microsoft.com/office/powerpoint/2010/main" val="898940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Connector 1">
            <a:extLst>
              <a:ext uri="{FF2B5EF4-FFF2-40B4-BE49-F238E27FC236}">
                <a16:creationId xmlns:a16="http://schemas.microsoft.com/office/drawing/2014/main" id="{173F61F2-F50F-CC29-A4FA-6123A9E980E3}"/>
              </a:ext>
            </a:extLst>
          </p:cNvPr>
          <p:cNvSpPr/>
          <p:nvPr/>
        </p:nvSpPr>
        <p:spPr>
          <a:xfrm>
            <a:off x="4456011" y="4294137"/>
            <a:ext cx="1087024" cy="1061198"/>
          </a:xfrm>
          <a:prstGeom prst="flowChartConnector">
            <a:avLst/>
          </a:prstGeom>
          <a:solidFill>
            <a:srgbClr val="004987">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7" name="Picture 16">
            <a:extLst>
              <a:ext uri="{FF2B5EF4-FFF2-40B4-BE49-F238E27FC236}">
                <a16:creationId xmlns:a16="http://schemas.microsoft.com/office/drawing/2014/main" id="{4083ADFD-422A-7C9A-B966-489FCD66DFFD}"/>
              </a:ext>
            </a:extLst>
          </p:cNvPr>
          <p:cNvPicPr>
            <a:picLocks noChangeAspect="1"/>
          </p:cNvPicPr>
          <p:nvPr/>
        </p:nvPicPr>
        <p:blipFill>
          <a:blip r:embed="rId3">
            <a:extLst>
              <a:ext uri="{28A0092B-C50C-407E-A947-70E740481C1C}">
                <a14:useLocalDpi xmlns:a14="http://schemas.microsoft.com/office/drawing/2010/main" val="0"/>
              </a:ext>
            </a:extLst>
          </a:blip>
          <a:srcRect l="221" t="294" r="62712" b="24477"/>
          <a:stretch>
            <a:fillRect/>
          </a:stretch>
        </p:blipFill>
        <p:spPr>
          <a:xfrm rot="15595174">
            <a:off x="254844" y="3929885"/>
            <a:ext cx="4805017" cy="5485490"/>
          </a:xfrm>
          <a:prstGeom prst="rect">
            <a:avLst/>
          </a:prstGeom>
        </p:spPr>
      </p:pic>
      <p:sp>
        <p:nvSpPr>
          <p:cNvPr id="4" name="Title 1">
            <a:extLst>
              <a:ext uri="{FF2B5EF4-FFF2-40B4-BE49-F238E27FC236}">
                <a16:creationId xmlns:a16="http://schemas.microsoft.com/office/drawing/2014/main" id="{7E849751-1353-BF63-7F59-E0A4F3002CC3}"/>
              </a:ext>
            </a:extLst>
          </p:cNvPr>
          <p:cNvSpPr txBox="1">
            <a:spLocks/>
          </p:cNvSpPr>
          <p:nvPr/>
        </p:nvSpPr>
        <p:spPr>
          <a:xfrm>
            <a:off x="736106" y="550140"/>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a:solidFill>
                  <a:srgbClr val="E31D1A"/>
                </a:solidFill>
                <a:latin typeface="Gotham Rounded Bold" panose="02000000000000000000" pitchFamily="50" charset="0"/>
              </a:rPr>
              <a:t>Telling your story</a:t>
            </a:r>
            <a:endParaRPr lang="en-AU" sz="3300">
              <a:solidFill>
                <a:srgbClr val="E31D1A"/>
              </a:solidFill>
              <a:latin typeface="Gotham Rounded Bold" panose="02000000000000000000" pitchFamily="50" charset="0"/>
            </a:endParaRPr>
          </a:p>
        </p:txBody>
      </p:sp>
      <p:sp>
        <p:nvSpPr>
          <p:cNvPr id="5" name="TextBox 4">
            <a:extLst>
              <a:ext uri="{FF2B5EF4-FFF2-40B4-BE49-F238E27FC236}">
                <a16:creationId xmlns:a16="http://schemas.microsoft.com/office/drawing/2014/main" id="{47F04AF1-98DB-A628-E551-78903AC6B970}"/>
              </a:ext>
            </a:extLst>
          </p:cNvPr>
          <p:cNvSpPr txBox="1"/>
          <p:nvPr/>
        </p:nvSpPr>
        <p:spPr>
          <a:xfrm>
            <a:off x="8934268" y="4185908"/>
            <a:ext cx="1957312" cy="400110"/>
          </a:xfrm>
          <a:prstGeom prst="rect">
            <a:avLst/>
          </a:prstGeom>
          <a:solidFill>
            <a:srgbClr val="003E52"/>
          </a:solidFill>
        </p:spPr>
        <p:txBody>
          <a:bodyPr wrap="square" rtlCol="0">
            <a:spAutoFit/>
          </a:bodyPr>
          <a:lstStyle/>
          <a:p>
            <a:pPr algn="ctr"/>
            <a:r>
              <a:rPr lang="en-US" sz="2000" dirty="0">
                <a:solidFill>
                  <a:schemeClr val="bg1"/>
                </a:solidFill>
                <a:latin typeface="Gotham Rounded Medium" pitchFamily="50" charset="0"/>
              </a:rPr>
              <a:t>The message</a:t>
            </a:r>
            <a:endParaRPr lang="en-AU" dirty="0">
              <a:solidFill>
                <a:schemeClr val="bg1"/>
              </a:solidFill>
              <a:latin typeface="Gotham Rounded Medium" pitchFamily="50" charset="0"/>
            </a:endParaRPr>
          </a:p>
        </p:txBody>
      </p:sp>
      <p:sp>
        <p:nvSpPr>
          <p:cNvPr id="6" name="Title 1">
            <a:extLst>
              <a:ext uri="{FF2B5EF4-FFF2-40B4-BE49-F238E27FC236}">
                <a16:creationId xmlns:a16="http://schemas.microsoft.com/office/drawing/2014/main" id="{17421A8B-AA10-F9D8-8057-E10B3D9F17D6}"/>
              </a:ext>
            </a:extLst>
          </p:cNvPr>
          <p:cNvSpPr txBox="1">
            <a:spLocks/>
          </p:cNvSpPr>
          <p:nvPr/>
        </p:nvSpPr>
        <p:spPr>
          <a:xfrm>
            <a:off x="736106" y="1054583"/>
            <a:ext cx="8128000"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a:solidFill>
                  <a:srgbClr val="003E52"/>
                </a:solidFill>
                <a:latin typeface="Gotham Rounded Medium" pitchFamily="50" charset="0"/>
              </a:rPr>
              <a:t>Four components of an advocacy story:</a:t>
            </a:r>
            <a:endParaRPr lang="en-AU" sz="2400">
              <a:solidFill>
                <a:srgbClr val="003E52"/>
              </a:solidFill>
              <a:latin typeface="Gotham Rounded Medium" pitchFamily="50" charset="0"/>
            </a:endParaRPr>
          </a:p>
        </p:txBody>
      </p:sp>
      <p:sp>
        <p:nvSpPr>
          <p:cNvPr id="7" name="TextBox 6">
            <a:extLst>
              <a:ext uri="{FF2B5EF4-FFF2-40B4-BE49-F238E27FC236}">
                <a16:creationId xmlns:a16="http://schemas.microsoft.com/office/drawing/2014/main" id="{71B38584-B941-5F8D-B0C2-E6B86902553B}"/>
              </a:ext>
            </a:extLst>
          </p:cNvPr>
          <p:cNvSpPr txBox="1"/>
          <p:nvPr/>
        </p:nvSpPr>
        <p:spPr>
          <a:xfrm>
            <a:off x="8934267" y="2256766"/>
            <a:ext cx="2123373" cy="400110"/>
          </a:xfrm>
          <a:prstGeom prst="rect">
            <a:avLst/>
          </a:prstGeom>
          <a:solidFill>
            <a:srgbClr val="004987"/>
          </a:solidFill>
        </p:spPr>
        <p:txBody>
          <a:bodyPr wrap="square" rtlCol="0">
            <a:spAutoFit/>
          </a:bodyPr>
          <a:lstStyle/>
          <a:p>
            <a:pPr algn="ctr"/>
            <a:r>
              <a:rPr lang="en-US" sz="2000" dirty="0">
                <a:solidFill>
                  <a:schemeClr val="bg1"/>
                </a:solidFill>
                <a:latin typeface="Gotham Rounded Medium" pitchFamily="50" charset="0"/>
              </a:rPr>
              <a:t>The challenge</a:t>
            </a:r>
            <a:endParaRPr lang="en-AU" dirty="0">
              <a:solidFill>
                <a:schemeClr val="bg1"/>
              </a:solidFill>
              <a:latin typeface="Gotham Rounded Medium" pitchFamily="50" charset="0"/>
            </a:endParaRPr>
          </a:p>
        </p:txBody>
      </p:sp>
      <p:sp>
        <p:nvSpPr>
          <p:cNvPr id="18" name="Flowchart: Connector 17">
            <a:extLst>
              <a:ext uri="{FF2B5EF4-FFF2-40B4-BE49-F238E27FC236}">
                <a16:creationId xmlns:a16="http://schemas.microsoft.com/office/drawing/2014/main" id="{169D0875-CCED-0D3F-C476-09C15467AE63}"/>
              </a:ext>
            </a:extLst>
          </p:cNvPr>
          <p:cNvSpPr/>
          <p:nvPr/>
        </p:nvSpPr>
        <p:spPr>
          <a:xfrm>
            <a:off x="11489137" y="-2513269"/>
            <a:ext cx="5264330" cy="4720564"/>
          </a:xfrm>
          <a:prstGeom prst="flowChartConnector">
            <a:avLst/>
          </a:prstGeom>
          <a:noFill/>
          <a:ln w="276225">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TextBox 7">
            <a:extLst>
              <a:ext uri="{FF2B5EF4-FFF2-40B4-BE49-F238E27FC236}">
                <a16:creationId xmlns:a16="http://schemas.microsoft.com/office/drawing/2014/main" id="{E76503E2-6748-1612-D2B9-B767A8076070}"/>
              </a:ext>
            </a:extLst>
          </p:cNvPr>
          <p:cNvSpPr txBox="1"/>
          <p:nvPr/>
        </p:nvSpPr>
        <p:spPr>
          <a:xfrm>
            <a:off x="1237340" y="2256766"/>
            <a:ext cx="1915514" cy="400110"/>
          </a:xfrm>
          <a:prstGeom prst="rect">
            <a:avLst/>
          </a:prstGeom>
          <a:solidFill>
            <a:srgbClr val="52B9E9"/>
          </a:solidFill>
        </p:spPr>
        <p:txBody>
          <a:bodyPr wrap="square" rtlCol="0">
            <a:spAutoFit/>
          </a:bodyPr>
          <a:lstStyle/>
          <a:p>
            <a:pPr algn="ctr"/>
            <a:r>
              <a:rPr lang="en-US" sz="2000">
                <a:solidFill>
                  <a:schemeClr val="bg1"/>
                </a:solidFill>
                <a:latin typeface="Gotham Rounded Medium" pitchFamily="50" charset="0"/>
              </a:rPr>
              <a:t>Who you are</a:t>
            </a:r>
            <a:endParaRPr lang="en-AU">
              <a:solidFill>
                <a:schemeClr val="bg1"/>
              </a:solidFill>
              <a:latin typeface="Gotham Rounded Medium" pitchFamily="50" charset="0"/>
            </a:endParaRPr>
          </a:p>
        </p:txBody>
      </p:sp>
      <p:sp>
        <p:nvSpPr>
          <p:cNvPr id="10" name="TextBox 9">
            <a:extLst>
              <a:ext uri="{FF2B5EF4-FFF2-40B4-BE49-F238E27FC236}">
                <a16:creationId xmlns:a16="http://schemas.microsoft.com/office/drawing/2014/main" id="{66F04A17-1C8C-C186-F6DA-01E64FA31E40}"/>
              </a:ext>
            </a:extLst>
          </p:cNvPr>
          <p:cNvSpPr txBox="1"/>
          <p:nvPr/>
        </p:nvSpPr>
        <p:spPr>
          <a:xfrm>
            <a:off x="650744" y="4201125"/>
            <a:ext cx="2502110" cy="400110"/>
          </a:xfrm>
          <a:prstGeom prst="rect">
            <a:avLst/>
          </a:prstGeom>
          <a:solidFill>
            <a:srgbClr val="E31D1A"/>
          </a:solidFill>
        </p:spPr>
        <p:txBody>
          <a:bodyPr wrap="square" rtlCol="0">
            <a:spAutoFit/>
          </a:bodyPr>
          <a:lstStyle/>
          <a:p>
            <a:pPr algn="ctr"/>
            <a:r>
              <a:rPr lang="en-AU" sz="2000">
                <a:solidFill>
                  <a:schemeClr val="bg1"/>
                </a:solidFill>
                <a:latin typeface="Gotham Rounded Medium" pitchFamily="50" charset="0"/>
              </a:rPr>
              <a:t>The turning point</a:t>
            </a:r>
            <a:endParaRPr lang="en-AU" sz="1600">
              <a:solidFill>
                <a:schemeClr val="bg1"/>
              </a:solidFill>
              <a:latin typeface="Gotham Rounded Medium" pitchFamily="50" charset="0"/>
            </a:endParaRPr>
          </a:p>
        </p:txBody>
      </p:sp>
      <p:pic>
        <p:nvPicPr>
          <p:cNvPr id="15" name="Picture 14">
            <a:extLst>
              <a:ext uri="{FF2B5EF4-FFF2-40B4-BE49-F238E27FC236}">
                <a16:creationId xmlns:a16="http://schemas.microsoft.com/office/drawing/2014/main" id="{49EF67BD-FF5C-97E9-A8A1-8009DA20D5EF}"/>
              </a:ext>
            </a:extLst>
          </p:cNvPr>
          <p:cNvPicPr>
            <a:picLocks noChangeAspect="1"/>
          </p:cNvPicPr>
          <p:nvPr/>
        </p:nvPicPr>
        <p:blipFill>
          <a:blip r:embed="rId4">
            <a:extLst>
              <a:ext uri="{28A0092B-C50C-407E-A947-70E740481C1C}">
                <a14:useLocalDpi xmlns:a14="http://schemas.microsoft.com/office/drawing/2010/main" val="0"/>
              </a:ext>
            </a:extLst>
          </a:blip>
          <a:srcRect l="19270" t="11688" r="16979" b="5091"/>
          <a:stretch>
            <a:fillRect/>
          </a:stretch>
        </p:blipFill>
        <p:spPr>
          <a:xfrm>
            <a:off x="3425306" y="1830269"/>
            <a:ext cx="5438800" cy="3993753"/>
          </a:xfrm>
          <a:prstGeom prst="rect">
            <a:avLst/>
          </a:prstGeom>
        </p:spPr>
      </p:pic>
      <p:pic>
        <p:nvPicPr>
          <p:cNvPr id="3" name="Picture 2">
            <a:extLst>
              <a:ext uri="{FF2B5EF4-FFF2-40B4-BE49-F238E27FC236}">
                <a16:creationId xmlns:a16="http://schemas.microsoft.com/office/drawing/2014/main" id="{5FDD8DDD-7D20-F8B8-6347-C69941034922}"/>
              </a:ext>
            </a:extLst>
          </p:cNvPr>
          <p:cNvPicPr>
            <a:picLocks noChangeAspect="1"/>
          </p:cNvPicPr>
          <p:nvPr/>
        </p:nvPicPr>
        <p:blipFill>
          <a:blip r:embed="rId3">
            <a:extLst>
              <a:ext uri="{28A0092B-C50C-407E-A947-70E740481C1C}">
                <a14:useLocalDpi xmlns:a14="http://schemas.microsoft.com/office/drawing/2010/main" val="0"/>
              </a:ext>
            </a:extLst>
          </a:blip>
          <a:srcRect l="221" t="294" r="62712" b="24477"/>
          <a:stretch>
            <a:fillRect/>
          </a:stretch>
        </p:blipFill>
        <p:spPr>
          <a:xfrm rot="5607320">
            <a:off x="8648116" y="-993804"/>
            <a:ext cx="4805017" cy="5485490"/>
          </a:xfrm>
          <a:prstGeom prst="rect">
            <a:avLst/>
          </a:prstGeom>
        </p:spPr>
      </p:pic>
      <p:grpSp>
        <p:nvGrpSpPr>
          <p:cNvPr id="9" name="Group 8">
            <a:extLst>
              <a:ext uri="{FF2B5EF4-FFF2-40B4-BE49-F238E27FC236}">
                <a16:creationId xmlns:a16="http://schemas.microsoft.com/office/drawing/2014/main" id="{C76A700E-492C-81B5-24E2-45A6F4C012BC}"/>
              </a:ext>
            </a:extLst>
          </p:cNvPr>
          <p:cNvGrpSpPr/>
          <p:nvPr/>
        </p:nvGrpSpPr>
        <p:grpSpPr>
          <a:xfrm>
            <a:off x="-1" y="6115050"/>
            <a:ext cx="12192001" cy="776654"/>
            <a:chOff x="-1" y="6115050"/>
            <a:chExt cx="12192001" cy="776654"/>
          </a:xfrm>
        </p:grpSpPr>
        <p:cxnSp>
          <p:nvCxnSpPr>
            <p:cNvPr id="11" name="Straight Connector 10">
              <a:extLst>
                <a:ext uri="{FF2B5EF4-FFF2-40B4-BE49-F238E27FC236}">
                  <a16:creationId xmlns:a16="http://schemas.microsoft.com/office/drawing/2014/main" id="{C79CD1CB-018A-1ED3-91FB-C34026AE6D39}"/>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0A2DB1B-5AB6-5B0C-DBED-54C7B66A2D1F}"/>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A578E84-E0AA-8277-60B9-7A75AED295F9}"/>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8D83E47D-79B5-DECD-1AF3-D0929C10E58C}"/>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20" name="Picture 19">
            <a:extLst>
              <a:ext uri="{FF2B5EF4-FFF2-40B4-BE49-F238E27FC236}">
                <a16:creationId xmlns:a16="http://schemas.microsoft.com/office/drawing/2014/main" id="{CFC82D3E-B653-A9C0-8413-A0E2116C2D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1780856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58FF3-5EAF-2771-6C72-1914F9F994A1}"/>
            </a:ext>
          </a:extLst>
        </p:cNvPr>
        <p:cNvGrpSpPr/>
        <p:nvPr/>
      </p:nvGrpSpPr>
      <p:grpSpPr>
        <a:xfrm>
          <a:off x="0" y="0"/>
          <a:ext cx="0" cy="0"/>
          <a:chOff x="0" y="0"/>
          <a:chExt cx="0" cy="0"/>
        </a:xfrm>
      </p:grpSpPr>
      <p:sp>
        <p:nvSpPr>
          <p:cNvPr id="26" name="Flowchart: Connector 25">
            <a:extLst>
              <a:ext uri="{FF2B5EF4-FFF2-40B4-BE49-F238E27FC236}">
                <a16:creationId xmlns:a16="http://schemas.microsoft.com/office/drawing/2014/main" id="{71D7003A-FFBA-02FE-8C8A-A69A44276BAE}"/>
              </a:ext>
            </a:extLst>
          </p:cNvPr>
          <p:cNvSpPr/>
          <p:nvPr/>
        </p:nvSpPr>
        <p:spPr>
          <a:xfrm>
            <a:off x="8580119" y="-1377327"/>
            <a:ext cx="6307835" cy="6229754"/>
          </a:xfrm>
          <a:prstGeom prst="flowChartConnector">
            <a:avLst/>
          </a:prstGeom>
          <a:solidFill>
            <a:srgbClr val="004987">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Rectangle 23">
            <a:extLst>
              <a:ext uri="{FF2B5EF4-FFF2-40B4-BE49-F238E27FC236}">
                <a16:creationId xmlns:a16="http://schemas.microsoft.com/office/drawing/2014/main" id="{9A21AAE0-8A51-FFE6-8AED-802C2A415229}"/>
              </a:ext>
            </a:extLst>
          </p:cNvPr>
          <p:cNvSpPr/>
          <p:nvPr/>
        </p:nvSpPr>
        <p:spPr>
          <a:xfrm>
            <a:off x="-1" y="1894880"/>
            <a:ext cx="10833159" cy="584774"/>
          </a:xfrm>
          <a:prstGeom prst="rect">
            <a:avLst/>
          </a:prstGeom>
          <a:solidFill>
            <a:srgbClr val="FFFFFF">
              <a:alpha val="9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Rectangle 24">
            <a:extLst>
              <a:ext uri="{FF2B5EF4-FFF2-40B4-BE49-F238E27FC236}">
                <a16:creationId xmlns:a16="http://schemas.microsoft.com/office/drawing/2014/main" id="{EAB543E0-B997-335C-A7CC-547BAF6DB607}"/>
              </a:ext>
            </a:extLst>
          </p:cNvPr>
          <p:cNvSpPr/>
          <p:nvPr/>
        </p:nvSpPr>
        <p:spPr>
          <a:xfrm>
            <a:off x="1" y="1084715"/>
            <a:ext cx="6609806" cy="536079"/>
          </a:xfrm>
          <a:prstGeom prst="rect">
            <a:avLst/>
          </a:prstGeom>
          <a:solidFill>
            <a:srgbClr val="FFFFFF">
              <a:alpha val="9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1">
            <a:extLst>
              <a:ext uri="{FF2B5EF4-FFF2-40B4-BE49-F238E27FC236}">
                <a16:creationId xmlns:a16="http://schemas.microsoft.com/office/drawing/2014/main" id="{79CBDC1B-4091-DE43-5D80-F9893838BB96}"/>
              </a:ext>
            </a:extLst>
          </p:cNvPr>
          <p:cNvSpPr txBox="1">
            <a:spLocks/>
          </p:cNvSpPr>
          <p:nvPr/>
        </p:nvSpPr>
        <p:spPr>
          <a:xfrm>
            <a:off x="426611" y="579129"/>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a:solidFill>
                  <a:srgbClr val="E31D1A"/>
                </a:solidFill>
                <a:latin typeface="Gotham Rounded Bold" panose="02000000000000000000" pitchFamily="50" charset="0"/>
              </a:rPr>
              <a:t>Public Speaking Tips</a:t>
            </a:r>
            <a:endParaRPr lang="en-AU" sz="3300">
              <a:solidFill>
                <a:srgbClr val="E31D1A"/>
              </a:solidFill>
              <a:latin typeface="Gotham Rounded Bold" panose="02000000000000000000" pitchFamily="50" charset="0"/>
            </a:endParaRPr>
          </a:p>
        </p:txBody>
      </p:sp>
      <p:sp>
        <p:nvSpPr>
          <p:cNvPr id="28" name="Rectangle 27">
            <a:extLst>
              <a:ext uri="{FF2B5EF4-FFF2-40B4-BE49-F238E27FC236}">
                <a16:creationId xmlns:a16="http://schemas.microsoft.com/office/drawing/2014/main" id="{13380942-29F2-F932-4D75-C1C3E546E6EE}"/>
              </a:ext>
            </a:extLst>
          </p:cNvPr>
          <p:cNvSpPr/>
          <p:nvPr/>
        </p:nvSpPr>
        <p:spPr>
          <a:xfrm>
            <a:off x="-1" y="3728365"/>
            <a:ext cx="10821857" cy="540386"/>
          </a:xfrm>
          <a:prstGeom prst="rect">
            <a:avLst/>
          </a:prstGeom>
          <a:solidFill>
            <a:srgbClr val="FFFFFF">
              <a:alpha val="9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a:extLst>
              <a:ext uri="{FF2B5EF4-FFF2-40B4-BE49-F238E27FC236}">
                <a16:creationId xmlns:a16="http://schemas.microsoft.com/office/drawing/2014/main" id="{DCC0C327-5B65-60BD-27A1-FDC580232C42}"/>
              </a:ext>
            </a:extLst>
          </p:cNvPr>
          <p:cNvSpPr txBox="1"/>
          <p:nvPr/>
        </p:nvSpPr>
        <p:spPr>
          <a:xfrm>
            <a:off x="793691" y="2005259"/>
            <a:ext cx="1997134" cy="369332"/>
          </a:xfrm>
          <a:prstGeom prst="rect">
            <a:avLst/>
          </a:prstGeom>
          <a:noFill/>
        </p:spPr>
        <p:txBody>
          <a:bodyPr wrap="square" rtlCol="0">
            <a:spAutoFit/>
          </a:bodyPr>
          <a:lstStyle/>
          <a:p>
            <a:pPr lvl="0"/>
            <a:r>
              <a:rPr lang="en-AU">
                <a:solidFill>
                  <a:srgbClr val="003E52"/>
                </a:solidFill>
                <a:latin typeface="Gotham Rounded Medium" pitchFamily="50" charset="0"/>
              </a:rPr>
              <a:t>Body language</a:t>
            </a:r>
          </a:p>
        </p:txBody>
      </p:sp>
      <p:sp>
        <p:nvSpPr>
          <p:cNvPr id="10" name="TextBox 9">
            <a:extLst>
              <a:ext uri="{FF2B5EF4-FFF2-40B4-BE49-F238E27FC236}">
                <a16:creationId xmlns:a16="http://schemas.microsoft.com/office/drawing/2014/main" id="{E3A23C1B-13EB-9EF5-97B6-B9BDDB2C1131}"/>
              </a:ext>
            </a:extLst>
          </p:cNvPr>
          <p:cNvSpPr txBox="1"/>
          <p:nvPr/>
        </p:nvSpPr>
        <p:spPr>
          <a:xfrm>
            <a:off x="4035427" y="3715553"/>
            <a:ext cx="6797731" cy="584775"/>
          </a:xfrm>
          <a:prstGeom prst="rect">
            <a:avLst/>
          </a:prstGeom>
          <a:solidFill>
            <a:srgbClr val="52B9E9">
              <a:alpha val="30196"/>
            </a:srgbClr>
          </a:solidFill>
        </p:spPr>
        <p:txBody>
          <a:bodyPr wrap="square" rtlCol="0">
            <a:spAutoFit/>
          </a:bodyPr>
          <a:lstStyle/>
          <a:p>
            <a:pPr lvl="0" algn="just"/>
            <a:r>
              <a:rPr lang="en-AU" sz="1600">
                <a:latin typeface="Gotham Rounded Book" pitchFamily="50" charset="0"/>
              </a:rPr>
              <a:t>Slow down. Pauses help people absorb your words and make you sound more confident</a:t>
            </a:r>
          </a:p>
        </p:txBody>
      </p:sp>
      <p:sp>
        <p:nvSpPr>
          <p:cNvPr id="27" name="Rectangle 26">
            <a:extLst>
              <a:ext uri="{FF2B5EF4-FFF2-40B4-BE49-F238E27FC236}">
                <a16:creationId xmlns:a16="http://schemas.microsoft.com/office/drawing/2014/main" id="{D327B6BF-38E1-8845-5F71-FAF949BE9B5E}"/>
              </a:ext>
            </a:extLst>
          </p:cNvPr>
          <p:cNvSpPr/>
          <p:nvPr/>
        </p:nvSpPr>
        <p:spPr>
          <a:xfrm>
            <a:off x="11301" y="2805217"/>
            <a:ext cx="10821857" cy="559150"/>
          </a:xfrm>
          <a:prstGeom prst="rect">
            <a:avLst/>
          </a:prstGeom>
          <a:solidFill>
            <a:srgbClr val="FFFFFF">
              <a:alpha val="9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Rectangle 28">
            <a:extLst>
              <a:ext uri="{FF2B5EF4-FFF2-40B4-BE49-F238E27FC236}">
                <a16:creationId xmlns:a16="http://schemas.microsoft.com/office/drawing/2014/main" id="{C2DFE19B-1F3C-54BE-88CB-78F28CF8AD39}"/>
              </a:ext>
            </a:extLst>
          </p:cNvPr>
          <p:cNvSpPr/>
          <p:nvPr/>
        </p:nvSpPr>
        <p:spPr>
          <a:xfrm>
            <a:off x="-15513" y="4651514"/>
            <a:ext cx="10848671" cy="540386"/>
          </a:xfrm>
          <a:prstGeom prst="rect">
            <a:avLst/>
          </a:prstGeom>
          <a:solidFill>
            <a:srgbClr val="FFFFFF">
              <a:alpha val="9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848D3A95-E44D-582B-8457-2FA275835AE4}"/>
              </a:ext>
            </a:extLst>
          </p:cNvPr>
          <p:cNvSpPr txBox="1">
            <a:spLocks/>
          </p:cNvSpPr>
          <p:nvPr/>
        </p:nvSpPr>
        <p:spPr>
          <a:xfrm>
            <a:off x="426611" y="1215334"/>
            <a:ext cx="8128000"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a:solidFill>
                  <a:srgbClr val="003E52"/>
                </a:solidFill>
                <a:latin typeface="Gotham Rounded Medium" pitchFamily="50" charset="0"/>
              </a:rPr>
              <a:t>Four practical tips for public speaking:</a:t>
            </a:r>
            <a:endParaRPr lang="en-AU" sz="2400">
              <a:solidFill>
                <a:srgbClr val="003E52"/>
              </a:solidFill>
              <a:latin typeface="Gotham Rounded Medium" pitchFamily="50" charset="0"/>
            </a:endParaRPr>
          </a:p>
        </p:txBody>
      </p:sp>
      <p:sp>
        <p:nvSpPr>
          <p:cNvPr id="3" name="TextBox 2">
            <a:extLst>
              <a:ext uri="{FF2B5EF4-FFF2-40B4-BE49-F238E27FC236}">
                <a16:creationId xmlns:a16="http://schemas.microsoft.com/office/drawing/2014/main" id="{F888BAF2-BD5E-DF5E-E27D-62C03FAAA15D}"/>
              </a:ext>
            </a:extLst>
          </p:cNvPr>
          <p:cNvSpPr txBox="1"/>
          <p:nvPr/>
        </p:nvSpPr>
        <p:spPr>
          <a:xfrm>
            <a:off x="4035425" y="2805216"/>
            <a:ext cx="6797733" cy="584775"/>
          </a:xfrm>
          <a:prstGeom prst="rect">
            <a:avLst/>
          </a:prstGeom>
          <a:solidFill>
            <a:srgbClr val="004987">
              <a:alpha val="30196"/>
            </a:srgbClr>
          </a:solidFill>
        </p:spPr>
        <p:txBody>
          <a:bodyPr wrap="square" rtlCol="0">
            <a:spAutoFit/>
          </a:bodyPr>
          <a:lstStyle/>
          <a:p>
            <a:pPr lvl="0" algn="just"/>
            <a:r>
              <a:rPr lang="en-AU" sz="1600">
                <a:latin typeface="Gotham Rounded Book" pitchFamily="50" charset="0"/>
              </a:rPr>
              <a:t>Speak warmly, with energy. Vary your tone to highlight important points – don’t stay monotone</a:t>
            </a:r>
          </a:p>
        </p:txBody>
      </p:sp>
      <p:sp>
        <p:nvSpPr>
          <p:cNvPr id="5" name="TextBox 4">
            <a:extLst>
              <a:ext uri="{FF2B5EF4-FFF2-40B4-BE49-F238E27FC236}">
                <a16:creationId xmlns:a16="http://schemas.microsoft.com/office/drawing/2014/main" id="{AE931059-2C72-DAD0-0A8F-A79BDF11ED65}"/>
              </a:ext>
            </a:extLst>
          </p:cNvPr>
          <p:cNvSpPr txBox="1"/>
          <p:nvPr/>
        </p:nvSpPr>
        <p:spPr>
          <a:xfrm>
            <a:off x="793691" y="4733611"/>
            <a:ext cx="1055716" cy="369332"/>
          </a:xfrm>
          <a:prstGeom prst="rect">
            <a:avLst/>
          </a:prstGeom>
          <a:noFill/>
        </p:spPr>
        <p:txBody>
          <a:bodyPr wrap="square" rtlCol="0">
            <a:spAutoFit/>
          </a:bodyPr>
          <a:lstStyle/>
          <a:p>
            <a:pPr lvl="0"/>
            <a:r>
              <a:rPr lang="en-AU">
                <a:solidFill>
                  <a:srgbClr val="E31D1A"/>
                </a:solidFill>
                <a:latin typeface="Gotham Rounded Medium" pitchFamily="50" charset="0"/>
              </a:rPr>
              <a:t>Nerves</a:t>
            </a:r>
            <a:endParaRPr lang="en-AU" sz="1600">
              <a:solidFill>
                <a:srgbClr val="E31D1A"/>
              </a:solidFill>
              <a:latin typeface="Gotham Rounded Medium" pitchFamily="50" charset="0"/>
            </a:endParaRPr>
          </a:p>
        </p:txBody>
      </p:sp>
      <p:sp>
        <p:nvSpPr>
          <p:cNvPr id="7" name="TextBox 6">
            <a:extLst>
              <a:ext uri="{FF2B5EF4-FFF2-40B4-BE49-F238E27FC236}">
                <a16:creationId xmlns:a16="http://schemas.microsoft.com/office/drawing/2014/main" id="{FD9F89D7-E8D5-2208-BC95-8546DEB83763}"/>
              </a:ext>
            </a:extLst>
          </p:cNvPr>
          <p:cNvSpPr txBox="1"/>
          <p:nvPr/>
        </p:nvSpPr>
        <p:spPr>
          <a:xfrm>
            <a:off x="4035425" y="1894879"/>
            <a:ext cx="6797733" cy="584775"/>
          </a:xfrm>
          <a:prstGeom prst="rect">
            <a:avLst/>
          </a:prstGeom>
          <a:solidFill>
            <a:srgbClr val="003E52">
              <a:alpha val="30196"/>
            </a:srgbClr>
          </a:solidFill>
        </p:spPr>
        <p:txBody>
          <a:bodyPr wrap="square">
            <a:spAutoFit/>
          </a:bodyPr>
          <a:lstStyle/>
          <a:p>
            <a:pPr algn="just"/>
            <a:r>
              <a:rPr lang="en-AU" sz="1600">
                <a:latin typeface="Gotham Rounded Book" pitchFamily="50" charset="0"/>
              </a:rPr>
              <a:t>Stand tall, keep an open posture, and use natural gestures. Avoid crossing your arms or looking down.</a:t>
            </a:r>
            <a:endParaRPr lang="en-AU" sz="1600"/>
          </a:p>
        </p:txBody>
      </p:sp>
      <p:sp>
        <p:nvSpPr>
          <p:cNvPr id="8" name="TextBox 7">
            <a:extLst>
              <a:ext uri="{FF2B5EF4-FFF2-40B4-BE49-F238E27FC236}">
                <a16:creationId xmlns:a16="http://schemas.microsoft.com/office/drawing/2014/main" id="{FE2F4A38-DCB2-E5E2-EF5D-C11B3A3184E0}"/>
              </a:ext>
            </a:extLst>
          </p:cNvPr>
          <p:cNvSpPr txBox="1"/>
          <p:nvPr/>
        </p:nvSpPr>
        <p:spPr>
          <a:xfrm>
            <a:off x="793691" y="2908878"/>
            <a:ext cx="768408" cy="369332"/>
          </a:xfrm>
          <a:prstGeom prst="rect">
            <a:avLst/>
          </a:prstGeom>
          <a:noFill/>
        </p:spPr>
        <p:txBody>
          <a:bodyPr wrap="square" rtlCol="0">
            <a:spAutoFit/>
          </a:bodyPr>
          <a:lstStyle/>
          <a:p>
            <a:pPr lvl="0"/>
            <a:r>
              <a:rPr lang="en-AU">
                <a:solidFill>
                  <a:srgbClr val="004987"/>
                </a:solidFill>
                <a:latin typeface="Gotham Rounded Medium" pitchFamily="50" charset="0"/>
              </a:rPr>
              <a:t>Tone</a:t>
            </a:r>
          </a:p>
        </p:txBody>
      </p:sp>
      <p:sp>
        <p:nvSpPr>
          <p:cNvPr id="11" name="TextBox 10">
            <a:extLst>
              <a:ext uri="{FF2B5EF4-FFF2-40B4-BE49-F238E27FC236}">
                <a16:creationId xmlns:a16="http://schemas.microsoft.com/office/drawing/2014/main" id="{A042EB5C-8A41-3BB7-6F62-AC08BE7B0210}"/>
              </a:ext>
            </a:extLst>
          </p:cNvPr>
          <p:cNvSpPr txBox="1"/>
          <p:nvPr/>
        </p:nvSpPr>
        <p:spPr>
          <a:xfrm>
            <a:off x="793691" y="3824173"/>
            <a:ext cx="1412933" cy="369332"/>
          </a:xfrm>
          <a:prstGeom prst="rect">
            <a:avLst/>
          </a:prstGeom>
          <a:noFill/>
        </p:spPr>
        <p:txBody>
          <a:bodyPr wrap="square" rtlCol="0">
            <a:spAutoFit/>
          </a:bodyPr>
          <a:lstStyle/>
          <a:p>
            <a:pPr lvl="0"/>
            <a:r>
              <a:rPr lang="en-AU">
                <a:solidFill>
                  <a:srgbClr val="52B9E9"/>
                </a:solidFill>
                <a:latin typeface="Gotham Rounded Medium" pitchFamily="50" charset="0"/>
              </a:rPr>
              <a:t>Pacing</a:t>
            </a:r>
            <a:endParaRPr lang="en-AU" sz="1600">
              <a:solidFill>
                <a:srgbClr val="52B9E9"/>
              </a:solidFill>
              <a:latin typeface="Gotham Rounded Medium" pitchFamily="50" charset="0"/>
            </a:endParaRPr>
          </a:p>
        </p:txBody>
      </p:sp>
      <p:sp>
        <p:nvSpPr>
          <p:cNvPr id="12" name="TextBox 11">
            <a:extLst>
              <a:ext uri="{FF2B5EF4-FFF2-40B4-BE49-F238E27FC236}">
                <a16:creationId xmlns:a16="http://schemas.microsoft.com/office/drawing/2014/main" id="{2BC1BF8D-21CC-7EB4-F2E5-995D39AA72DA}"/>
              </a:ext>
            </a:extLst>
          </p:cNvPr>
          <p:cNvSpPr txBox="1"/>
          <p:nvPr/>
        </p:nvSpPr>
        <p:spPr>
          <a:xfrm>
            <a:off x="4035427" y="4625890"/>
            <a:ext cx="6797731" cy="584775"/>
          </a:xfrm>
          <a:prstGeom prst="rect">
            <a:avLst/>
          </a:prstGeom>
          <a:solidFill>
            <a:srgbClr val="E31D1A">
              <a:alpha val="30196"/>
            </a:srgbClr>
          </a:solidFill>
        </p:spPr>
        <p:txBody>
          <a:bodyPr wrap="square" rtlCol="0">
            <a:spAutoFit/>
          </a:bodyPr>
          <a:lstStyle/>
          <a:p>
            <a:pPr lvl="0" algn="just"/>
            <a:r>
              <a:rPr lang="en-AU" sz="1600">
                <a:latin typeface="Gotham Rounded Book" pitchFamily="50" charset="0"/>
              </a:rPr>
              <a:t>It’s normal to feel anxious. Focus on your message, not on being perfect. Deep breaths before speaking really help.</a:t>
            </a:r>
          </a:p>
        </p:txBody>
      </p:sp>
      <p:pic>
        <p:nvPicPr>
          <p:cNvPr id="14" name="Graphic 13" descr="Chevron arrows outline">
            <a:extLst>
              <a:ext uri="{FF2B5EF4-FFF2-40B4-BE49-F238E27FC236}">
                <a16:creationId xmlns:a16="http://schemas.microsoft.com/office/drawing/2014/main" id="{5DA8663B-2C01-148C-CC38-B048FF668EA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71825" y="2730006"/>
            <a:ext cx="727076" cy="727076"/>
          </a:xfrm>
          <a:prstGeom prst="rect">
            <a:avLst/>
          </a:prstGeom>
        </p:spPr>
      </p:pic>
      <p:pic>
        <p:nvPicPr>
          <p:cNvPr id="15" name="Graphic 14" descr="Chevron arrows outline">
            <a:extLst>
              <a:ext uri="{FF2B5EF4-FFF2-40B4-BE49-F238E27FC236}">
                <a16:creationId xmlns:a16="http://schemas.microsoft.com/office/drawing/2014/main" id="{26FE225B-8AC0-5DFC-80BB-F5B7D53418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71825" y="1823728"/>
            <a:ext cx="727076" cy="727076"/>
          </a:xfrm>
          <a:prstGeom prst="rect">
            <a:avLst/>
          </a:prstGeom>
        </p:spPr>
      </p:pic>
      <p:pic>
        <p:nvPicPr>
          <p:cNvPr id="16" name="Graphic 15" descr="Chevron arrows outline">
            <a:extLst>
              <a:ext uri="{FF2B5EF4-FFF2-40B4-BE49-F238E27FC236}">
                <a16:creationId xmlns:a16="http://schemas.microsoft.com/office/drawing/2014/main" id="{E5A44495-EF8E-1FAE-5533-FD32F80A34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71825" y="3644402"/>
            <a:ext cx="727076" cy="727076"/>
          </a:xfrm>
          <a:prstGeom prst="rect">
            <a:avLst/>
          </a:prstGeom>
        </p:spPr>
      </p:pic>
      <p:pic>
        <p:nvPicPr>
          <p:cNvPr id="17" name="Graphic 16" descr="Chevron arrows outline">
            <a:extLst>
              <a:ext uri="{FF2B5EF4-FFF2-40B4-BE49-F238E27FC236}">
                <a16:creationId xmlns:a16="http://schemas.microsoft.com/office/drawing/2014/main" id="{54AAC254-E4DB-18E6-423D-B3A33BFCB68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71825" y="4561049"/>
            <a:ext cx="727076" cy="727076"/>
          </a:xfrm>
          <a:prstGeom prst="rect">
            <a:avLst/>
          </a:prstGeom>
        </p:spPr>
      </p:pic>
      <p:grpSp>
        <p:nvGrpSpPr>
          <p:cNvPr id="6" name="Group 5">
            <a:extLst>
              <a:ext uri="{FF2B5EF4-FFF2-40B4-BE49-F238E27FC236}">
                <a16:creationId xmlns:a16="http://schemas.microsoft.com/office/drawing/2014/main" id="{B468F1EE-46F0-C80E-BA19-F7E4ED33B7A0}"/>
              </a:ext>
            </a:extLst>
          </p:cNvPr>
          <p:cNvGrpSpPr/>
          <p:nvPr/>
        </p:nvGrpSpPr>
        <p:grpSpPr>
          <a:xfrm>
            <a:off x="-1" y="6115050"/>
            <a:ext cx="12192001" cy="776654"/>
            <a:chOff x="-1" y="6115050"/>
            <a:chExt cx="12192001" cy="776654"/>
          </a:xfrm>
        </p:grpSpPr>
        <p:cxnSp>
          <p:nvCxnSpPr>
            <p:cNvPr id="13" name="Straight Connector 12">
              <a:extLst>
                <a:ext uri="{FF2B5EF4-FFF2-40B4-BE49-F238E27FC236}">
                  <a16:creationId xmlns:a16="http://schemas.microsoft.com/office/drawing/2014/main" id="{BB94CA8B-4FAA-6BA9-C24A-1D4C23B078B2}"/>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603CD4D6-8842-09FF-0473-3466B6C5F423}"/>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0A57BF6E-3E2C-9B13-B415-08F473ED8334}"/>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13D73154-C73C-7272-E89E-BE533276ADCE}"/>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30" name="Flowchart: Connector 29">
            <a:extLst>
              <a:ext uri="{FF2B5EF4-FFF2-40B4-BE49-F238E27FC236}">
                <a16:creationId xmlns:a16="http://schemas.microsoft.com/office/drawing/2014/main" id="{F0D6930B-3807-F79B-9FB3-E903FAB74DCD}"/>
              </a:ext>
            </a:extLst>
          </p:cNvPr>
          <p:cNvSpPr/>
          <p:nvPr/>
        </p:nvSpPr>
        <p:spPr>
          <a:xfrm>
            <a:off x="6927670" y="-3765943"/>
            <a:ext cx="5264330" cy="4720564"/>
          </a:xfrm>
          <a:prstGeom prst="flowChartConnector">
            <a:avLst/>
          </a:prstGeom>
          <a:noFill/>
          <a:ln w="276225">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TextBox 18">
            <a:extLst>
              <a:ext uri="{FF2B5EF4-FFF2-40B4-BE49-F238E27FC236}">
                <a16:creationId xmlns:a16="http://schemas.microsoft.com/office/drawing/2014/main" id="{D9B9DAD1-E2A0-ED8F-8E25-2B9A4CB93E61}"/>
              </a:ext>
            </a:extLst>
          </p:cNvPr>
          <p:cNvSpPr txBox="1"/>
          <p:nvPr/>
        </p:nvSpPr>
        <p:spPr>
          <a:xfrm>
            <a:off x="909215" y="-2988633"/>
            <a:ext cx="3594101" cy="338554"/>
          </a:xfrm>
          <a:prstGeom prst="rect">
            <a:avLst/>
          </a:prstGeom>
          <a:solidFill>
            <a:srgbClr val="00B18F"/>
          </a:solidFill>
        </p:spPr>
        <p:txBody>
          <a:bodyPr wrap="square" rtlCol="0">
            <a:spAutoFit/>
          </a:bodyPr>
          <a:lstStyle/>
          <a:p>
            <a:r>
              <a:rPr lang="en-US" sz="1600">
                <a:solidFill>
                  <a:schemeClr val="bg1"/>
                </a:solidFill>
                <a:latin typeface="Gotham Rounded Book" pitchFamily="50" charset="0"/>
              </a:rPr>
              <a:t>Personal and evidence based</a:t>
            </a:r>
            <a:endParaRPr lang="en-AU" sz="1400">
              <a:solidFill>
                <a:schemeClr val="bg1"/>
              </a:solidFill>
              <a:latin typeface="Gotham Rounded Book" pitchFamily="50" charset="0"/>
            </a:endParaRPr>
          </a:p>
        </p:txBody>
      </p:sp>
      <p:sp>
        <p:nvSpPr>
          <p:cNvPr id="23" name="TextBox 22">
            <a:extLst>
              <a:ext uri="{FF2B5EF4-FFF2-40B4-BE49-F238E27FC236}">
                <a16:creationId xmlns:a16="http://schemas.microsoft.com/office/drawing/2014/main" id="{F3050082-5AE9-131B-07B1-2C1842B9EF6F}"/>
              </a:ext>
            </a:extLst>
          </p:cNvPr>
          <p:cNvSpPr txBox="1"/>
          <p:nvPr/>
        </p:nvSpPr>
        <p:spPr>
          <a:xfrm>
            <a:off x="909215" y="-3507729"/>
            <a:ext cx="3594101" cy="338554"/>
          </a:xfrm>
          <a:prstGeom prst="rect">
            <a:avLst/>
          </a:prstGeom>
          <a:solidFill>
            <a:srgbClr val="004987"/>
          </a:solidFill>
        </p:spPr>
        <p:txBody>
          <a:bodyPr wrap="square" rtlCol="0">
            <a:spAutoFit/>
          </a:bodyPr>
          <a:lstStyle/>
          <a:p>
            <a:r>
              <a:rPr lang="en-US" sz="1600">
                <a:solidFill>
                  <a:schemeClr val="bg1"/>
                </a:solidFill>
                <a:latin typeface="Gotham Rounded Book" pitchFamily="50" charset="0"/>
              </a:rPr>
              <a:t>Respectful and concise </a:t>
            </a:r>
            <a:endParaRPr lang="en-AU" sz="1400">
              <a:solidFill>
                <a:schemeClr val="bg1"/>
              </a:solidFill>
              <a:latin typeface="Gotham Rounded Book" pitchFamily="50" charset="0"/>
            </a:endParaRPr>
          </a:p>
        </p:txBody>
      </p:sp>
      <p:sp>
        <p:nvSpPr>
          <p:cNvPr id="31" name="TextBox 30">
            <a:extLst>
              <a:ext uri="{FF2B5EF4-FFF2-40B4-BE49-F238E27FC236}">
                <a16:creationId xmlns:a16="http://schemas.microsoft.com/office/drawing/2014/main" id="{D1BBCC7A-56D7-A919-3854-217251D7093B}"/>
              </a:ext>
            </a:extLst>
          </p:cNvPr>
          <p:cNvSpPr txBox="1"/>
          <p:nvPr/>
        </p:nvSpPr>
        <p:spPr>
          <a:xfrm>
            <a:off x="909215" y="-2469537"/>
            <a:ext cx="3594101" cy="338554"/>
          </a:xfrm>
          <a:prstGeom prst="rect">
            <a:avLst/>
          </a:prstGeom>
          <a:solidFill>
            <a:srgbClr val="52B9E9"/>
          </a:solidFill>
        </p:spPr>
        <p:txBody>
          <a:bodyPr wrap="square" rtlCol="0">
            <a:spAutoFit/>
          </a:bodyPr>
          <a:lstStyle/>
          <a:p>
            <a:r>
              <a:rPr lang="en-AU" sz="1600">
                <a:solidFill>
                  <a:schemeClr val="bg1"/>
                </a:solidFill>
                <a:latin typeface="Gotham Rounded Book" pitchFamily="50" charset="0"/>
              </a:rPr>
              <a:t>A clear ask</a:t>
            </a:r>
            <a:endParaRPr lang="en-AU" sz="1200">
              <a:solidFill>
                <a:schemeClr val="bg1"/>
              </a:solidFill>
              <a:latin typeface="Gotham Rounded Book" pitchFamily="50" charset="0"/>
            </a:endParaRPr>
          </a:p>
        </p:txBody>
      </p:sp>
      <p:sp>
        <p:nvSpPr>
          <p:cNvPr id="32" name="TextBox 31">
            <a:extLst>
              <a:ext uri="{FF2B5EF4-FFF2-40B4-BE49-F238E27FC236}">
                <a16:creationId xmlns:a16="http://schemas.microsoft.com/office/drawing/2014/main" id="{774AEFB1-1F73-AD15-D032-814199D5DE0A}"/>
              </a:ext>
            </a:extLst>
          </p:cNvPr>
          <p:cNvSpPr txBox="1"/>
          <p:nvPr/>
        </p:nvSpPr>
        <p:spPr>
          <a:xfrm>
            <a:off x="432964" y="-3523066"/>
            <a:ext cx="571504" cy="400110"/>
          </a:xfrm>
          <a:prstGeom prst="rect">
            <a:avLst/>
          </a:prstGeom>
          <a:noFill/>
        </p:spPr>
        <p:txBody>
          <a:bodyPr wrap="square" rtlCol="0">
            <a:spAutoFit/>
          </a:bodyPr>
          <a:lstStyle/>
          <a:p>
            <a:r>
              <a:rPr lang="en-AU" sz="2000">
                <a:solidFill>
                  <a:srgbClr val="004987"/>
                </a:solidFill>
                <a:latin typeface="Gotham Rounded Bold" panose="02000000000000000000" pitchFamily="50" charset="0"/>
              </a:rPr>
              <a:t>1</a:t>
            </a:r>
          </a:p>
        </p:txBody>
      </p:sp>
      <p:sp>
        <p:nvSpPr>
          <p:cNvPr id="33" name="TextBox 32">
            <a:extLst>
              <a:ext uri="{FF2B5EF4-FFF2-40B4-BE49-F238E27FC236}">
                <a16:creationId xmlns:a16="http://schemas.microsoft.com/office/drawing/2014/main" id="{84E48A8F-23F1-5569-6E5F-2DCB4DC432B2}"/>
              </a:ext>
            </a:extLst>
          </p:cNvPr>
          <p:cNvSpPr txBox="1"/>
          <p:nvPr/>
        </p:nvSpPr>
        <p:spPr>
          <a:xfrm>
            <a:off x="426611" y="-3028565"/>
            <a:ext cx="571504" cy="400110"/>
          </a:xfrm>
          <a:prstGeom prst="rect">
            <a:avLst/>
          </a:prstGeom>
          <a:noFill/>
        </p:spPr>
        <p:txBody>
          <a:bodyPr wrap="square" rtlCol="0">
            <a:spAutoFit/>
          </a:bodyPr>
          <a:lstStyle/>
          <a:p>
            <a:r>
              <a:rPr lang="en-AU" sz="2000">
                <a:solidFill>
                  <a:srgbClr val="00B18F"/>
                </a:solidFill>
                <a:latin typeface="Gotham Rounded Bold" panose="02000000000000000000" pitchFamily="50" charset="0"/>
              </a:rPr>
              <a:t>2</a:t>
            </a:r>
          </a:p>
        </p:txBody>
      </p:sp>
      <p:sp>
        <p:nvSpPr>
          <p:cNvPr id="34" name="TextBox 33">
            <a:extLst>
              <a:ext uri="{FF2B5EF4-FFF2-40B4-BE49-F238E27FC236}">
                <a16:creationId xmlns:a16="http://schemas.microsoft.com/office/drawing/2014/main" id="{77D02D0E-C98F-3238-32FD-B0C03E610DB5}"/>
              </a:ext>
            </a:extLst>
          </p:cNvPr>
          <p:cNvSpPr txBox="1"/>
          <p:nvPr/>
        </p:nvSpPr>
        <p:spPr>
          <a:xfrm>
            <a:off x="432964" y="-2509469"/>
            <a:ext cx="571504" cy="400110"/>
          </a:xfrm>
          <a:prstGeom prst="rect">
            <a:avLst/>
          </a:prstGeom>
          <a:noFill/>
        </p:spPr>
        <p:txBody>
          <a:bodyPr wrap="square" rtlCol="0">
            <a:spAutoFit/>
          </a:bodyPr>
          <a:lstStyle/>
          <a:p>
            <a:r>
              <a:rPr lang="en-AU" sz="2000">
                <a:solidFill>
                  <a:srgbClr val="52B9E9"/>
                </a:solidFill>
                <a:latin typeface="Gotham Rounded Bold" panose="02000000000000000000" pitchFamily="50" charset="0"/>
              </a:rPr>
              <a:t>3</a:t>
            </a:r>
          </a:p>
        </p:txBody>
      </p:sp>
      <p:pic>
        <p:nvPicPr>
          <p:cNvPr id="35" name="Picture 34">
            <a:extLst>
              <a:ext uri="{FF2B5EF4-FFF2-40B4-BE49-F238E27FC236}">
                <a16:creationId xmlns:a16="http://schemas.microsoft.com/office/drawing/2014/main" id="{99676209-E652-8B98-145D-179F5690FF5B}"/>
              </a:ext>
            </a:extLst>
          </p:cNvPr>
          <p:cNvPicPr>
            <a:picLocks noChangeAspect="1"/>
          </p:cNvPicPr>
          <p:nvPr/>
        </p:nvPicPr>
        <p:blipFill>
          <a:blip r:embed="rId7">
            <a:extLst>
              <a:ext uri="{28A0092B-C50C-407E-A947-70E740481C1C}">
                <a14:useLocalDpi xmlns:a14="http://schemas.microsoft.com/office/drawing/2010/main" val="0"/>
              </a:ext>
            </a:extLst>
          </a:blip>
          <a:srcRect t="44537" r="24115" b="43142"/>
          <a:stretch>
            <a:fillRect/>
          </a:stretch>
        </p:blipFill>
        <p:spPr>
          <a:xfrm>
            <a:off x="-12890134" y="4865827"/>
            <a:ext cx="9251950" cy="845016"/>
          </a:xfrm>
          <a:prstGeom prst="rect">
            <a:avLst/>
          </a:prstGeom>
        </p:spPr>
      </p:pic>
      <p:pic>
        <p:nvPicPr>
          <p:cNvPr id="36" name="Picture 35">
            <a:extLst>
              <a:ext uri="{FF2B5EF4-FFF2-40B4-BE49-F238E27FC236}">
                <a16:creationId xmlns:a16="http://schemas.microsoft.com/office/drawing/2014/main" id="{E72E96EB-6ABC-C15A-A8B4-FDC62D737F1D}"/>
              </a:ext>
            </a:extLst>
          </p:cNvPr>
          <p:cNvPicPr>
            <a:picLocks noChangeAspect="1"/>
          </p:cNvPicPr>
          <p:nvPr/>
        </p:nvPicPr>
        <p:blipFill>
          <a:blip r:embed="rId7">
            <a:extLst>
              <a:ext uri="{28A0092B-C50C-407E-A947-70E740481C1C}">
                <a14:useLocalDpi xmlns:a14="http://schemas.microsoft.com/office/drawing/2010/main" val="0"/>
              </a:ext>
            </a:extLst>
          </a:blip>
          <a:srcRect l="76719" t="11534" b="6934"/>
          <a:stretch>
            <a:fillRect/>
          </a:stretch>
        </p:blipFill>
        <p:spPr>
          <a:xfrm>
            <a:off x="-3684869" y="3754284"/>
            <a:ext cx="1636628" cy="3224010"/>
          </a:xfrm>
          <a:prstGeom prst="rect">
            <a:avLst/>
          </a:prstGeom>
        </p:spPr>
      </p:pic>
      <p:sp>
        <p:nvSpPr>
          <p:cNvPr id="37" name="TextBox 36">
            <a:extLst>
              <a:ext uri="{FF2B5EF4-FFF2-40B4-BE49-F238E27FC236}">
                <a16:creationId xmlns:a16="http://schemas.microsoft.com/office/drawing/2014/main" id="{655A87FE-5C23-6975-F3CA-5439BA048849}"/>
              </a:ext>
            </a:extLst>
          </p:cNvPr>
          <p:cNvSpPr txBox="1"/>
          <p:nvPr/>
        </p:nvSpPr>
        <p:spPr>
          <a:xfrm>
            <a:off x="-12539825" y="5170813"/>
            <a:ext cx="1904818" cy="338554"/>
          </a:xfrm>
          <a:prstGeom prst="rect">
            <a:avLst/>
          </a:prstGeom>
          <a:noFill/>
        </p:spPr>
        <p:txBody>
          <a:bodyPr wrap="square" rtlCol="0">
            <a:spAutoFit/>
          </a:bodyPr>
          <a:lstStyle/>
          <a:p>
            <a:pPr algn="ctr"/>
            <a:r>
              <a:rPr lang="en-US" sz="1600">
                <a:solidFill>
                  <a:schemeClr val="bg1"/>
                </a:solidFill>
                <a:latin typeface="Gotham Rounded Medium" pitchFamily="50" charset="0"/>
              </a:rPr>
              <a:t>Hook</a:t>
            </a:r>
            <a:endParaRPr lang="en-AU" sz="1400">
              <a:solidFill>
                <a:schemeClr val="bg1"/>
              </a:solidFill>
              <a:latin typeface="Gotham Rounded Medium" pitchFamily="50" charset="0"/>
            </a:endParaRPr>
          </a:p>
        </p:txBody>
      </p:sp>
      <p:sp>
        <p:nvSpPr>
          <p:cNvPr id="38" name="TextBox 37">
            <a:extLst>
              <a:ext uri="{FF2B5EF4-FFF2-40B4-BE49-F238E27FC236}">
                <a16:creationId xmlns:a16="http://schemas.microsoft.com/office/drawing/2014/main" id="{6BB9B45A-1396-5D14-6B66-9C8F758D2D21}"/>
              </a:ext>
            </a:extLst>
          </p:cNvPr>
          <p:cNvSpPr txBox="1"/>
          <p:nvPr/>
        </p:nvSpPr>
        <p:spPr>
          <a:xfrm>
            <a:off x="-10284698" y="5170813"/>
            <a:ext cx="1975193" cy="338554"/>
          </a:xfrm>
          <a:prstGeom prst="rect">
            <a:avLst/>
          </a:prstGeom>
          <a:noFill/>
        </p:spPr>
        <p:txBody>
          <a:bodyPr wrap="square" rtlCol="0">
            <a:spAutoFit/>
          </a:bodyPr>
          <a:lstStyle/>
          <a:p>
            <a:pPr algn="ctr"/>
            <a:r>
              <a:rPr lang="en-US" sz="1600">
                <a:solidFill>
                  <a:schemeClr val="bg1"/>
                </a:solidFill>
                <a:latin typeface="Gotham Rounded Medium" pitchFamily="50" charset="0"/>
              </a:rPr>
              <a:t>Lived experience</a:t>
            </a:r>
            <a:endParaRPr lang="en-AU" sz="1400">
              <a:solidFill>
                <a:schemeClr val="bg1"/>
              </a:solidFill>
              <a:latin typeface="Gotham Rounded Medium" pitchFamily="50" charset="0"/>
            </a:endParaRPr>
          </a:p>
        </p:txBody>
      </p:sp>
      <p:sp>
        <p:nvSpPr>
          <p:cNvPr id="39" name="TextBox 38">
            <a:extLst>
              <a:ext uri="{FF2B5EF4-FFF2-40B4-BE49-F238E27FC236}">
                <a16:creationId xmlns:a16="http://schemas.microsoft.com/office/drawing/2014/main" id="{196DF011-AADD-CA5E-80D4-CFBA7E80550D}"/>
              </a:ext>
            </a:extLst>
          </p:cNvPr>
          <p:cNvSpPr txBox="1"/>
          <p:nvPr/>
        </p:nvSpPr>
        <p:spPr>
          <a:xfrm>
            <a:off x="-7959197" y="5156123"/>
            <a:ext cx="1774249" cy="338554"/>
          </a:xfrm>
          <a:prstGeom prst="rect">
            <a:avLst/>
          </a:prstGeom>
          <a:noFill/>
        </p:spPr>
        <p:txBody>
          <a:bodyPr wrap="square" rtlCol="0">
            <a:spAutoFit/>
          </a:bodyPr>
          <a:lstStyle/>
          <a:p>
            <a:pPr algn="ctr"/>
            <a:r>
              <a:rPr lang="en-AU" sz="1600">
                <a:solidFill>
                  <a:schemeClr val="bg1"/>
                </a:solidFill>
                <a:latin typeface="Gotham Rounded Medium" pitchFamily="50" charset="0"/>
              </a:rPr>
              <a:t>Evidence </a:t>
            </a:r>
            <a:endParaRPr lang="en-AU" sz="1200">
              <a:solidFill>
                <a:schemeClr val="bg1"/>
              </a:solidFill>
              <a:latin typeface="Gotham Rounded Medium" pitchFamily="50" charset="0"/>
            </a:endParaRPr>
          </a:p>
        </p:txBody>
      </p:sp>
      <p:sp>
        <p:nvSpPr>
          <p:cNvPr id="40" name="TextBox 39">
            <a:extLst>
              <a:ext uri="{FF2B5EF4-FFF2-40B4-BE49-F238E27FC236}">
                <a16:creationId xmlns:a16="http://schemas.microsoft.com/office/drawing/2014/main" id="{0138919E-F8E9-B2B9-E0CC-180BDD61382F}"/>
              </a:ext>
            </a:extLst>
          </p:cNvPr>
          <p:cNvSpPr txBox="1"/>
          <p:nvPr/>
        </p:nvSpPr>
        <p:spPr>
          <a:xfrm>
            <a:off x="-5724606" y="5170813"/>
            <a:ext cx="1800459" cy="338554"/>
          </a:xfrm>
          <a:prstGeom prst="rect">
            <a:avLst/>
          </a:prstGeom>
          <a:noFill/>
        </p:spPr>
        <p:txBody>
          <a:bodyPr wrap="square" rtlCol="0">
            <a:spAutoFit/>
          </a:bodyPr>
          <a:lstStyle/>
          <a:p>
            <a:r>
              <a:rPr lang="en-US" sz="1600">
                <a:solidFill>
                  <a:schemeClr val="bg1"/>
                </a:solidFill>
                <a:latin typeface="Gotham Rounded Medium" pitchFamily="50" charset="0"/>
              </a:rPr>
              <a:t>Call to action</a:t>
            </a:r>
            <a:endParaRPr lang="en-AU" sz="1400">
              <a:solidFill>
                <a:schemeClr val="bg1"/>
              </a:solidFill>
              <a:latin typeface="Gotham Rounded Medium" pitchFamily="50" charset="0"/>
            </a:endParaRPr>
          </a:p>
        </p:txBody>
      </p:sp>
      <p:sp>
        <p:nvSpPr>
          <p:cNvPr id="41" name="TextBox 40">
            <a:extLst>
              <a:ext uri="{FF2B5EF4-FFF2-40B4-BE49-F238E27FC236}">
                <a16:creationId xmlns:a16="http://schemas.microsoft.com/office/drawing/2014/main" id="{3FF22BAA-D7DA-9424-019C-5D2021A853E8}"/>
              </a:ext>
            </a:extLst>
          </p:cNvPr>
          <p:cNvSpPr txBox="1"/>
          <p:nvPr/>
        </p:nvSpPr>
        <p:spPr>
          <a:xfrm>
            <a:off x="-12539826" y="5561714"/>
            <a:ext cx="1904818" cy="830997"/>
          </a:xfrm>
          <a:prstGeom prst="rect">
            <a:avLst/>
          </a:prstGeom>
          <a:noFill/>
        </p:spPr>
        <p:txBody>
          <a:bodyPr wrap="square">
            <a:spAutoFit/>
          </a:bodyPr>
          <a:lstStyle/>
          <a:p>
            <a:pPr algn="ctr"/>
            <a:r>
              <a:rPr lang="en-AU" sz="1600" kern="0">
                <a:effectLst/>
                <a:latin typeface="Gotham Rounded Book" pitchFamily="50" charset="0"/>
                <a:ea typeface="DengXian" panose="02010600030101010101" pitchFamily="2" charset="-122"/>
              </a:rPr>
              <a:t>Start with something that grabs attention.</a:t>
            </a:r>
            <a:endParaRPr lang="en-AU" sz="1600">
              <a:latin typeface="Gotham Rounded Book" pitchFamily="50" charset="0"/>
            </a:endParaRPr>
          </a:p>
        </p:txBody>
      </p:sp>
      <p:sp>
        <p:nvSpPr>
          <p:cNvPr id="42" name="TextBox 41">
            <a:extLst>
              <a:ext uri="{FF2B5EF4-FFF2-40B4-BE49-F238E27FC236}">
                <a16:creationId xmlns:a16="http://schemas.microsoft.com/office/drawing/2014/main" id="{C28CA014-DE93-6069-384B-A4652D514847}"/>
              </a:ext>
            </a:extLst>
          </p:cNvPr>
          <p:cNvSpPr txBox="1"/>
          <p:nvPr/>
        </p:nvSpPr>
        <p:spPr>
          <a:xfrm>
            <a:off x="-10439702" y="5604167"/>
            <a:ext cx="2124521" cy="830997"/>
          </a:xfrm>
          <a:prstGeom prst="rect">
            <a:avLst/>
          </a:prstGeom>
          <a:noFill/>
        </p:spPr>
        <p:txBody>
          <a:bodyPr wrap="square">
            <a:spAutoFit/>
          </a:bodyPr>
          <a:lstStyle/>
          <a:p>
            <a:pPr algn="ctr"/>
            <a:r>
              <a:rPr lang="en-AU" sz="1600" kern="0">
                <a:effectLst/>
                <a:latin typeface="Gotham Rounded Book" pitchFamily="50" charset="0"/>
                <a:ea typeface="DengXian" panose="02010600030101010101" pitchFamily="2" charset="-122"/>
              </a:rPr>
              <a:t>Share how cystic fibrosis impacts real lives.</a:t>
            </a:r>
            <a:endParaRPr lang="en-AU" sz="1600">
              <a:latin typeface="Gotham Rounded Book" pitchFamily="50" charset="0"/>
            </a:endParaRPr>
          </a:p>
        </p:txBody>
      </p:sp>
      <p:sp>
        <p:nvSpPr>
          <p:cNvPr id="43" name="TextBox 42">
            <a:extLst>
              <a:ext uri="{FF2B5EF4-FFF2-40B4-BE49-F238E27FC236}">
                <a16:creationId xmlns:a16="http://schemas.microsoft.com/office/drawing/2014/main" id="{3072BA2D-045E-7090-7211-D3209B507755}"/>
              </a:ext>
            </a:extLst>
          </p:cNvPr>
          <p:cNvSpPr txBox="1"/>
          <p:nvPr/>
        </p:nvSpPr>
        <p:spPr>
          <a:xfrm>
            <a:off x="-8242089" y="5604167"/>
            <a:ext cx="2340031" cy="830997"/>
          </a:xfrm>
          <a:prstGeom prst="rect">
            <a:avLst/>
          </a:prstGeom>
          <a:noFill/>
        </p:spPr>
        <p:txBody>
          <a:bodyPr wrap="square">
            <a:spAutoFit/>
          </a:bodyPr>
          <a:lstStyle/>
          <a:p>
            <a:pPr algn="ctr"/>
            <a:r>
              <a:rPr lang="en-AU" sz="1600" kern="0">
                <a:effectLst/>
                <a:latin typeface="Gotham Rounded Book" pitchFamily="50" charset="0"/>
                <a:ea typeface="DengXian" panose="02010600030101010101" pitchFamily="2" charset="-122"/>
              </a:rPr>
              <a:t>Back it with data (registry stats, costs, survival rates).</a:t>
            </a:r>
            <a:endParaRPr lang="en-AU" sz="1600">
              <a:latin typeface="Gotham Rounded Book" pitchFamily="50" charset="0"/>
            </a:endParaRPr>
          </a:p>
        </p:txBody>
      </p:sp>
      <p:sp>
        <p:nvSpPr>
          <p:cNvPr id="44" name="TextBox 43">
            <a:extLst>
              <a:ext uri="{FF2B5EF4-FFF2-40B4-BE49-F238E27FC236}">
                <a16:creationId xmlns:a16="http://schemas.microsoft.com/office/drawing/2014/main" id="{0374AA1F-9114-C8D5-ADAA-28A29F6503F7}"/>
              </a:ext>
            </a:extLst>
          </p:cNvPr>
          <p:cNvSpPr txBox="1"/>
          <p:nvPr/>
        </p:nvSpPr>
        <p:spPr>
          <a:xfrm>
            <a:off x="-5859074" y="5600969"/>
            <a:ext cx="1800459" cy="866135"/>
          </a:xfrm>
          <a:prstGeom prst="rect">
            <a:avLst/>
          </a:prstGeom>
          <a:noFill/>
        </p:spPr>
        <p:txBody>
          <a:bodyPr wrap="square">
            <a:spAutoFit/>
          </a:bodyPr>
          <a:lstStyle/>
          <a:p>
            <a:pPr lvl="0" algn="ctr">
              <a:lnSpc>
                <a:spcPct val="107000"/>
              </a:lnSpc>
              <a:spcAft>
                <a:spcPts val="800"/>
              </a:spcAft>
              <a:buSzPts val="1000"/>
              <a:tabLst>
                <a:tab pos="457200" algn="l"/>
              </a:tabLst>
            </a:pPr>
            <a:r>
              <a:rPr lang="en-AU" sz="1600">
                <a:effectLst/>
                <a:latin typeface="Gotham Rounded Book" pitchFamily="50" charset="0"/>
                <a:ea typeface="DengXian" panose="02010600030101010101" pitchFamily="2" charset="-122"/>
                <a:cs typeface="Cordia New" panose="020B0304020202020204" pitchFamily="34" charset="-34"/>
              </a:rPr>
              <a:t>Finish with what needs to change.</a:t>
            </a:r>
          </a:p>
        </p:txBody>
      </p:sp>
      <p:pic>
        <p:nvPicPr>
          <p:cNvPr id="46" name="Picture 45">
            <a:extLst>
              <a:ext uri="{FF2B5EF4-FFF2-40B4-BE49-F238E27FC236}">
                <a16:creationId xmlns:a16="http://schemas.microsoft.com/office/drawing/2014/main" id="{C1E632D4-A613-A5C5-DAF9-9B192F1276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38731746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12DF2-3714-EC36-BA63-E224FD1FABE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FB2E998-FA17-E672-EDF0-1C60F579F0F0}"/>
              </a:ext>
            </a:extLst>
          </p:cNvPr>
          <p:cNvSpPr txBox="1">
            <a:spLocks/>
          </p:cNvSpPr>
          <p:nvPr/>
        </p:nvSpPr>
        <p:spPr>
          <a:xfrm>
            <a:off x="274811" y="408912"/>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Writing Letters and Opinion Articles</a:t>
            </a:r>
            <a:endParaRPr lang="en-AU" sz="3300" dirty="0">
              <a:solidFill>
                <a:srgbClr val="E31D1A"/>
              </a:solidFill>
              <a:latin typeface="Gotham Rounded Bold" panose="02000000000000000000" pitchFamily="50" charset="0"/>
            </a:endParaRPr>
          </a:p>
        </p:txBody>
      </p:sp>
      <p:sp>
        <p:nvSpPr>
          <p:cNvPr id="5" name="TextBox 4">
            <a:extLst>
              <a:ext uri="{FF2B5EF4-FFF2-40B4-BE49-F238E27FC236}">
                <a16:creationId xmlns:a16="http://schemas.microsoft.com/office/drawing/2014/main" id="{EA6E1C15-935B-E23F-3163-7F45097C407B}"/>
              </a:ext>
            </a:extLst>
          </p:cNvPr>
          <p:cNvSpPr txBox="1"/>
          <p:nvPr/>
        </p:nvSpPr>
        <p:spPr>
          <a:xfrm>
            <a:off x="2693617" y="2173866"/>
            <a:ext cx="3594101" cy="338554"/>
          </a:xfrm>
          <a:prstGeom prst="rect">
            <a:avLst/>
          </a:prstGeom>
          <a:solidFill>
            <a:srgbClr val="00B18F"/>
          </a:solidFill>
        </p:spPr>
        <p:txBody>
          <a:bodyPr wrap="square" rtlCol="0">
            <a:spAutoFit/>
          </a:bodyPr>
          <a:lstStyle/>
          <a:p>
            <a:r>
              <a:rPr lang="en-US" sz="1600">
                <a:solidFill>
                  <a:schemeClr val="bg1"/>
                </a:solidFill>
                <a:latin typeface="Gotham Rounded Book" pitchFamily="50" charset="0"/>
              </a:rPr>
              <a:t>Personal and evidence based</a:t>
            </a:r>
            <a:endParaRPr lang="en-AU" sz="1400">
              <a:solidFill>
                <a:schemeClr val="bg1"/>
              </a:solidFill>
              <a:latin typeface="Gotham Rounded Book" pitchFamily="50" charset="0"/>
            </a:endParaRPr>
          </a:p>
        </p:txBody>
      </p:sp>
      <p:sp>
        <p:nvSpPr>
          <p:cNvPr id="7" name="TextBox 6">
            <a:extLst>
              <a:ext uri="{FF2B5EF4-FFF2-40B4-BE49-F238E27FC236}">
                <a16:creationId xmlns:a16="http://schemas.microsoft.com/office/drawing/2014/main" id="{5395A24E-D077-5E56-56F4-067B77FA40B0}"/>
              </a:ext>
            </a:extLst>
          </p:cNvPr>
          <p:cNvSpPr txBox="1"/>
          <p:nvPr/>
        </p:nvSpPr>
        <p:spPr>
          <a:xfrm>
            <a:off x="2693617" y="1654770"/>
            <a:ext cx="3594101" cy="338554"/>
          </a:xfrm>
          <a:prstGeom prst="rect">
            <a:avLst/>
          </a:prstGeom>
          <a:solidFill>
            <a:srgbClr val="004987"/>
          </a:solidFill>
        </p:spPr>
        <p:txBody>
          <a:bodyPr wrap="square" rtlCol="0">
            <a:spAutoFit/>
          </a:bodyPr>
          <a:lstStyle/>
          <a:p>
            <a:r>
              <a:rPr lang="en-US" sz="1600">
                <a:solidFill>
                  <a:schemeClr val="bg1"/>
                </a:solidFill>
                <a:latin typeface="Gotham Rounded Book" pitchFamily="50" charset="0"/>
              </a:rPr>
              <a:t>Respectful and concise </a:t>
            </a:r>
            <a:endParaRPr lang="en-AU" sz="1400">
              <a:solidFill>
                <a:schemeClr val="bg1"/>
              </a:solidFill>
              <a:latin typeface="Gotham Rounded Book" pitchFamily="50" charset="0"/>
            </a:endParaRPr>
          </a:p>
        </p:txBody>
      </p:sp>
      <p:sp>
        <p:nvSpPr>
          <p:cNvPr id="10" name="TextBox 9">
            <a:extLst>
              <a:ext uri="{FF2B5EF4-FFF2-40B4-BE49-F238E27FC236}">
                <a16:creationId xmlns:a16="http://schemas.microsoft.com/office/drawing/2014/main" id="{2E7649C8-52D1-2E91-4D8B-028C588131E5}"/>
              </a:ext>
            </a:extLst>
          </p:cNvPr>
          <p:cNvSpPr txBox="1"/>
          <p:nvPr/>
        </p:nvSpPr>
        <p:spPr>
          <a:xfrm>
            <a:off x="2693617" y="2692962"/>
            <a:ext cx="3594101" cy="338554"/>
          </a:xfrm>
          <a:prstGeom prst="rect">
            <a:avLst/>
          </a:prstGeom>
          <a:solidFill>
            <a:srgbClr val="52B9E9"/>
          </a:solidFill>
        </p:spPr>
        <p:txBody>
          <a:bodyPr wrap="square" rtlCol="0">
            <a:spAutoFit/>
          </a:bodyPr>
          <a:lstStyle/>
          <a:p>
            <a:r>
              <a:rPr lang="en-AU" sz="1600">
                <a:solidFill>
                  <a:schemeClr val="bg1"/>
                </a:solidFill>
                <a:latin typeface="Gotham Rounded Book" pitchFamily="50" charset="0"/>
              </a:rPr>
              <a:t>A clear ask</a:t>
            </a:r>
            <a:endParaRPr lang="en-AU" sz="1200">
              <a:solidFill>
                <a:schemeClr val="bg1"/>
              </a:solidFill>
              <a:latin typeface="Gotham Rounded Book" pitchFamily="50" charset="0"/>
            </a:endParaRPr>
          </a:p>
        </p:txBody>
      </p:sp>
      <p:sp>
        <p:nvSpPr>
          <p:cNvPr id="2" name="Title 1">
            <a:extLst>
              <a:ext uri="{FF2B5EF4-FFF2-40B4-BE49-F238E27FC236}">
                <a16:creationId xmlns:a16="http://schemas.microsoft.com/office/drawing/2014/main" id="{AC5DEF15-7D59-70E7-AEE0-0DF586E2A501}"/>
              </a:ext>
            </a:extLst>
          </p:cNvPr>
          <p:cNvSpPr txBox="1">
            <a:spLocks/>
          </p:cNvSpPr>
          <p:nvPr/>
        </p:nvSpPr>
        <p:spPr>
          <a:xfrm>
            <a:off x="282613" y="1047053"/>
            <a:ext cx="9772649"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AU" sz="2400">
                <a:solidFill>
                  <a:srgbClr val="003E52"/>
                </a:solidFill>
                <a:latin typeface="Gotham Rounded Medium" pitchFamily="50" charset="0"/>
              </a:rPr>
              <a:t>Letters to MPs – 3 key ingredients:</a:t>
            </a:r>
          </a:p>
        </p:txBody>
      </p:sp>
      <p:sp>
        <p:nvSpPr>
          <p:cNvPr id="9" name="Title 1">
            <a:extLst>
              <a:ext uri="{FF2B5EF4-FFF2-40B4-BE49-F238E27FC236}">
                <a16:creationId xmlns:a16="http://schemas.microsoft.com/office/drawing/2014/main" id="{207EC1E6-C212-E378-C96B-3509006D9DDD}"/>
              </a:ext>
            </a:extLst>
          </p:cNvPr>
          <p:cNvSpPr txBox="1">
            <a:spLocks/>
          </p:cNvSpPr>
          <p:nvPr/>
        </p:nvSpPr>
        <p:spPr>
          <a:xfrm>
            <a:off x="282613" y="3242229"/>
            <a:ext cx="9772649"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AU" sz="2400" dirty="0">
                <a:solidFill>
                  <a:srgbClr val="003E52"/>
                </a:solidFill>
                <a:latin typeface="Gotham Rounded Medium" pitchFamily="50" charset="0"/>
              </a:rPr>
              <a:t>Op-Eds (opinion articles):</a:t>
            </a:r>
          </a:p>
        </p:txBody>
      </p:sp>
      <p:sp>
        <p:nvSpPr>
          <p:cNvPr id="3" name="TextBox 2">
            <a:extLst>
              <a:ext uri="{FF2B5EF4-FFF2-40B4-BE49-F238E27FC236}">
                <a16:creationId xmlns:a16="http://schemas.microsoft.com/office/drawing/2014/main" id="{628AE4C2-C450-6E88-376E-6F062ABA762E}"/>
              </a:ext>
            </a:extLst>
          </p:cNvPr>
          <p:cNvSpPr txBox="1"/>
          <p:nvPr/>
        </p:nvSpPr>
        <p:spPr>
          <a:xfrm>
            <a:off x="2217366" y="1639433"/>
            <a:ext cx="571504" cy="400110"/>
          </a:xfrm>
          <a:prstGeom prst="rect">
            <a:avLst/>
          </a:prstGeom>
          <a:noFill/>
        </p:spPr>
        <p:txBody>
          <a:bodyPr wrap="square" rtlCol="0">
            <a:spAutoFit/>
          </a:bodyPr>
          <a:lstStyle/>
          <a:p>
            <a:r>
              <a:rPr lang="en-AU" sz="2000">
                <a:solidFill>
                  <a:srgbClr val="004987"/>
                </a:solidFill>
                <a:latin typeface="Gotham Rounded Bold" panose="02000000000000000000" pitchFamily="50" charset="0"/>
              </a:rPr>
              <a:t>1</a:t>
            </a:r>
          </a:p>
        </p:txBody>
      </p:sp>
      <p:sp>
        <p:nvSpPr>
          <p:cNvPr id="14" name="TextBox 13">
            <a:extLst>
              <a:ext uri="{FF2B5EF4-FFF2-40B4-BE49-F238E27FC236}">
                <a16:creationId xmlns:a16="http://schemas.microsoft.com/office/drawing/2014/main" id="{2CE3A77F-9E69-632E-EE85-8E54027B9BB3}"/>
              </a:ext>
            </a:extLst>
          </p:cNvPr>
          <p:cNvSpPr txBox="1"/>
          <p:nvPr/>
        </p:nvSpPr>
        <p:spPr>
          <a:xfrm>
            <a:off x="2211013" y="2133934"/>
            <a:ext cx="571504" cy="400110"/>
          </a:xfrm>
          <a:prstGeom prst="rect">
            <a:avLst/>
          </a:prstGeom>
          <a:noFill/>
        </p:spPr>
        <p:txBody>
          <a:bodyPr wrap="square" rtlCol="0">
            <a:spAutoFit/>
          </a:bodyPr>
          <a:lstStyle/>
          <a:p>
            <a:r>
              <a:rPr lang="en-AU" sz="2000">
                <a:solidFill>
                  <a:srgbClr val="00B18F"/>
                </a:solidFill>
                <a:latin typeface="Gotham Rounded Bold" panose="02000000000000000000" pitchFamily="50" charset="0"/>
              </a:rPr>
              <a:t>2</a:t>
            </a:r>
          </a:p>
        </p:txBody>
      </p:sp>
      <p:sp>
        <p:nvSpPr>
          <p:cNvPr id="16" name="TextBox 15">
            <a:extLst>
              <a:ext uri="{FF2B5EF4-FFF2-40B4-BE49-F238E27FC236}">
                <a16:creationId xmlns:a16="http://schemas.microsoft.com/office/drawing/2014/main" id="{68E8C1FC-264E-3FA0-A242-F481E2C055AD}"/>
              </a:ext>
            </a:extLst>
          </p:cNvPr>
          <p:cNvSpPr txBox="1"/>
          <p:nvPr/>
        </p:nvSpPr>
        <p:spPr>
          <a:xfrm>
            <a:off x="2217366" y="2653030"/>
            <a:ext cx="571504" cy="400110"/>
          </a:xfrm>
          <a:prstGeom prst="rect">
            <a:avLst/>
          </a:prstGeom>
          <a:noFill/>
        </p:spPr>
        <p:txBody>
          <a:bodyPr wrap="square" rtlCol="0">
            <a:spAutoFit/>
          </a:bodyPr>
          <a:lstStyle/>
          <a:p>
            <a:r>
              <a:rPr lang="en-AU" sz="2000">
                <a:solidFill>
                  <a:srgbClr val="52B9E9"/>
                </a:solidFill>
                <a:latin typeface="Gotham Rounded Bold" panose="02000000000000000000" pitchFamily="50" charset="0"/>
              </a:rPr>
              <a:t>3</a:t>
            </a:r>
          </a:p>
        </p:txBody>
      </p:sp>
      <p:pic>
        <p:nvPicPr>
          <p:cNvPr id="18" name="Picture 17">
            <a:extLst>
              <a:ext uri="{FF2B5EF4-FFF2-40B4-BE49-F238E27FC236}">
                <a16:creationId xmlns:a16="http://schemas.microsoft.com/office/drawing/2014/main" id="{EEFEFC4F-7CCB-A609-AEE9-68D8CF9A297E}"/>
              </a:ext>
            </a:extLst>
          </p:cNvPr>
          <p:cNvPicPr>
            <a:picLocks noChangeAspect="1"/>
          </p:cNvPicPr>
          <p:nvPr/>
        </p:nvPicPr>
        <p:blipFill>
          <a:blip r:embed="rId3">
            <a:extLst>
              <a:ext uri="{28A0092B-C50C-407E-A947-70E740481C1C}">
                <a14:useLocalDpi xmlns:a14="http://schemas.microsoft.com/office/drawing/2010/main" val="0"/>
              </a:ext>
            </a:extLst>
          </a:blip>
          <a:srcRect t="44537" r="24115" b="43142"/>
          <a:stretch>
            <a:fillRect/>
          </a:stretch>
        </p:blipFill>
        <p:spPr>
          <a:xfrm>
            <a:off x="129337" y="3602149"/>
            <a:ext cx="9251950" cy="845016"/>
          </a:xfrm>
          <a:prstGeom prst="rect">
            <a:avLst/>
          </a:prstGeom>
        </p:spPr>
      </p:pic>
      <p:pic>
        <p:nvPicPr>
          <p:cNvPr id="20" name="Picture 19">
            <a:extLst>
              <a:ext uri="{FF2B5EF4-FFF2-40B4-BE49-F238E27FC236}">
                <a16:creationId xmlns:a16="http://schemas.microsoft.com/office/drawing/2014/main" id="{2CEABF84-12B4-F083-BCA5-9A6691D7D4B9}"/>
              </a:ext>
            </a:extLst>
          </p:cNvPr>
          <p:cNvPicPr>
            <a:picLocks noChangeAspect="1"/>
          </p:cNvPicPr>
          <p:nvPr/>
        </p:nvPicPr>
        <p:blipFill>
          <a:blip r:embed="rId3">
            <a:extLst>
              <a:ext uri="{28A0092B-C50C-407E-A947-70E740481C1C}">
                <a14:useLocalDpi xmlns:a14="http://schemas.microsoft.com/office/drawing/2010/main" val="0"/>
              </a:ext>
            </a:extLst>
          </a:blip>
          <a:srcRect l="76719" t="11534" b="6934"/>
          <a:stretch>
            <a:fillRect/>
          </a:stretch>
        </p:blipFill>
        <p:spPr>
          <a:xfrm>
            <a:off x="9334602" y="2490606"/>
            <a:ext cx="1636628" cy="3224010"/>
          </a:xfrm>
          <a:prstGeom prst="rect">
            <a:avLst/>
          </a:prstGeom>
        </p:spPr>
      </p:pic>
      <p:sp>
        <p:nvSpPr>
          <p:cNvPr id="22" name="TextBox 21">
            <a:extLst>
              <a:ext uri="{FF2B5EF4-FFF2-40B4-BE49-F238E27FC236}">
                <a16:creationId xmlns:a16="http://schemas.microsoft.com/office/drawing/2014/main" id="{C317DDBF-9123-3FEC-08B7-DB855AAA9B8F}"/>
              </a:ext>
            </a:extLst>
          </p:cNvPr>
          <p:cNvSpPr txBox="1"/>
          <p:nvPr/>
        </p:nvSpPr>
        <p:spPr>
          <a:xfrm>
            <a:off x="479646" y="3907135"/>
            <a:ext cx="1904818" cy="338554"/>
          </a:xfrm>
          <a:prstGeom prst="rect">
            <a:avLst/>
          </a:prstGeom>
          <a:noFill/>
        </p:spPr>
        <p:txBody>
          <a:bodyPr wrap="square" rtlCol="0">
            <a:spAutoFit/>
          </a:bodyPr>
          <a:lstStyle/>
          <a:p>
            <a:pPr algn="ctr"/>
            <a:r>
              <a:rPr lang="en-US" sz="1600">
                <a:solidFill>
                  <a:schemeClr val="bg1"/>
                </a:solidFill>
                <a:latin typeface="Gotham Rounded Medium" pitchFamily="50" charset="0"/>
              </a:rPr>
              <a:t>Hook</a:t>
            </a:r>
            <a:endParaRPr lang="en-AU" sz="1400">
              <a:solidFill>
                <a:schemeClr val="bg1"/>
              </a:solidFill>
              <a:latin typeface="Gotham Rounded Medium" pitchFamily="50" charset="0"/>
            </a:endParaRPr>
          </a:p>
        </p:txBody>
      </p:sp>
      <p:sp>
        <p:nvSpPr>
          <p:cNvPr id="23" name="TextBox 22">
            <a:extLst>
              <a:ext uri="{FF2B5EF4-FFF2-40B4-BE49-F238E27FC236}">
                <a16:creationId xmlns:a16="http://schemas.microsoft.com/office/drawing/2014/main" id="{55472472-CC22-2F37-D760-888E4B75235E}"/>
              </a:ext>
            </a:extLst>
          </p:cNvPr>
          <p:cNvSpPr txBox="1"/>
          <p:nvPr/>
        </p:nvSpPr>
        <p:spPr>
          <a:xfrm>
            <a:off x="2734773" y="3907135"/>
            <a:ext cx="1975193" cy="338554"/>
          </a:xfrm>
          <a:prstGeom prst="rect">
            <a:avLst/>
          </a:prstGeom>
          <a:noFill/>
        </p:spPr>
        <p:txBody>
          <a:bodyPr wrap="square" rtlCol="0">
            <a:spAutoFit/>
          </a:bodyPr>
          <a:lstStyle/>
          <a:p>
            <a:pPr algn="ctr"/>
            <a:r>
              <a:rPr lang="en-US" sz="1600">
                <a:solidFill>
                  <a:schemeClr val="bg1"/>
                </a:solidFill>
                <a:latin typeface="Gotham Rounded Medium" pitchFamily="50" charset="0"/>
              </a:rPr>
              <a:t>Lived experience</a:t>
            </a:r>
            <a:endParaRPr lang="en-AU" sz="1400">
              <a:solidFill>
                <a:schemeClr val="bg1"/>
              </a:solidFill>
              <a:latin typeface="Gotham Rounded Medium" pitchFamily="50" charset="0"/>
            </a:endParaRPr>
          </a:p>
        </p:txBody>
      </p:sp>
      <p:sp>
        <p:nvSpPr>
          <p:cNvPr id="24" name="TextBox 23">
            <a:extLst>
              <a:ext uri="{FF2B5EF4-FFF2-40B4-BE49-F238E27FC236}">
                <a16:creationId xmlns:a16="http://schemas.microsoft.com/office/drawing/2014/main" id="{668FAB0D-4983-9CE9-9B9C-A26CCB086234}"/>
              </a:ext>
            </a:extLst>
          </p:cNvPr>
          <p:cNvSpPr txBox="1"/>
          <p:nvPr/>
        </p:nvSpPr>
        <p:spPr>
          <a:xfrm>
            <a:off x="5060274" y="3892445"/>
            <a:ext cx="1774249" cy="338554"/>
          </a:xfrm>
          <a:prstGeom prst="rect">
            <a:avLst/>
          </a:prstGeom>
          <a:noFill/>
        </p:spPr>
        <p:txBody>
          <a:bodyPr wrap="square" rtlCol="0">
            <a:spAutoFit/>
          </a:bodyPr>
          <a:lstStyle/>
          <a:p>
            <a:pPr algn="ctr"/>
            <a:r>
              <a:rPr lang="en-AU" sz="1600">
                <a:solidFill>
                  <a:schemeClr val="bg1"/>
                </a:solidFill>
                <a:latin typeface="Gotham Rounded Medium" pitchFamily="50" charset="0"/>
              </a:rPr>
              <a:t>Evidence </a:t>
            </a:r>
            <a:endParaRPr lang="en-AU" sz="1200">
              <a:solidFill>
                <a:schemeClr val="bg1"/>
              </a:solidFill>
              <a:latin typeface="Gotham Rounded Medium" pitchFamily="50" charset="0"/>
            </a:endParaRPr>
          </a:p>
        </p:txBody>
      </p:sp>
      <p:sp>
        <p:nvSpPr>
          <p:cNvPr id="25" name="TextBox 24">
            <a:extLst>
              <a:ext uri="{FF2B5EF4-FFF2-40B4-BE49-F238E27FC236}">
                <a16:creationId xmlns:a16="http://schemas.microsoft.com/office/drawing/2014/main" id="{CB92A562-C603-F0C0-C528-51C629C5FD6A}"/>
              </a:ext>
            </a:extLst>
          </p:cNvPr>
          <p:cNvSpPr txBox="1"/>
          <p:nvPr/>
        </p:nvSpPr>
        <p:spPr>
          <a:xfrm>
            <a:off x="7294865" y="3907135"/>
            <a:ext cx="1800459" cy="338554"/>
          </a:xfrm>
          <a:prstGeom prst="rect">
            <a:avLst/>
          </a:prstGeom>
          <a:noFill/>
        </p:spPr>
        <p:txBody>
          <a:bodyPr wrap="square" rtlCol="0">
            <a:spAutoFit/>
          </a:bodyPr>
          <a:lstStyle/>
          <a:p>
            <a:r>
              <a:rPr lang="en-US" sz="1600">
                <a:solidFill>
                  <a:schemeClr val="bg1"/>
                </a:solidFill>
                <a:latin typeface="Gotham Rounded Medium" pitchFamily="50" charset="0"/>
              </a:rPr>
              <a:t>Call to action</a:t>
            </a:r>
            <a:endParaRPr lang="en-AU" sz="1400">
              <a:solidFill>
                <a:schemeClr val="bg1"/>
              </a:solidFill>
              <a:latin typeface="Gotham Rounded Medium" pitchFamily="50" charset="0"/>
            </a:endParaRPr>
          </a:p>
        </p:txBody>
      </p:sp>
      <p:sp>
        <p:nvSpPr>
          <p:cNvPr id="26" name="TextBox 25">
            <a:extLst>
              <a:ext uri="{FF2B5EF4-FFF2-40B4-BE49-F238E27FC236}">
                <a16:creationId xmlns:a16="http://schemas.microsoft.com/office/drawing/2014/main" id="{A2F5D9D4-4CD2-A8CE-4849-71E423468971}"/>
              </a:ext>
            </a:extLst>
          </p:cNvPr>
          <p:cNvSpPr txBox="1"/>
          <p:nvPr/>
        </p:nvSpPr>
        <p:spPr>
          <a:xfrm>
            <a:off x="479645" y="4298036"/>
            <a:ext cx="1904818" cy="830997"/>
          </a:xfrm>
          <a:prstGeom prst="rect">
            <a:avLst/>
          </a:prstGeom>
          <a:noFill/>
        </p:spPr>
        <p:txBody>
          <a:bodyPr wrap="square">
            <a:spAutoFit/>
          </a:bodyPr>
          <a:lstStyle/>
          <a:p>
            <a:pPr algn="ctr"/>
            <a:r>
              <a:rPr lang="en-AU" sz="1600" kern="0">
                <a:effectLst/>
                <a:latin typeface="Gotham Rounded Book" pitchFamily="50" charset="0"/>
                <a:ea typeface="DengXian" panose="02010600030101010101" pitchFamily="2" charset="-122"/>
              </a:rPr>
              <a:t>Start with something that grabs attention.</a:t>
            </a:r>
            <a:endParaRPr lang="en-AU" sz="1600">
              <a:latin typeface="Gotham Rounded Book" pitchFamily="50" charset="0"/>
            </a:endParaRPr>
          </a:p>
        </p:txBody>
      </p:sp>
      <p:sp>
        <p:nvSpPr>
          <p:cNvPr id="27" name="TextBox 26">
            <a:extLst>
              <a:ext uri="{FF2B5EF4-FFF2-40B4-BE49-F238E27FC236}">
                <a16:creationId xmlns:a16="http://schemas.microsoft.com/office/drawing/2014/main" id="{EB750BFA-9076-FE1E-AFF4-F51F4468A74D}"/>
              </a:ext>
            </a:extLst>
          </p:cNvPr>
          <p:cNvSpPr txBox="1"/>
          <p:nvPr/>
        </p:nvSpPr>
        <p:spPr>
          <a:xfrm>
            <a:off x="2579769" y="4340489"/>
            <a:ext cx="2124521" cy="830997"/>
          </a:xfrm>
          <a:prstGeom prst="rect">
            <a:avLst/>
          </a:prstGeom>
          <a:noFill/>
        </p:spPr>
        <p:txBody>
          <a:bodyPr wrap="square">
            <a:spAutoFit/>
          </a:bodyPr>
          <a:lstStyle/>
          <a:p>
            <a:pPr algn="ctr"/>
            <a:r>
              <a:rPr lang="en-AU" sz="1600" kern="0">
                <a:effectLst/>
                <a:latin typeface="Gotham Rounded Book" pitchFamily="50" charset="0"/>
                <a:ea typeface="DengXian" panose="02010600030101010101" pitchFamily="2" charset="-122"/>
              </a:rPr>
              <a:t>Share how cystic fibrosis impacts real lives.</a:t>
            </a:r>
            <a:endParaRPr lang="en-AU" sz="1600">
              <a:latin typeface="Gotham Rounded Book" pitchFamily="50" charset="0"/>
            </a:endParaRPr>
          </a:p>
        </p:txBody>
      </p:sp>
      <p:sp>
        <p:nvSpPr>
          <p:cNvPr id="28" name="TextBox 27">
            <a:extLst>
              <a:ext uri="{FF2B5EF4-FFF2-40B4-BE49-F238E27FC236}">
                <a16:creationId xmlns:a16="http://schemas.microsoft.com/office/drawing/2014/main" id="{D491D669-D93D-AE8A-4EAB-4BFECFDF0333}"/>
              </a:ext>
            </a:extLst>
          </p:cNvPr>
          <p:cNvSpPr txBox="1"/>
          <p:nvPr/>
        </p:nvSpPr>
        <p:spPr>
          <a:xfrm>
            <a:off x="4777382" y="4340489"/>
            <a:ext cx="2340031" cy="830997"/>
          </a:xfrm>
          <a:prstGeom prst="rect">
            <a:avLst/>
          </a:prstGeom>
          <a:noFill/>
        </p:spPr>
        <p:txBody>
          <a:bodyPr wrap="square">
            <a:spAutoFit/>
          </a:bodyPr>
          <a:lstStyle/>
          <a:p>
            <a:pPr algn="ctr"/>
            <a:r>
              <a:rPr lang="en-AU" sz="1600" kern="0">
                <a:effectLst/>
                <a:latin typeface="Gotham Rounded Book" pitchFamily="50" charset="0"/>
                <a:ea typeface="DengXian" panose="02010600030101010101" pitchFamily="2" charset="-122"/>
              </a:rPr>
              <a:t>Back it with data (registry stats, costs, survival rates).</a:t>
            </a:r>
            <a:endParaRPr lang="en-AU" sz="1600">
              <a:latin typeface="Gotham Rounded Book" pitchFamily="50" charset="0"/>
            </a:endParaRPr>
          </a:p>
        </p:txBody>
      </p:sp>
      <p:sp>
        <p:nvSpPr>
          <p:cNvPr id="29" name="TextBox 28">
            <a:extLst>
              <a:ext uri="{FF2B5EF4-FFF2-40B4-BE49-F238E27FC236}">
                <a16:creationId xmlns:a16="http://schemas.microsoft.com/office/drawing/2014/main" id="{213A09D6-88CC-C205-0875-DA9C9255A8EE}"/>
              </a:ext>
            </a:extLst>
          </p:cNvPr>
          <p:cNvSpPr txBox="1"/>
          <p:nvPr/>
        </p:nvSpPr>
        <p:spPr>
          <a:xfrm>
            <a:off x="7160397" y="4337291"/>
            <a:ext cx="1800459" cy="866135"/>
          </a:xfrm>
          <a:prstGeom prst="rect">
            <a:avLst/>
          </a:prstGeom>
          <a:noFill/>
        </p:spPr>
        <p:txBody>
          <a:bodyPr wrap="square">
            <a:spAutoFit/>
          </a:bodyPr>
          <a:lstStyle/>
          <a:p>
            <a:pPr lvl="0" algn="ctr">
              <a:lnSpc>
                <a:spcPct val="107000"/>
              </a:lnSpc>
              <a:spcAft>
                <a:spcPts val="800"/>
              </a:spcAft>
              <a:buSzPts val="1000"/>
              <a:tabLst>
                <a:tab pos="457200" algn="l"/>
              </a:tabLst>
            </a:pPr>
            <a:r>
              <a:rPr lang="en-AU" sz="1600">
                <a:effectLst/>
                <a:latin typeface="Gotham Rounded Book" pitchFamily="50" charset="0"/>
                <a:ea typeface="DengXian" panose="02010600030101010101" pitchFamily="2" charset="-122"/>
                <a:cs typeface="Cordia New" panose="020B0304020202020204" pitchFamily="34" charset="-34"/>
              </a:rPr>
              <a:t>Finish with what needs to change.</a:t>
            </a:r>
          </a:p>
        </p:txBody>
      </p:sp>
      <p:grpSp>
        <p:nvGrpSpPr>
          <p:cNvPr id="6" name="Group 5">
            <a:extLst>
              <a:ext uri="{FF2B5EF4-FFF2-40B4-BE49-F238E27FC236}">
                <a16:creationId xmlns:a16="http://schemas.microsoft.com/office/drawing/2014/main" id="{E9A9F02F-232E-7395-168E-79EE1F295BF9}"/>
              </a:ext>
            </a:extLst>
          </p:cNvPr>
          <p:cNvGrpSpPr/>
          <p:nvPr/>
        </p:nvGrpSpPr>
        <p:grpSpPr>
          <a:xfrm>
            <a:off x="-1" y="6115050"/>
            <a:ext cx="12192001" cy="776654"/>
            <a:chOff x="-1" y="6115050"/>
            <a:chExt cx="12192001" cy="776654"/>
          </a:xfrm>
        </p:grpSpPr>
        <p:cxnSp>
          <p:nvCxnSpPr>
            <p:cNvPr id="8" name="Straight Connector 7">
              <a:extLst>
                <a:ext uri="{FF2B5EF4-FFF2-40B4-BE49-F238E27FC236}">
                  <a16:creationId xmlns:a16="http://schemas.microsoft.com/office/drawing/2014/main" id="{10D8A52F-BF37-1C43-BE22-436C0B172E26}"/>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94DFB5AC-1AC6-D266-AD9C-999EA1C6A41E}"/>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74F13D9-EF8A-9450-FC2A-729DA8FFC941}"/>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ACDDA750-56D8-860D-775E-5D8690B90EA5}"/>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32" name="Picture 31">
            <a:extLst>
              <a:ext uri="{FF2B5EF4-FFF2-40B4-BE49-F238E27FC236}">
                <a16:creationId xmlns:a16="http://schemas.microsoft.com/office/drawing/2014/main" id="{6113DC12-44C7-54EB-DA1C-E2D14D82838C}"/>
              </a:ext>
            </a:extLst>
          </p:cNvPr>
          <p:cNvPicPr>
            <a:picLocks noChangeAspect="1"/>
          </p:cNvPicPr>
          <p:nvPr/>
        </p:nvPicPr>
        <p:blipFill>
          <a:blip r:embed="rId4">
            <a:extLst>
              <a:ext uri="{28A0092B-C50C-407E-A947-70E740481C1C}">
                <a14:useLocalDpi xmlns:a14="http://schemas.microsoft.com/office/drawing/2010/main" val="0"/>
              </a:ext>
            </a:extLst>
          </a:blip>
          <a:srcRect l="221" t="294" r="62712" b="24477"/>
          <a:stretch>
            <a:fillRect/>
          </a:stretch>
        </p:blipFill>
        <p:spPr>
          <a:xfrm rot="4857871">
            <a:off x="7128684" y="-1328861"/>
            <a:ext cx="5398118" cy="6162584"/>
          </a:xfrm>
          <a:prstGeom prst="rect">
            <a:avLst/>
          </a:prstGeom>
        </p:spPr>
      </p:pic>
      <p:graphicFrame>
        <p:nvGraphicFramePr>
          <p:cNvPr id="15" name="Content Placeholder 3">
            <a:extLst>
              <a:ext uri="{FF2B5EF4-FFF2-40B4-BE49-F238E27FC236}">
                <a16:creationId xmlns:a16="http://schemas.microsoft.com/office/drawing/2014/main" id="{94DAB75C-20C5-A397-22A1-A09761D1D8DD}"/>
              </a:ext>
            </a:extLst>
          </p:cNvPr>
          <p:cNvGraphicFramePr>
            <a:graphicFrameLocks/>
          </p:cNvGraphicFramePr>
          <p:nvPr>
            <p:extLst>
              <p:ext uri="{D42A27DB-BD31-4B8C-83A1-F6EECF244321}">
                <p14:modId xmlns:p14="http://schemas.microsoft.com/office/powerpoint/2010/main" val="2071214421"/>
              </p:ext>
            </p:extLst>
          </p:nvPr>
        </p:nvGraphicFramePr>
        <p:xfrm>
          <a:off x="-685800" y="7948860"/>
          <a:ext cx="13947036" cy="3306808"/>
        </p:xfrm>
        <a:graphic>
          <a:graphicData uri="http://schemas.openxmlformats.org/drawingml/2006/table">
            <a:tbl>
              <a:tblPr firstRow="1" firstCol="1" bandRow="1">
                <a:tableStyleId>{5C22544A-7EE6-4342-B048-85BDC9FD1C3A}</a:tableStyleId>
              </a:tblPr>
              <a:tblGrid>
                <a:gridCol w="4649012">
                  <a:extLst>
                    <a:ext uri="{9D8B030D-6E8A-4147-A177-3AD203B41FA5}">
                      <a16:colId xmlns:a16="http://schemas.microsoft.com/office/drawing/2014/main" val="3138910762"/>
                    </a:ext>
                  </a:extLst>
                </a:gridCol>
                <a:gridCol w="4649012">
                  <a:extLst>
                    <a:ext uri="{9D8B030D-6E8A-4147-A177-3AD203B41FA5}">
                      <a16:colId xmlns:a16="http://schemas.microsoft.com/office/drawing/2014/main" val="955707060"/>
                    </a:ext>
                  </a:extLst>
                </a:gridCol>
                <a:gridCol w="4649012">
                  <a:extLst>
                    <a:ext uri="{9D8B030D-6E8A-4147-A177-3AD203B41FA5}">
                      <a16:colId xmlns:a16="http://schemas.microsoft.com/office/drawing/2014/main" val="2140865825"/>
                    </a:ext>
                  </a:extLst>
                </a:gridCol>
              </a:tblGrid>
              <a:tr h="81090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a:latin typeface="Gotham Rounded Book" pitchFamily="50" charset="0"/>
                        </a:rPr>
                        <a:t>Facebook/ Instagram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31D1A">
                        <a:alpha val="69804"/>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a:latin typeface="Gotham Rounded Book" pitchFamily="50" charset="0"/>
                        </a:rPr>
                        <a:t>Twitter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2B9E9">
                        <a:alpha val="69804"/>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a:latin typeface="Gotham Rounded Book" pitchFamily="50" charset="0"/>
                        </a:rPr>
                        <a:t>LinkedIn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4987">
                        <a:alpha val="69804"/>
                      </a:srgbClr>
                    </a:solidFill>
                  </a:tcPr>
                </a:tc>
                <a:extLst>
                  <a:ext uri="{0D108BD9-81ED-4DB2-BD59-A6C34878D82A}">
                    <a16:rowId xmlns:a16="http://schemas.microsoft.com/office/drawing/2014/main" val="1950257591"/>
                  </a:ext>
                </a:extLst>
              </a:tr>
              <a:tr h="2495900">
                <a:tc>
                  <a:txBody>
                    <a:bodyPr/>
                    <a:lstStyle/>
                    <a:p>
                      <a:pPr marL="285750" indent="-285750" algn="l">
                        <a:buFont typeface="Arial" panose="020B0604020202020204" pitchFamily="34" charset="0"/>
                        <a:buChar char="•"/>
                      </a:pPr>
                      <a:r>
                        <a:rPr lang="en-AU" sz="1600" b="0">
                          <a:solidFill>
                            <a:schemeClr val="tx1"/>
                          </a:solidFill>
                          <a:latin typeface="Gotham Rounded Book" pitchFamily="50" charset="0"/>
                        </a:rPr>
                        <a:t>Great for community stories, images, and awareness campaigns.</a:t>
                      </a:r>
                      <a:endParaRPr lang="en-AU" sz="1600" b="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31D1A">
                        <a:alpha val="30196"/>
                      </a:srgb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a:latin typeface="Gotham Rounded Book" pitchFamily="50" charset="0"/>
                        </a:rPr>
                        <a:t>Best for quick updates, tagging MPs, journalists, and advocacy organisations.</a:t>
                      </a:r>
                      <a:endParaRPr lang="en-AU" sz="1600"/>
                    </a:p>
                    <a:p>
                      <a:pPr algn="l"/>
                      <a:endParaRPr lang="en-AU" sz="16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2B9E9">
                        <a:alpha val="30196"/>
                      </a:srgb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a:latin typeface="Gotham Rounded Book" pitchFamily="50" charset="0"/>
                        </a:rPr>
                        <a:t>Professional space for policy discussions, research, and building partnerships.</a:t>
                      </a:r>
                      <a:endParaRPr lang="en-AU" sz="1600"/>
                    </a:p>
                    <a:p>
                      <a:pPr algn="l"/>
                      <a:endParaRPr lang="en-AU" sz="16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4987">
                        <a:alpha val="30196"/>
                      </a:srgbClr>
                    </a:solidFill>
                  </a:tcPr>
                </a:tc>
                <a:extLst>
                  <a:ext uri="{0D108BD9-81ED-4DB2-BD59-A6C34878D82A}">
                    <a16:rowId xmlns:a16="http://schemas.microsoft.com/office/drawing/2014/main" val="2102984417"/>
                  </a:ext>
                </a:extLst>
              </a:tr>
            </a:tbl>
          </a:graphicData>
        </a:graphic>
      </p:graphicFrame>
      <p:pic>
        <p:nvPicPr>
          <p:cNvPr id="21" name="Picture 20">
            <a:extLst>
              <a:ext uri="{FF2B5EF4-FFF2-40B4-BE49-F238E27FC236}">
                <a16:creationId xmlns:a16="http://schemas.microsoft.com/office/drawing/2014/main" id="{E7189FB0-B850-EAA5-E80A-57805F3D0C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4222377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7F270B8-0AF6-66B6-B261-67B9EBE3406E}"/>
              </a:ext>
            </a:extLst>
          </p:cNvPr>
          <p:cNvGraphicFramePr>
            <a:graphicFrameLocks noGrp="1"/>
          </p:cNvGraphicFramePr>
          <p:nvPr>
            <p:ph idx="1"/>
            <p:extLst>
              <p:ext uri="{D42A27DB-BD31-4B8C-83A1-F6EECF244321}">
                <p14:modId xmlns:p14="http://schemas.microsoft.com/office/powerpoint/2010/main" val="3568340010"/>
              </p:ext>
            </p:extLst>
          </p:nvPr>
        </p:nvGraphicFramePr>
        <p:xfrm>
          <a:off x="904875" y="1873868"/>
          <a:ext cx="10382250" cy="1413399"/>
        </p:xfrm>
        <a:graphic>
          <a:graphicData uri="http://schemas.openxmlformats.org/drawingml/2006/table">
            <a:tbl>
              <a:tblPr firstRow="1" firstCol="1" bandRow="1">
                <a:tableStyleId>{5C22544A-7EE6-4342-B048-85BDC9FD1C3A}</a:tableStyleId>
              </a:tblPr>
              <a:tblGrid>
                <a:gridCol w="3460750">
                  <a:extLst>
                    <a:ext uri="{9D8B030D-6E8A-4147-A177-3AD203B41FA5}">
                      <a16:colId xmlns:a16="http://schemas.microsoft.com/office/drawing/2014/main" val="3138910762"/>
                    </a:ext>
                  </a:extLst>
                </a:gridCol>
                <a:gridCol w="3460750">
                  <a:extLst>
                    <a:ext uri="{9D8B030D-6E8A-4147-A177-3AD203B41FA5}">
                      <a16:colId xmlns:a16="http://schemas.microsoft.com/office/drawing/2014/main" val="955707060"/>
                    </a:ext>
                  </a:extLst>
                </a:gridCol>
                <a:gridCol w="3460750">
                  <a:extLst>
                    <a:ext uri="{9D8B030D-6E8A-4147-A177-3AD203B41FA5}">
                      <a16:colId xmlns:a16="http://schemas.microsoft.com/office/drawing/2014/main" val="2140865825"/>
                    </a:ext>
                  </a:extLst>
                </a:gridCol>
              </a:tblGrid>
              <a:tr h="3465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a:latin typeface="Gotham Rounded Book" pitchFamily="50" charset="0"/>
                        </a:rPr>
                        <a:t>Facebook/ Instagram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31D1A">
                        <a:alpha val="69804"/>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dirty="0">
                          <a:latin typeface="Gotham Rounded Book" pitchFamily="50"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2B9E9">
                        <a:alpha val="69804"/>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a:latin typeface="Gotham Rounded Book" pitchFamily="50" charset="0"/>
                        </a:rPr>
                        <a:t>LinkedIn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4987">
                        <a:alpha val="69804"/>
                      </a:srgbClr>
                    </a:solidFill>
                  </a:tcPr>
                </a:tc>
                <a:extLst>
                  <a:ext uri="{0D108BD9-81ED-4DB2-BD59-A6C34878D82A}">
                    <a16:rowId xmlns:a16="http://schemas.microsoft.com/office/drawing/2014/main" val="1950257591"/>
                  </a:ext>
                </a:extLst>
              </a:tr>
              <a:tr h="1066800">
                <a:tc>
                  <a:txBody>
                    <a:bodyPr/>
                    <a:lstStyle/>
                    <a:p>
                      <a:pPr marL="285750" indent="-285750" algn="l">
                        <a:buFont typeface="Arial" panose="020B0604020202020204" pitchFamily="34" charset="0"/>
                        <a:buChar char="•"/>
                      </a:pPr>
                      <a:r>
                        <a:rPr lang="en-AU" sz="1600" b="0">
                          <a:solidFill>
                            <a:schemeClr val="tx1"/>
                          </a:solidFill>
                          <a:latin typeface="Gotham Rounded Book" pitchFamily="50" charset="0"/>
                        </a:rPr>
                        <a:t>Great for community stories, images, and awareness campaigns.</a:t>
                      </a:r>
                      <a:endParaRPr lang="en-AU" sz="1600" b="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31D1A">
                        <a:alpha val="30196"/>
                      </a:srgb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a:latin typeface="Gotham Rounded Book" pitchFamily="50" charset="0"/>
                        </a:rPr>
                        <a:t>Best for quick updates, tagging MPs, journalists, and advocacy organisations.</a:t>
                      </a:r>
                      <a:endParaRPr lang="en-AU" sz="1600"/>
                    </a:p>
                    <a:p>
                      <a:pPr algn="l"/>
                      <a:endParaRPr lang="en-AU" sz="16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52B9E9">
                        <a:alpha val="30196"/>
                      </a:srgb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dirty="0">
                          <a:latin typeface="Gotham Rounded Book" pitchFamily="50" charset="0"/>
                        </a:rPr>
                        <a:t>Professional space for policy discussions, research, and building partnerships.</a:t>
                      </a:r>
                      <a:endParaRPr lang="en-AU" sz="1600" dirty="0"/>
                    </a:p>
                    <a:p>
                      <a:pPr algn="l"/>
                      <a:endParaRPr lang="en-AU"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4987">
                        <a:alpha val="30196"/>
                      </a:srgbClr>
                    </a:solidFill>
                  </a:tcPr>
                </a:tc>
                <a:extLst>
                  <a:ext uri="{0D108BD9-81ED-4DB2-BD59-A6C34878D82A}">
                    <a16:rowId xmlns:a16="http://schemas.microsoft.com/office/drawing/2014/main" val="2102984417"/>
                  </a:ext>
                </a:extLst>
              </a:tr>
            </a:tbl>
          </a:graphicData>
        </a:graphic>
      </p:graphicFrame>
      <p:sp>
        <p:nvSpPr>
          <p:cNvPr id="5" name="Title 1">
            <a:extLst>
              <a:ext uri="{FF2B5EF4-FFF2-40B4-BE49-F238E27FC236}">
                <a16:creationId xmlns:a16="http://schemas.microsoft.com/office/drawing/2014/main" id="{B1F0783F-98CF-9221-AC34-94541987B198}"/>
              </a:ext>
            </a:extLst>
          </p:cNvPr>
          <p:cNvSpPr txBox="1">
            <a:spLocks/>
          </p:cNvSpPr>
          <p:nvPr/>
        </p:nvSpPr>
        <p:spPr>
          <a:xfrm>
            <a:off x="800097" y="619778"/>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a:solidFill>
                  <a:srgbClr val="E31D1A"/>
                </a:solidFill>
                <a:latin typeface="Gotham Rounded Bold" panose="02000000000000000000" pitchFamily="50" charset="0"/>
              </a:rPr>
              <a:t>Using Social Media</a:t>
            </a:r>
            <a:endParaRPr lang="en-AU" sz="3300">
              <a:solidFill>
                <a:srgbClr val="E31D1A"/>
              </a:solidFill>
              <a:latin typeface="Gotham Rounded Bold" panose="02000000000000000000" pitchFamily="50" charset="0"/>
            </a:endParaRPr>
          </a:p>
        </p:txBody>
      </p:sp>
      <p:sp>
        <p:nvSpPr>
          <p:cNvPr id="6" name="Title 1">
            <a:extLst>
              <a:ext uri="{FF2B5EF4-FFF2-40B4-BE49-F238E27FC236}">
                <a16:creationId xmlns:a16="http://schemas.microsoft.com/office/drawing/2014/main" id="{4A2348F1-1391-AC81-82E2-8041DE4BB4A1}"/>
              </a:ext>
            </a:extLst>
          </p:cNvPr>
          <p:cNvSpPr txBox="1">
            <a:spLocks/>
          </p:cNvSpPr>
          <p:nvPr/>
        </p:nvSpPr>
        <p:spPr>
          <a:xfrm>
            <a:off x="800096" y="1262219"/>
            <a:ext cx="8128000"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a:solidFill>
                  <a:srgbClr val="003E52"/>
                </a:solidFill>
                <a:latin typeface="Gotham Rounded Medium" pitchFamily="50" charset="0"/>
              </a:rPr>
              <a:t>Choosing the right platform:</a:t>
            </a:r>
            <a:endParaRPr lang="en-AU" sz="2400">
              <a:solidFill>
                <a:srgbClr val="003E52"/>
              </a:solidFill>
              <a:latin typeface="Gotham Rounded Medium" pitchFamily="50" charset="0"/>
            </a:endParaRPr>
          </a:p>
        </p:txBody>
      </p:sp>
      <p:sp>
        <p:nvSpPr>
          <p:cNvPr id="7" name="Title 1">
            <a:extLst>
              <a:ext uri="{FF2B5EF4-FFF2-40B4-BE49-F238E27FC236}">
                <a16:creationId xmlns:a16="http://schemas.microsoft.com/office/drawing/2014/main" id="{FF52F98F-FFDD-DC75-FC28-7A29FA44B26D}"/>
              </a:ext>
            </a:extLst>
          </p:cNvPr>
          <p:cNvSpPr txBox="1">
            <a:spLocks/>
          </p:cNvSpPr>
          <p:nvPr/>
        </p:nvSpPr>
        <p:spPr>
          <a:xfrm>
            <a:off x="904875" y="3633239"/>
            <a:ext cx="8128000"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a:solidFill>
                  <a:srgbClr val="003E52"/>
                </a:solidFill>
                <a:latin typeface="Gotham Rounded Medium" pitchFamily="50" charset="0"/>
              </a:rPr>
              <a:t>Keys to effective online advocacy:</a:t>
            </a:r>
            <a:endParaRPr lang="en-AU" sz="2400">
              <a:solidFill>
                <a:srgbClr val="003E52"/>
              </a:solidFill>
              <a:latin typeface="Gotham Rounded Medium" pitchFamily="50" charset="0"/>
            </a:endParaRPr>
          </a:p>
        </p:txBody>
      </p:sp>
      <p:sp>
        <p:nvSpPr>
          <p:cNvPr id="9" name="TextBox 8">
            <a:extLst>
              <a:ext uri="{FF2B5EF4-FFF2-40B4-BE49-F238E27FC236}">
                <a16:creationId xmlns:a16="http://schemas.microsoft.com/office/drawing/2014/main" id="{1C0C010C-3767-ACC7-4753-4169751F10FD}"/>
              </a:ext>
            </a:extLst>
          </p:cNvPr>
          <p:cNvSpPr txBox="1"/>
          <p:nvPr/>
        </p:nvSpPr>
        <p:spPr>
          <a:xfrm>
            <a:off x="9464671" y="4247462"/>
            <a:ext cx="1822454" cy="338554"/>
          </a:xfrm>
          <a:prstGeom prst="rect">
            <a:avLst/>
          </a:prstGeom>
          <a:solidFill>
            <a:srgbClr val="004987">
              <a:alpha val="40000"/>
            </a:srgbClr>
          </a:solidFill>
        </p:spPr>
        <p:txBody>
          <a:bodyPr wrap="square" rtlCol="0">
            <a:spAutoFit/>
          </a:bodyPr>
          <a:lstStyle/>
          <a:p>
            <a:pPr algn="ctr"/>
            <a:r>
              <a:rPr lang="en-US" sz="1600">
                <a:latin typeface="Gotham Rounded Book" pitchFamily="50" charset="0"/>
              </a:rPr>
              <a:t>Use visuals</a:t>
            </a:r>
            <a:endParaRPr lang="en-AU" sz="1400">
              <a:latin typeface="Gotham Rounded Book" pitchFamily="50" charset="0"/>
            </a:endParaRPr>
          </a:p>
        </p:txBody>
      </p:sp>
      <p:sp>
        <p:nvSpPr>
          <p:cNvPr id="10" name="TextBox 9">
            <a:extLst>
              <a:ext uri="{FF2B5EF4-FFF2-40B4-BE49-F238E27FC236}">
                <a16:creationId xmlns:a16="http://schemas.microsoft.com/office/drawing/2014/main" id="{0E3B44C6-8E08-775B-F5D3-1D0A53A4C11D}"/>
              </a:ext>
            </a:extLst>
          </p:cNvPr>
          <p:cNvSpPr txBox="1"/>
          <p:nvPr/>
        </p:nvSpPr>
        <p:spPr>
          <a:xfrm>
            <a:off x="904875" y="4226665"/>
            <a:ext cx="1822454" cy="338554"/>
          </a:xfrm>
          <a:prstGeom prst="rect">
            <a:avLst/>
          </a:prstGeom>
          <a:solidFill>
            <a:srgbClr val="003E52">
              <a:alpha val="40000"/>
            </a:srgbClr>
          </a:solidFill>
        </p:spPr>
        <p:txBody>
          <a:bodyPr wrap="square" rtlCol="0">
            <a:spAutoFit/>
          </a:bodyPr>
          <a:lstStyle/>
          <a:p>
            <a:pPr algn="ctr"/>
            <a:r>
              <a:rPr lang="en-US" sz="1600">
                <a:latin typeface="Gotham Rounded Book" pitchFamily="50" charset="0"/>
              </a:rPr>
              <a:t>Be authentic</a:t>
            </a:r>
            <a:endParaRPr lang="en-AU" sz="1400">
              <a:latin typeface="Gotham Rounded Book" pitchFamily="50" charset="0"/>
            </a:endParaRPr>
          </a:p>
        </p:txBody>
      </p:sp>
      <p:sp>
        <p:nvSpPr>
          <p:cNvPr id="11" name="TextBox 10">
            <a:extLst>
              <a:ext uri="{FF2B5EF4-FFF2-40B4-BE49-F238E27FC236}">
                <a16:creationId xmlns:a16="http://schemas.microsoft.com/office/drawing/2014/main" id="{8467A962-704E-191F-4D56-0262DE1D4A18}"/>
              </a:ext>
            </a:extLst>
          </p:cNvPr>
          <p:cNvSpPr txBox="1"/>
          <p:nvPr/>
        </p:nvSpPr>
        <p:spPr>
          <a:xfrm>
            <a:off x="5184772" y="4247462"/>
            <a:ext cx="1822454" cy="338554"/>
          </a:xfrm>
          <a:prstGeom prst="rect">
            <a:avLst/>
          </a:prstGeom>
          <a:solidFill>
            <a:srgbClr val="52B9E9">
              <a:alpha val="40000"/>
            </a:srgbClr>
          </a:solidFill>
        </p:spPr>
        <p:txBody>
          <a:bodyPr wrap="square" rtlCol="0">
            <a:spAutoFit/>
          </a:bodyPr>
          <a:lstStyle/>
          <a:p>
            <a:pPr algn="ctr"/>
            <a:r>
              <a:rPr lang="en-AU" sz="1600">
                <a:latin typeface="Gotham Rounded Book" pitchFamily="50" charset="0"/>
              </a:rPr>
              <a:t>Keep it simple</a:t>
            </a:r>
            <a:endParaRPr lang="en-AU" sz="1200">
              <a:latin typeface="Gotham Rounded Book" pitchFamily="50" charset="0"/>
            </a:endParaRPr>
          </a:p>
        </p:txBody>
      </p:sp>
      <p:sp>
        <p:nvSpPr>
          <p:cNvPr id="12" name="TextBox 11">
            <a:extLst>
              <a:ext uri="{FF2B5EF4-FFF2-40B4-BE49-F238E27FC236}">
                <a16:creationId xmlns:a16="http://schemas.microsoft.com/office/drawing/2014/main" id="{9B08DFE2-674A-F99D-1E17-85BCAA4FEF05}"/>
              </a:ext>
            </a:extLst>
          </p:cNvPr>
          <p:cNvSpPr txBox="1"/>
          <p:nvPr/>
        </p:nvSpPr>
        <p:spPr>
          <a:xfrm>
            <a:off x="7385492" y="5052291"/>
            <a:ext cx="1822454" cy="338554"/>
          </a:xfrm>
          <a:prstGeom prst="rect">
            <a:avLst/>
          </a:prstGeom>
          <a:solidFill>
            <a:srgbClr val="555654">
              <a:alpha val="40000"/>
            </a:srgbClr>
          </a:solidFill>
        </p:spPr>
        <p:txBody>
          <a:bodyPr wrap="square" rtlCol="0">
            <a:spAutoFit/>
          </a:bodyPr>
          <a:lstStyle/>
          <a:p>
            <a:pPr algn="ctr"/>
            <a:r>
              <a:rPr lang="en-AU" sz="1600">
                <a:latin typeface="Gotham Rounded Book" pitchFamily="50" charset="0"/>
              </a:rPr>
              <a:t>Protect privacy</a:t>
            </a:r>
            <a:endParaRPr lang="en-AU" sz="1200">
              <a:latin typeface="Gotham Rounded Book" pitchFamily="50" charset="0"/>
            </a:endParaRPr>
          </a:p>
        </p:txBody>
      </p:sp>
      <p:sp>
        <p:nvSpPr>
          <p:cNvPr id="13" name="TextBox 12">
            <a:extLst>
              <a:ext uri="{FF2B5EF4-FFF2-40B4-BE49-F238E27FC236}">
                <a16:creationId xmlns:a16="http://schemas.microsoft.com/office/drawing/2014/main" id="{0F925EC8-C176-2F62-A4ED-EAB6D8B49C00}"/>
              </a:ext>
            </a:extLst>
          </p:cNvPr>
          <p:cNvSpPr txBox="1"/>
          <p:nvPr/>
        </p:nvSpPr>
        <p:spPr>
          <a:xfrm>
            <a:off x="2984055" y="5052291"/>
            <a:ext cx="1822454" cy="338554"/>
          </a:xfrm>
          <a:prstGeom prst="rect">
            <a:avLst/>
          </a:prstGeom>
          <a:solidFill>
            <a:srgbClr val="E31D1A">
              <a:alpha val="40000"/>
            </a:srgbClr>
          </a:solidFill>
        </p:spPr>
        <p:txBody>
          <a:bodyPr wrap="square" rtlCol="0">
            <a:spAutoFit/>
          </a:bodyPr>
          <a:lstStyle/>
          <a:p>
            <a:pPr algn="ctr"/>
            <a:r>
              <a:rPr lang="en-AU" sz="1600">
                <a:latin typeface="Gotham Rounded Book" pitchFamily="50" charset="0"/>
              </a:rPr>
              <a:t>Stay respectful</a:t>
            </a:r>
            <a:endParaRPr lang="en-AU" sz="1200">
              <a:latin typeface="Gotham Rounded Book" pitchFamily="50" charset="0"/>
            </a:endParaRPr>
          </a:p>
        </p:txBody>
      </p:sp>
      <p:grpSp>
        <p:nvGrpSpPr>
          <p:cNvPr id="18" name="Group 17">
            <a:extLst>
              <a:ext uri="{FF2B5EF4-FFF2-40B4-BE49-F238E27FC236}">
                <a16:creationId xmlns:a16="http://schemas.microsoft.com/office/drawing/2014/main" id="{EBA6645B-572C-13A9-75E4-57FA6281E1BA}"/>
              </a:ext>
            </a:extLst>
          </p:cNvPr>
          <p:cNvGrpSpPr/>
          <p:nvPr/>
        </p:nvGrpSpPr>
        <p:grpSpPr>
          <a:xfrm>
            <a:off x="-1" y="6115050"/>
            <a:ext cx="12192001" cy="776654"/>
            <a:chOff x="-1" y="6115050"/>
            <a:chExt cx="12192001" cy="776654"/>
          </a:xfrm>
        </p:grpSpPr>
        <p:cxnSp>
          <p:nvCxnSpPr>
            <p:cNvPr id="19" name="Straight Connector 18">
              <a:extLst>
                <a:ext uri="{FF2B5EF4-FFF2-40B4-BE49-F238E27FC236}">
                  <a16:creationId xmlns:a16="http://schemas.microsoft.com/office/drawing/2014/main" id="{3E0F003A-B2C9-5943-A136-124A1ED943C8}"/>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A313BADF-4BF2-8B4A-3DEB-DF5D11233617}"/>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6B1C354-A4A8-7412-7E23-45A8F9E98333}"/>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7A050282-8142-9AD3-9DEE-B973290F0131}"/>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23" name="Picture 22">
            <a:extLst>
              <a:ext uri="{FF2B5EF4-FFF2-40B4-BE49-F238E27FC236}">
                <a16:creationId xmlns:a16="http://schemas.microsoft.com/office/drawing/2014/main" id="{02CA7BF8-2A9C-1792-3B66-0540AD764D33}"/>
              </a:ext>
            </a:extLst>
          </p:cNvPr>
          <p:cNvPicPr>
            <a:picLocks noChangeAspect="1"/>
          </p:cNvPicPr>
          <p:nvPr/>
        </p:nvPicPr>
        <p:blipFill>
          <a:blip r:embed="rId3">
            <a:extLst>
              <a:ext uri="{28A0092B-C50C-407E-A947-70E740481C1C}">
                <a14:useLocalDpi xmlns:a14="http://schemas.microsoft.com/office/drawing/2010/main" val="0"/>
              </a:ext>
            </a:extLst>
          </a:blip>
          <a:srcRect l="36025" t="50764" r="35171" b="7296"/>
          <a:stretch>
            <a:fillRect/>
          </a:stretch>
        </p:blipFill>
        <p:spPr>
          <a:xfrm rot="19816691">
            <a:off x="9104533" y="-2187420"/>
            <a:ext cx="4300280" cy="3287288"/>
          </a:xfrm>
          <a:prstGeom prst="rect">
            <a:avLst/>
          </a:prstGeom>
        </p:spPr>
      </p:pic>
      <p:pic>
        <p:nvPicPr>
          <p:cNvPr id="24" name="Picture 23">
            <a:extLst>
              <a:ext uri="{FF2B5EF4-FFF2-40B4-BE49-F238E27FC236}">
                <a16:creationId xmlns:a16="http://schemas.microsoft.com/office/drawing/2014/main" id="{A6513BF3-A7A6-01DB-3B3E-B115E3203398}"/>
              </a:ext>
            </a:extLst>
          </p:cNvPr>
          <p:cNvPicPr>
            <a:picLocks noChangeAspect="1"/>
          </p:cNvPicPr>
          <p:nvPr/>
        </p:nvPicPr>
        <p:blipFill>
          <a:blip r:embed="rId3">
            <a:extLst>
              <a:ext uri="{28A0092B-C50C-407E-A947-70E740481C1C}">
                <a14:useLocalDpi xmlns:a14="http://schemas.microsoft.com/office/drawing/2010/main" val="0"/>
              </a:ext>
            </a:extLst>
          </a:blip>
          <a:srcRect l="4210" t="45512" r="66986" b="11358"/>
          <a:stretch>
            <a:fillRect/>
          </a:stretch>
        </p:blipFill>
        <p:spPr>
          <a:xfrm rot="4192164">
            <a:off x="10041860" y="-940677"/>
            <a:ext cx="4300281" cy="3380466"/>
          </a:xfrm>
          <a:prstGeom prst="rect">
            <a:avLst/>
          </a:prstGeom>
        </p:spPr>
      </p:pic>
      <p:pic>
        <p:nvPicPr>
          <p:cNvPr id="2" name="Picture 1">
            <a:extLst>
              <a:ext uri="{FF2B5EF4-FFF2-40B4-BE49-F238E27FC236}">
                <a16:creationId xmlns:a16="http://schemas.microsoft.com/office/drawing/2014/main" id="{60E185BE-9E77-6F06-FA24-197212BBE5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0010" y="2058928"/>
            <a:ext cx="8531683" cy="4799072"/>
          </a:xfrm>
          <a:prstGeom prst="rect">
            <a:avLst/>
          </a:prstGeom>
        </p:spPr>
      </p:pic>
      <p:sp>
        <p:nvSpPr>
          <p:cNvPr id="3" name="TextBox 2">
            <a:extLst>
              <a:ext uri="{FF2B5EF4-FFF2-40B4-BE49-F238E27FC236}">
                <a16:creationId xmlns:a16="http://schemas.microsoft.com/office/drawing/2014/main" id="{A242B358-B840-76CF-49BA-5ADA24D6709A}"/>
              </a:ext>
            </a:extLst>
          </p:cNvPr>
          <p:cNvSpPr txBox="1"/>
          <p:nvPr/>
        </p:nvSpPr>
        <p:spPr>
          <a:xfrm>
            <a:off x="13361159" y="2654631"/>
            <a:ext cx="9067802" cy="338554"/>
          </a:xfrm>
          <a:prstGeom prst="rect">
            <a:avLst/>
          </a:prstGeom>
          <a:noFill/>
        </p:spPr>
        <p:txBody>
          <a:bodyPr wrap="square" rtlCol="0">
            <a:spAutoFit/>
          </a:bodyPr>
          <a:lstStyle/>
          <a:p>
            <a:r>
              <a:rPr lang="en-US" sz="1600">
                <a:latin typeface="Gotham Rounded Book" pitchFamily="50" charset="0"/>
              </a:rPr>
              <a:t>Prepare 2-3 key points before the interview – and repeat them often.</a:t>
            </a:r>
            <a:endParaRPr lang="en-AU" sz="1400">
              <a:latin typeface="Gotham Rounded Book" pitchFamily="50" charset="0"/>
            </a:endParaRPr>
          </a:p>
        </p:txBody>
      </p:sp>
      <p:sp>
        <p:nvSpPr>
          <p:cNvPr id="8" name="TextBox 7">
            <a:extLst>
              <a:ext uri="{FF2B5EF4-FFF2-40B4-BE49-F238E27FC236}">
                <a16:creationId xmlns:a16="http://schemas.microsoft.com/office/drawing/2014/main" id="{F839286E-888C-12FF-EF27-33F926D91C59}"/>
              </a:ext>
            </a:extLst>
          </p:cNvPr>
          <p:cNvSpPr txBox="1"/>
          <p:nvPr/>
        </p:nvSpPr>
        <p:spPr>
          <a:xfrm>
            <a:off x="13807247" y="3531286"/>
            <a:ext cx="7346952" cy="338554"/>
          </a:xfrm>
          <a:prstGeom prst="rect">
            <a:avLst/>
          </a:prstGeom>
          <a:noFill/>
        </p:spPr>
        <p:txBody>
          <a:bodyPr wrap="square">
            <a:spAutoFit/>
          </a:bodyPr>
          <a:lstStyle/>
          <a:p>
            <a:r>
              <a:rPr lang="en-AU" sz="1600" kern="0">
                <a:effectLst/>
                <a:latin typeface="Gotham Rounded Book" pitchFamily="50" charset="0"/>
                <a:ea typeface="DengXian" panose="02010600030101010101" pitchFamily="2" charset="-122"/>
              </a:rPr>
              <a:t>Use sound bites – short, memorable sentences that stick.</a:t>
            </a:r>
            <a:endParaRPr lang="en-AU" sz="1600">
              <a:latin typeface="Gotham Rounded Book" pitchFamily="50" charset="0"/>
            </a:endParaRPr>
          </a:p>
        </p:txBody>
      </p:sp>
      <p:sp>
        <p:nvSpPr>
          <p:cNvPr id="14" name="TextBox 13">
            <a:extLst>
              <a:ext uri="{FF2B5EF4-FFF2-40B4-BE49-F238E27FC236}">
                <a16:creationId xmlns:a16="http://schemas.microsoft.com/office/drawing/2014/main" id="{87E0E130-DC51-A503-B0EE-91F14712B787}"/>
              </a:ext>
            </a:extLst>
          </p:cNvPr>
          <p:cNvSpPr txBox="1"/>
          <p:nvPr/>
        </p:nvSpPr>
        <p:spPr>
          <a:xfrm>
            <a:off x="14236860" y="4378798"/>
            <a:ext cx="8601078" cy="339195"/>
          </a:xfrm>
          <a:prstGeom prst="rect">
            <a:avLst/>
          </a:prstGeom>
          <a:noFill/>
        </p:spPr>
        <p:txBody>
          <a:bodyPr wrap="square">
            <a:spAutoFit/>
          </a:bodyPr>
          <a:lstStyle/>
          <a:p>
            <a:pPr lvl="0">
              <a:lnSpc>
                <a:spcPct val="107000"/>
              </a:lnSpc>
              <a:spcAft>
                <a:spcPts val="800"/>
              </a:spcAft>
              <a:buSzPts val="1000"/>
              <a:tabLst>
                <a:tab pos="457200" algn="l"/>
              </a:tabLst>
            </a:pPr>
            <a:r>
              <a:rPr lang="en-AU" sz="1600">
                <a:effectLst/>
                <a:latin typeface="Gotham Rounded Book" pitchFamily="50" charset="0"/>
                <a:ea typeface="DengXian" panose="02010600030101010101" pitchFamily="2" charset="-122"/>
                <a:cs typeface="Cordia New" panose="020B0304020202020204" pitchFamily="34" charset="-34"/>
              </a:rPr>
              <a:t>Bridge back to your message if asked tricky questions.</a:t>
            </a:r>
          </a:p>
        </p:txBody>
      </p:sp>
      <p:sp>
        <p:nvSpPr>
          <p:cNvPr id="15" name="TextBox 14">
            <a:extLst>
              <a:ext uri="{FF2B5EF4-FFF2-40B4-BE49-F238E27FC236}">
                <a16:creationId xmlns:a16="http://schemas.microsoft.com/office/drawing/2014/main" id="{3CC7B5E7-62F3-3857-D51A-66215BD11672}"/>
              </a:ext>
            </a:extLst>
          </p:cNvPr>
          <p:cNvSpPr txBox="1"/>
          <p:nvPr/>
        </p:nvSpPr>
        <p:spPr>
          <a:xfrm>
            <a:off x="14635922" y="5285859"/>
            <a:ext cx="6518277" cy="338554"/>
          </a:xfrm>
          <a:prstGeom prst="rect">
            <a:avLst/>
          </a:prstGeom>
          <a:noFill/>
        </p:spPr>
        <p:txBody>
          <a:bodyPr wrap="square">
            <a:spAutoFit/>
          </a:bodyPr>
          <a:lstStyle/>
          <a:p>
            <a:r>
              <a:rPr lang="en-AU" sz="1600" kern="0">
                <a:effectLst/>
                <a:latin typeface="Gotham Rounded Book" pitchFamily="50" charset="0"/>
                <a:ea typeface="DengXian" panose="02010600030101010101" pitchFamily="2" charset="-122"/>
              </a:rPr>
              <a:t>Stay respectful and solutions-focused – avoid negativity.</a:t>
            </a:r>
            <a:endParaRPr lang="en-AU" sz="1600">
              <a:latin typeface="Gotham Rounded Book" pitchFamily="50" charset="0"/>
            </a:endParaRPr>
          </a:p>
        </p:txBody>
      </p:sp>
      <p:sp>
        <p:nvSpPr>
          <p:cNvPr id="16" name="TextBox 15">
            <a:extLst>
              <a:ext uri="{FF2B5EF4-FFF2-40B4-BE49-F238E27FC236}">
                <a16:creationId xmlns:a16="http://schemas.microsoft.com/office/drawing/2014/main" id="{F46B5612-9688-27F4-1A85-BFF13A13A938}"/>
              </a:ext>
            </a:extLst>
          </p:cNvPr>
          <p:cNvSpPr txBox="1"/>
          <p:nvPr/>
        </p:nvSpPr>
        <p:spPr>
          <a:xfrm>
            <a:off x="15029624" y="6133371"/>
            <a:ext cx="5934075" cy="338554"/>
          </a:xfrm>
          <a:prstGeom prst="rect">
            <a:avLst/>
          </a:prstGeom>
          <a:noFill/>
        </p:spPr>
        <p:txBody>
          <a:bodyPr wrap="square">
            <a:spAutoFit/>
          </a:bodyPr>
          <a:lstStyle/>
          <a:p>
            <a:r>
              <a:rPr lang="en-AU" sz="1600" kern="0">
                <a:effectLst/>
                <a:latin typeface="Gotham Rounded Book" pitchFamily="50" charset="0"/>
                <a:ea typeface="DengXian" panose="02010600030101010101" pitchFamily="2" charset="-122"/>
              </a:rPr>
              <a:t>Practice calm delivery – short pauses give you control.</a:t>
            </a:r>
            <a:endParaRPr lang="en-AU" sz="1600">
              <a:latin typeface="Gotham Rounded Book" pitchFamily="50" charset="0"/>
            </a:endParaRPr>
          </a:p>
        </p:txBody>
      </p:sp>
      <p:pic>
        <p:nvPicPr>
          <p:cNvPr id="26" name="Picture 25">
            <a:extLst>
              <a:ext uri="{FF2B5EF4-FFF2-40B4-BE49-F238E27FC236}">
                <a16:creationId xmlns:a16="http://schemas.microsoft.com/office/drawing/2014/main" id="{DDE93C92-6E75-E81C-53FA-4E8E8F9D26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3239564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90952-206E-F392-A2AE-0031410CDDB3}"/>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87F7AEC4-F768-DFBF-D9E8-0372D758A720}"/>
              </a:ext>
            </a:extLst>
          </p:cNvPr>
          <p:cNvPicPr>
            <a:picLocks noChangeAspect="1"/>
          </p:cNvPicPr>
          <p:nvPr/>
        </p:nvPicPr>
        <p:blipFill>
          <a:blip r:embed="rId3">
            <a:extLst>
              <a:ext uri="{28A0092B-C50C-407E-A947-70E740481C1C}">
                <a14:useLocalDpi xmlns:a14="http://schemas.microsoft.com/office/drawing/2010/main" val="0"/>
              </a:ext>
            </a:extLst>
          </a:blip>
          <a:srcRect l="36025" t="50764" r="35171" b="7296"/>
          <a:stretch>
            <a:fillRect/>
          </a:stretch>
        </p:blipFill>
        <p:spPr>
          <a:xfrm rot="19375798">
            <a:off x="9094319" y="-260715"/>
            <a:ext cx="3535543" cy="2354174"/>
          </a:xfrm>
          <a:prstGeom prst="rect">
            <a:avLst/>
          </a:prstGeom>
        </p:spPr>
      </p:pic>
      <p:sp>
        <p:nvSpPr>
          <p:cNvPr id="8" name="Flowchart: Connector 7">
            <a:extLst>
              <a:ext uri="{FF2B5EF4-FFF2-40B4-BE49-F238E27FC236}">
                <a16:creationId xmlns:a16="http://schemas.microsoft.com/office/drawing/2014/main" id="{6D4F02D8-2658-F5F2-2C1A-3F3CABF07B3C}"/>
              </a:ext>
            </a:extLst>
          </p:cNvPr>
          <p:cNvSpPr/>
          <p:nvPr/>
        </p:nvSpPr>
        <p:spPr>
          <a:xfrm rot="20885410">
            <a:off x="7458173" y="-2323353"/>
            <a:ext cx="2807340" cy="3044272"/>
          </a:xfrm>
          <a:prstGeom prst="flowChartConnector">
            <a:avLst/>
          </a:prstGeom>
          <a:solidFill>
            <a:srgbClr val="0049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1">
            <a:extLst>
              <a:ext uri="{FF2B5EF4-FFF2-40B4-BE49-F238E27FC236}">
                <a16:creationId xmlns:a16="http://schemas.microsoft.com/office/drawing/2014/main" id="{D07475AC-62B1-E955-FA2D-386E4AF6E03B}"/>
              </a:ext>
            </a:extLst>
          </p:cNvPr>
          <p:cNvSpPr txBox="1">
            <a:spLocks/>
          </p:cNvSpPr>
          <p:nvPr/>
        </p:nvSpPr>
        <p:spPr>
          <a:xfrm>
            <a:off x="705736" y="654762"/>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a:solidFill>
                  <a:srgbClr val="E31D1A"/>
                </a:solidFill>
                <a:latin typeface="Gotham Rounded Bold" panose="02000000000000000000" pitchFamily="50" charset="0"/>
              </a:rPr>
              <a:t>Engaging with Media</a:t>
            </a:r>
            <a:endParaRPr lang="en-AU" sz="3300">
              <a:solidFill>
                <a:srgbClr val="E31D1A"/>
              </a:solidFill>
              <a:latin typeface="Gotham Rounded Bold" panose="02000000000000000000" pitchFamily="50" charset="0"/>
            </a:endParaRPr>
          </a:p>
        </p:txBody>
      </p:sp>
      <p:sp>
        <p:nvSpPr>
          <p:cNvPr id="7" name="TextBox 6">
            <a:extLst>
              <a:ext uri="{FF2B5EF4-FFF2-40B4-BE49-F238E27FC236}">
                <a16:creationId xmlns:a16="http://schemas.microsoft.com/office/drawing/2014/main" id="{48B0DF46-1FC9-569F-5679-EBDC074FE6A0}"/>
              </a:ext>
            </a:extLst>
          </p:cNvPr>
          <p:cNvSpPr txBox="1"/>
          <p:nvPr/>
        </p:nvSpPr>
        <p:spPr>
          <a:xfrm>
            <a:off x="4894259" y="2484052"/>
            <a:ext cx="9067802" cy="338554"/>
          </a:xfrm>
          <a:prstGeom prst="rect">
            <a:avLst/>
          </a:prstGeom>
          <a:noFill/>
        </p:spPr>
        <p:txBody>
          <a:bodyPr wrap="square" rtlCol="0">
            <a:spAutoFit/>
          </a:bodyPr>
          <a:lstStyle/>
          <a:p>
            <a:r>
              <a:rPr lang="en-US" sz="1600">
                <a:latin typeface="Gotham Rounded Book" pitchFamily="50" charset="0"/>
              </a:rPr>
              <a:t>Prepare 2-3 key points before the interview – and repeat them often.</a:t>
            </a:r>
            <a:endParaRPr lang="en-AU" sz="1400">
              <a:latin typeface="Gotham Rounded Book" pitchFamily="50" charset="0"/>
            </a:endParaRPr>
          </a:p>
        </p:txBody>
      </p:sp>
      <p:sp>
        <p:nvSpPr>
          <p:cNvPr id="2" name="Title 1">
            <a:extLst>
              <a:ext uri="{FF2B5EF4-FFF2-40B4-BE49-F238E27FC236}">
                <a16:creationId xmlns:a16="http://schemas.microsoft.com/office/drawing/2014/main" id="{21F59D87-3446-2B5C-A51C-193758321EC9}"/>
              </a:ext>
            </a:extLst>
          </p:cNvPr>
          <p:cNvSpPr txBox="1">
            <a:spLocks/>
          </p:cNvSpPr>
          <p:nvPr/>
        </p:nvSpPr>
        <p:spPr>
          <a:xfrm>
            <a:off x="705736" y="1160144"/>
            <a:ext cx="9772649"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AU" sz="2400">
                <a:solidFill>
                  <a:srgbClr val="003E52"/>
                </a:solidFill>
                <a:latin typeface="Gotham Rounded Medium" pitchFamily="50" charset="0"/>
              </a:rPr>
              <a:t>Top tips for engaging with media:</a:t>
            </a:r>
          </a:p>
        </p:txBody>
      </p:sp>
      <p:sp>
        <p:nvSpPr>
          <p:cNvPr id="9" name="TextBox 8">
            <a:extLst>
              <a:ext uri="{FF2B5EF4-FFF2-40B4-BE49-F238E27FC236}">
                <a16:creationId xmlns:a16="http://schemas.microsoft.com/office/drawing/2014/main" id="{7A64CA26-A6BF-334A-4F14-65AABA3A8053}"/>
              </a:ext>
            </a:extLst>
          </p:cNvPr>
          <p:cNvSpPr txBox="1"/>
          <p:nvPr/>
        </p:nvSpPr>
        <p:spPr>
          <a:xfrm>
            <a:off x="5340347" y="3360707"/>
            <a:ext cx="7346952" cy="338554"/>
          </a:xfrm>
          <a:prstGeom prst="rect">
            <a:avLst/>
          </a:prstGeom>
          <a:noFill/>
        </p:spPr>
        <p:txBody>
          <a:bodyPr wrap="square">
            <a:spAutoFit/>
          </a:bodyPr>
          <a:lstStyle/>
          <a:p>
            <a:r>
              <a:rPr lang="en-AU" sz="1600" kern="0">
                <a:effectLst/>
                <a:latin typeface="Gotham Rounded Book" pitchFamily="50" charset="0"/>
                <a:ea typeface="DengXian" panose="02010600030101010101" pitchFamily="2" charset="-122"/>
              </a:rPr>
              <a:t>Use sound bites – short, memorable sentences that stick.</a:t>
            </a:r>
            <a:endParaRPr lang="en-AU" sz="1600">
              <a:latin typeface="Gotham Rounded Book" pitchFamily="50" charset="0"/>
            </a:endParaRPr>
          </a:p>
        </p:txBody>
      </p:sp>
      <p:sp>
        <p:nvSpPr>
          <p:cNvPr id="13" name="TextBox 12">
            <a:extLst>
              <a:ext uri="{FF2B5EF4-FFF2-40B4-BE49-F238E27FC236}">
                <a16:creationId xmlns:a16="http://schemas.microsoft.com/office/drawing/2014/main" id="{50002BC4-9DBC-3B87-492E-29AAB5703DB3}"/>
              </a:ext>
            </a:extLst>
          </p:cNvPr>
          <p:cNvSpPr txBox="1"/>
          <p:nvPr/>
        </p:nvSpPr>
        <p:spPr>
          <a:xfrm>
            <a:off x="5769960" y="4208219"/>
            <a:ext cx="8601078" cy="339195"/>
          </a:xfrm>
          <a:prstGeom prst="rect">
            <a:avLst/>
          </a:prstGeom>
          <a:noFill/>
        </p:spPr>
        <p:txBody>
          <a:bodyPr wrap="square">
            <a:spAutoFit/>
          </a:bodyPr>
          <a:lstStyle/>
          <a:p>
            <a:pPr lvl="0">
              <a:lnSpc>
                <a:spcPct val="107000"/>
              </a:lnSpc>
              <a:spcAft>
                <a:spcPts val="800"/>
              </a:spcAft>
              <a:buSzPts val="1000"/>
              <a:tabLst>
                <a:tab pos="457200" algn="l"/>
              </a:tabLst>
            </a:pPr>
            <a:r>
              <a:rPr lang="en-AU" sz="1600">
                <a:latin typeface="Gotham Rounded Book" pitchFamily="50" charset="0"/>
                <a:ea typeface="DengXian" panose="02010600030101010101" pitchFamily="2" charset="-122"/>
                <a:cs typeface="Cordia New" panose="020B0304020202020204" pitchFamily="34" charset="-34"/>
              </a:rPr>
              <a:t>Reflect</a:t>
            </a:r>
            <a:r>
              <a:rPr lang="en-AU" sz="1600">
                <a:effectLst/>
                <a:latin typeface="Gotham Rounded Book" pitchFamily="50" charset="0"/>
                <a:ea typeface="DengXian" panose="02010600030101010101" pitchFamily="2" charset="-122"/>
                <a:cs typeface="Cordia New" panose="020B0304020202020204" pitchFamily="34" charset="-34"/>
              </a:rPr>
              <a:t> back to your message if asked tricky questions.</a:t>
            </a:r>
          </a:p>
        </p:txBody>
      </p:sp>
      <p:sp>
        <p:nvSpPr>
          <p:cNvPr id="15" name="TextBox 14">
            <a:extLst>
              <a:ext uri="{FF2B5EF4-FFF2-40B4-BE49-F238E27FC236}">
                <a16:creationId xmlns:a16="http://schemas.microsoft.com/office/drawing/2014/main" id="{A55BE145-A75C-EC96-CC20-18ED202DA439}"/>
              </a:ext>
            </a:extLst>
          </p:cNvPr>
          <p:cNvSpPr txBox="1"/>
          <p:nvPr/>
        </p:nvSpPr>
        <p:spPr>
          <a:xfrm>
            <a:off x="6169022" y="5115280"/>
            <a:ext cx="6518277" cy="338554"/>
          </a:xfrm>
          <a:prstGeom prst="rect">
            <a:avLst/>
          </a:prstGeom>
          <a:noFill/>
        </p:spPr>
        <p:txBody>
          <a:bodyPr wrap="square">
            <a:spAutoFit/>
          </a:bodyPr>
          <a:lstStyle/>
          <a:p>
            <a:r>
              <a:rPr lang="en-AU" sz="1600" kern="0">
                <a:effectLst/>
                <a:latin typeface="Gotham Rounded Book" pitchFamily="50" charset="0"/>
                <a:ea typeface="DengXian" panose="02010600030101010101" pitchFamily="2" charset="-122"/>
              </a:rPr>
              <a:t>Stay respectful and solutions-focused – avoid negativity.</a:t>
            </a:r>
            <a:endParaRPr lang="en-AU" sz="1600">
              <a:latin typeface="Gotham Rounded Book" pitchFamily="50" charset="0"/>
            </a:endParaRPr>
          </a:p>
        </p:txBody>
      </p:sp>
      <p:sp>
        <p:nvSpPr>
          <p:cNvPr id="17" name="TextBox 16">
            <a:extLst>
              <a:ext uri="{FF2B5EF4-FFF2-40B4-BE49-F238E27FC236}">
                <a16:creationId xmlns:a16="http://schemas.microsoft.com/office/drawing/2014/main" id="{499FE1FE-227C-EFCE-B251-5F23BE55F248}"/>
              </a:ext>
            </a:extLst>
          </p:cNvPr>
          <p:cNvSpPr txBox="1"/>
          <p:nvPr/>
        </p:nvSpPr>
        <p:spPr>
          <a:xfrm>
            <a:off x="6562724" y="5962792"/>
            <a:ext cx="5934075" cy="338554"/>
          </a:xfrm>
          <a:prstGeom prst="rect">
            <a:avLst/>
          </a:prstGeom>
          <a:noFill/>
        </p:spPr>
        <p:txBody>
          <a:bodyPr wrap="square">
            <a:spAutoFit/>
          </a:bodyPr>
          <a:lstStyle/>
          <a:p>
            <a:r>
              <a:rPr lang="en-AU" sz="1600" kern="0">
                <a:effectLst/>
                <a:latin typeface="Gotham Rounded Book" pitchFamily="50" charset="0"/>
                <a:ea typeface="DengXian" panose="02010600030101010101" pitchFamily="2" charset="-122"/>
              </a:rPr>
              <a:t>Practice calm delivery – short pauses give you control.</a:t>
            </a:r>
            <a:endParaRPr lang="en-AU" sz="1600">
              <a:latin typeface="Gotham Rounded Book" pitchFamily="50" charset="0"/>
            </a:endParaRPr>
          </a:p>
        </p:txBody>
      </p:sp>
      <p:pic>
        <p:nvPicPr>
          <p:cNvPr id="5" name="Picture 4">
            <a:extLst>
              <a:ext uri="{FF2B5EF4-FFF2-40B4-BE49-F238E27FC236}">
                <a16:creationId xmlns:a16="http://schemas.microsoft.com/office/drawing/2014/main" id="{ED8675C3-324D-3864-2E51-922CCE39F6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784" y="2119426"/>
            <a:ext cx="8531683" cy="4799072"/>
          </a:xfrm>
          <a:prstGeom prst="rect">
            <a:avLst/>
          </a:prstGeom>
        </p:spPr>
      </p:pic>
      <p:pic>
        <p:nvPicPr>
          <p:cNvPr id="3" name="Picture 2">
            <a:extLst>
              <a:ext uri="{FF2B5EF4-FFF2-40B4-BE49-F238E27FC236}">
                <a16:creationId xmlns:a16="http://schemas.microsoft.com/office/drawing/2014/main" id="{397B176B-8F8A-A1F1-9DB8-D4E4C32C6E71}"/>
              </a:ext>
            </a:extLst>
          </p:cNvPr>
          <p:cNvPicPr>
            <a:picLocks noChangeAspect="1"/>
          </p:cNvPicPr>
          <p:nvPr/>
        </p:nvPicPr>
        <p:blipFill>
          <a:blip r:embed="rId5">
            <a:alphaModFix/>
            <a:extLst>
              <a:ext uri="{28A0092B-C50C-407E-A947-70E740481C1C}">
                <a14:useLocalDpi xmlns:a14="http://schemas.microsoft.com/office/drawing/2010/main" val="0"/>
              </a:ext>
            </a:extLst>
          </a:blip>
          <a:stretch>
            <a:fillRect/>
          </a:stretch>
        </p:blipFill>
        <p:spPr>
          <a:xfrm rot="13531218">
            <a:off x="789837" y="-4835399"/>
            <a:ext cx="12192000" cy="6858000"/>
          </a:xfrm>
          <a:prstGeom prst="rect">
            <a:avLst/>
          </a:prstGeom>
        </p:spPr>
      </p:pic>
      <p:pic>
        <p:nvPicPr>
          <p:cNvPr id="11" name="Picture 10">
            <a:extLst>
              <a:ext uri="{FF2B5EF4-FFF2-40B4-BE49-F238E27FC236}">
                <a16:creationId xmlns:a16="http://schemas.microsoft.com/office/drawing/2014/main" id="{42DC5EA8-2CA5-8A8B-680E-015B404CEAC5}"/>
              </a:ext>
            </a:extLst>
          </p:cNvPr>
          <p:cNvPicPr>
            <a:picLocks noChangeAspect="1"/>
          </p:cNvPicPr>
          <p:nvPr/>
        </p:nvPicPr>
        <p:blipFill>
          <a:blip r:embed="rId6">
            <a:alphaModFix amt="85000"/>
            <a:extLst>
              <a:ext uri="{28A0092B-C50C-407E-A947-70E740481C1C}">
                <a14:useLocalDpi xmlns:a14="http://schemas.microsoft.com/office/drawing/2010/main" val="0"/>
              </a:ext>
            </a:extLst>
          </a:blip>
          <a:srcRect r="64082"/>
          <a:stretch>
            <a:fillRect/>
          </a:stretch>
        </p:blipFill>
        <p:spPr>
          <a:xfrm rot="20442584">
            <a:off x="3170331" y="-15767851"/>
            <a:ext cx="7239062" cy="11336972"/>
          </a:xfrm>
          <a:prstGeom prst="rect">
            <a:avLst/>
          </a:prstGeom>
        </p:spPr>
      </p:pic>
      <p:pic>
        <p:nvPicPr>
          <p:cNvPr id="14" name="Picture 13">
            <a:extLst>
              <a:ext uri="{FF2B5EF4-FFF2-40B4-BE49-F238E27FC236}">
                <a16:creationId xmlns:a16="http://schemas.microsoft.com/office/drawing/2014/main" id="{B5C9C6D4-116E-E0D6-6A52-8345B236E76B}"/>
              </a:ext>
            </a:extLst>
          </p:cNvPr>
          <p:cNvPicPr>
            <a:picLocks noChangeAspect="1"/>
          </p:cNvPicPr>
          <p:nvPr/>
        </p:nvPicPr>
        <p:blipFill>
          <a:blip r:embed="rId6">
            <a:extLst>
              <a:ext uri="{28A0092B-C50C-407E-A947-70E740481C1C}">
                <a14:useLocalDpi xmlns:a14="http://schemas.microsoft.com/office/drawing/2010/main" val="0"/>
              </a:ext>
            </a:extLst>
          </a:blip>
          <a:srcRect l="33718"/>
          <a:stretch>
            <a:fillRect/>
          </a:stretch>
        </p:blipFill>
        <p:spPr>
          <a:xfrm rot="21222692">
            <a:off x="2157119" y="-9223776"/>
            <a:ext cx="8799741" cy="7467884"/>
          </a:xfrm>
          <a:prstGeom prst="rect">
            <a:avLst/>
          </a:prstGeom>
        </p:spPr>
      </p:pic>
      <p:pic>
        <p:nvPicPr>
          <p:cNvPr id="16" name="Picture 15">
            <a:extLst>
              <a:ext uri="{FF2B5EF4-FFF2-40B4-BE49-F238E27FC236}">
                <a16:creationId xmlns:a16="http://schemas.microsoft.com/office/drawing/2014/main" id="{8A697E32-858C-26BB-CF4F-9A4FFF561A04}"/>
              </a:ext>
            </a:extLst>
          </p:cNvPr>
          <p:cNvPicPr>
            <a:picLocks noChangeAspect="1"/>
          </p:cNvPicPr>
          <p:nvPr/>
        </p:nvPicPr>
        <p:blipFill>
          <a:blip r:embed="rId7">
            <a:extLst>
              <a:ext uri="{28A0092B-C50C-407E-A947-70E740481C1C}">
                <a14:useLocalDpi xmlns:a14="http://schemas.microsoft.com/office/drawing/2010/main" val="0"/>
              </a:ext>
            </a:extLst>
          </a:blip>
          <a:srcRect t="1" b="48017"/>
          <a:stretch>
            <a:fillRect/>
          </a:stretch>
        </p:blipFill>
        <p:spPr>
          <a:xfrm>
            <a:off x="-7804983" y="-464853"/>
            <a:ext cx="7513856" cy="3274319"/>
          </a:xfrm>
          <a:prstGeom prst="rect">
            <a:avLst/>
          </a:prstGeom>
        </p:spPr>
      </p:pic>
      <p:pic>
        <p:nvPicPr>
          <p:cNvPr id="18" name="Picture 17">
            <a:extLst>
              <a:ext uri="{FF2B5EF4-FFF2-40B4-BE49-F238E27FC236}">
                <a16:creationId xmlns:a16="http://schemas.microsoft.com/office/drawing/2014/main" id="{A25B2CEE-53CD-44E1-43FF-F255FE8761F6}"/>
              </a:ext>
            </a:extLst>
          </p:cNvPr>
          <p:cNvPicPr>
            <a:picLocks noChangeAspect="1"/>
          </p:cNvPicPr>
          <p:nvPr/>
        </p:nvPicPr>
        <p:blipFill>
          <a:blip r:embed="rId7">
            <a:extLst>
              <a:ext uri="{28A0092B-C50C-407E-A947-70E740481C1C}">
                <a14:useLocalDpi xmlns:a14="http://schemas.microsoft.com/office/drawing/2010/main" val="0"/>
              </a:ext>
            </a:extLst>
          </a:blip>
          <a:srcRect t="50770" b="23058"/>
          <a:stretch>
            <a:fillRect/>
          </a:stretch>
        </p:blipFill>
        <p:spPr>
          <a:xfrm>
            <a:off x="-9577181" y="3216970"/>
            <a:ext cx="9390165" cy="2060231"/>
          </a:xfrm>
          <a:prstGeom prst="rect">
            <a:avLst/>
          </a:prstGeom>
        </p:spPr>
      </p:pic>
      <p:pic>
        <p:nvPicPr>
          <p:cNvPr id="19" name="Picture 18">
            <a:extLst>
              <a:ext uri="{FF2B5EF4-FFF2-40B4-BE49-F238E27FC236}">
                <a16:creationId xmlns:a16="http://schemas.microsoft.com/office/drawing/2014/main" id="{B727F97E-7CCD-C99D-37E2-1FC0F02AFF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4681" y="880805"/>
            <a:ext cx="1637868" cy="594356"/>
          </a:xfrm>
          <a:prstGeom prst="rect">
            <a:avLst/>
          </a:prstGeom>
        </p:spPr>
      </p:pic>
    </p:spTree>
    <p:extLst>
      <p:ext uri="{BB962C8B-B14F-4D97-AF65-F5344CB8AC3E}">
        <p14:creationId xmlns:p14="http://schemas.microsoft.com/office/powerpoint/2010/main" val="2987026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C2D5D-2789-B554-A4DC-5DF05D40284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C8BEF8E-722F-D44B-79E1-27B5C9CDC0DF}"/>
              </a:ext>
            </a:extLst>
          </p:cNvPr>
          <p:cNvPicPr>
            <a:picLocks noChangeAspect="1"/>
          </p:cNvPicPr>
          <p:nvPr/>
        </p:nvPicPr>
        <p:blipFill>
          <a:blip r:embed="rId3">
            <a:extLst>
              <a:ext uri="{28A0092B-C50C-407E-A947-70E740481C1C}">
                <a14:useLocalDpi xmlns:a14="http://schemas.microsoft.com/office/drawing/2010/main" val="0"/>
              </a:ext>
            </a:extLst>
          </a:blip>
          <a:srcRect t="1" b="48017"/>
          <a:stretch>
            <a:fillRect/>
          </a:stretch>
        </p:blipFill>
        <p:spPr>
          <a:xfrm>
            <a:off x="-208502" y="-248199"/>
            <a:ext cx="7513856" cy="3274319"/>
          </a:xfrm>
          <a:prstGeom prst="rect">
            <a:avLst/>
          </a:prstGeom>
        </p:spPr>
      </p:pic>
      <p:grpSp>
        <p:nvGrpSpPr>
          <p:cNvPr id="16" name="Group 15">
            <a:extLst>
              <a:ext uri="{FF2B5EF4-FFF2-40B4-BE49-F238E27FC236}">
                <a16:creationId xmlns:a16="http://schemas.microsoft.com/office/drawing/2014/main" id="{D75F8AB0-50B6-28B1-8125-90EDB012896D}"/>
              </a:ext>
            </a:extLst>
          </p:cNvPr>
          <p:cNvGrpSpPr/>
          <p:nvPr/>
        </p:nvGrpSpPr>
        <p:grpSpPr>
          <a:xfrm>
            <a:off x="-1" y="6115050"/>
            <a:ext cx="12192001" cy="776654"/>
            <a:chOff x="-1" y="6115050"/>
            <a:chExt cx="12192001" cy="776654"/>
          </a:xfrm>
        </p:grpSpPr>
        <p:cxnSp>
          <p:nvCxnSpPr>
            <p:cNvPr id="19" name="Straight Connector 18">
              <a:extLst>
                <a:ext uri="{FF2B5EF4-FFF2-40B4-BE49-F238E27FC236}">
                  <a16:creationId xmlns:a16="http://schemas.microsoft.com/office/drawing/2014/main" id="{EC212FD9-F1FF-A53F-1936-CA60E268C613}"/>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4C9DE607-307E-E96F-8734-841B9290C63A}"/>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3B20002A-30F8-978F-06E6-F3E2B4DC3F85}"/>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004FD43C-1357-8C81-D8BE-9CE1EB093A8D}"/>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7" name="Picture 6">
            <a:extLst>
              <a:ext uri="{FF2B5EF4-FFF2-40B4-BE49-F238E27FC236}">
                <a16:creationId xmlns:a16="http://schemas.microsoft.com/office/drawing/2014/main" id="{731952AD-3F57-8729-C14C-A64FD7C0FC31}"/>
              </a:ext>
            </a:extLst>
          </p:cNvPr>
          <p:cNvPicPr>
            <a:picLocks noChangeAspect="1"/>
          </p:cNvPicPr>
          <p:nvPr/>
        </p:nvPicPr>
        <p:blipFill>
          <a:blip r:embed="rId4">
            <a:alphaModFix amt="85000"/>
            <a:extLst>
              <a:ext uri="{28A0092B-C50C-407E-A947-70E740481C1C}">
                <a14:useLocalDpi xmlns:a14="http://schemas.microsoft.com/office/drawing/2010/main" val="0"/>
              </a:ext>
            </a:extLst>
          </a:blip>
          <a:srcRect r="64082"/>
          <a:stretch>
            <a:fillRect/>
          </a:stretch>
        </p:blipFill>
        <p:spPr>
          <a:xfrm rot="20058242">
            <a:off x="5887327" y="-6395883"/>
            <a:ext cx="7239062" cy="11336972"/>
          </a:xfrm>
          <a:prstGeom prst="rect">
            <a:avLst/>
          </a:prstGeom>
        </p:spPr>
      </p:pic>
      <p:pic>
        <p:nvPicPr>
          <p:cNvPr id="3" name="Picture 2">
            <a:extLst>
              <a:ext uri="{FF2B5EF4-FFF2-40B4-BE49-F238E27FC236}">
                <a16:creationId xmlns:a16="http://schemas.microsoft.com/office/drawing/2014/main" id="{9BC5B7F7-AFA1-F3D9-A25B-D821E3D91C4D}"/>
              </a:ext>
            </a:extLst>
          </p:cNvPr>
          <p:cNvPicPr>
            <a:picLocks noChangeAspect="1"/>
          </p:cNvPicPr>
          <p:nvPr/>
        </p:nvPicPr>
        <p:blipFill>
          <a:blip r:embed="rId3">
            <a:extLst>
              <a:ext uri="{28A0092B-C50C-407E-A947-70E740481C1C}">
                <a14:useLocalDpi xmlns:a14="http://schemas.microsoft.com/office/drawing/2010/main" val="0"/>
              </a:ext>
            </a:extLst>
          </a:blip>
          <a:srcRect t="50770" b="23058"/>
          <a:stretch>
            <a:fillRect/>
          </a:stretch>
        </p:blipFill>
        <p:spPr>
          <a:xfrm>
            <a:off x="-2084811" y="3097448"/>
            <a:ext cx="9390165" cy="2060231"/>
          </a:xfrm>
          <a:prstGeom prst="rect">
            <a:avLst/>
          </a:prstGeom>
        </p:spPr>
      </p:pic>
      <p:pic>
        <p:nvPicPr>
          <p:cNvPr id="6" name="Picture 5">
            <a:extLst>
              <a:ext uri="{FF2B5EF4-FFF2-40B4-BE49-F238E27FC236}">
                <a16:creationId xmlns:a16="http://schemas.microsoft.com/office/drawing/2014/main" id="{D558BDAF-8D49-9B15-F5D9-5C486607F126}"/>
              </a:ext>
            </a:extLst>
          </p:cNvPr>
          <p:cNvPicPr>
            <a:picLocks noChangeAspect="1"/>
          </p:cNvPicPr>
          <p:nvPr/>
        </p:nvPicPr>
        <p:blipFill>
          <a:blip r:embed="rId4">
            <a:extLst>
              <a:ext uri="{28A0092B-C50C-407E-A947-70E740481C1C}">
                <a14:useLocalDpi xmlns:a14="http://schemas.microsoft.com/office/drawing/2010/main" val="0"/>
              </a:ext>
            </a:extLst>
          </a:blip>
          <a:srcRect l="33718"/>
          <a:stretch>
            <a:fillRect/>
          </a:stretch>
        </p:blipFill>
        <p:spPr>
          <a:xfrm rot="20838350">
            <a:off x="4874115" y="148192"/>
            <a:ext cx="8799741" cy="7467884"/>
          </a:xfrm>
          <a:prstGeom prst="rect">
            <a:avLst/>
          </a:prstGeom>
        </p:spPr>
      </p:pic>
      <p:sp>
        <p:nvSpPr>
          <p:cNvPr id="29" name="TextBox 28">
            <a:extLst>
              <a:ext uri="{FF2B5EF4-FFF2-40B4-BE49-F238E27FC236}">
                <a16:creationId xmlns:a16="http://schemas.microsoft.com/office/drawing/2014/main" id="{B8DF9304-2807-03D9-4D2B-702974426E4E}"/>
              </a:ext>
            </a:extLst>
          </p:cNvPr>
          <p:cNvSpPr txBox="1"/>
          <p:nvPr/>
        </p:nvSpPr>
        <p:spPr>
          <a:xfrm>
            <a:off x="9982608" y="5540049"/>
            <a:ext cx="2478316" cy="338554"/>
          </a:xfrm>
          <a:prstGeom prst="rect">
            <a:avLst/>
          </a:prstGeom>
          <a:noFill/>
        </p:spPr>
        <p:txBody>
          <a:bodyPr wrap="square" rtlCol="0">
            <a:spAutoFit/>
          </a:bodyPr>
          <a:lstStyle/>
          <a:p>
            <a:pPr lvl="0"/>
            <a:r>
              <a:rPr lang="en-AU" sz="1600">
                <a:solidFill>
                  <a:srgbClr val="FFFFFF"/>
                </a:solidFill>
                <a:latin typeface="Gotham Rounded Bold" panose="02000000000000000000" pitchFamily="50" charset="0"/>
              </a:rPr>
              <a:t>www.cfqld.org.au</a:t>
            </a:r>
          </a:p>
        </p:txBody>
      </p:sp>
      <p:sp>
        <p:nvSpPr>
          <p:cNvPr id="27" name="TextBox 26">
            <a:extLst>
              <a:ext uri="{FF2B5EF4-FFF2-40B4-BE49-F238E27FC236}">
                <a16:creationId xmlns:a16="http://schemas.microsoft.com/office/drawing/2014/main" id="{67C695C6-1B2A-284E-649E-8412B61E5FC7}"/>
              </a:ext>
            </a:extLst>
          </p:cNvPr>
          <p:cNvSpPr txBox="1"/>
          <p:nvPr/>
        </p:nvSpPr>
        <p:spPr>
          <a:xfrm>
            <a:off x="9885226" y="5777209"/>
            <a:ext cx="2478316" cy="307777"/>
          </a:xfrm>
          <a:prstGeom prst="rect">
            <a:avLst/>
          </a:prstGeom>
          <a:noFill/>
        </p:spPr>
        <p:txBody>
          <a:bodyPr wrap="square" rtlCol="0">
            <a:spAutoFit/>
          </a:bodyPr>
          <a:lstStyle/>
          <a:p>
            <a:pPr lvl="0"/>
            <a:r>
              <a:rPr lang="en-AU" sz="1400">
                <a:solidFill>
                  <a:srgbClr val="FFFFFF"/>
                </a:solidFill>
                <a:latin typeface="Gotham Rounded Book" pitchFamily="50" charset="0"/>
              </a:rPr>
              <a:t>services@cfqld.org.au</a:t>
            </a:r>
          </a:p>
        </p:txBody>
      </p:sp>
      <p:sp>
        <p:nvSpPr>
          <p:cNvPr id="28" name="TextBox 27">
            <a:extLst>
              <a:ext uri="{FF2B5EF4-FFF2-40B4-BE49-F238E27FC236}">
                <a16:creationId xmlns:a16="http://schemas.microsoft.com/office/drawing/2014/main" id="{3E53B4D3-2A6E-4B7D-7BE6-C06083ACAA34}"/>
              </a:ext>
            </a:extLst>
          </p:cNvPr>
          <p:cNvSpPr txBox="1"/>
          <p:nvPr/>
        </p:nvSpPr>
        <p:spPr>
          <a:xfrm>
            <a:off x="10498023" y="6002427"/>
            <a:ext cx="1705126" cy="307777"/>
          </a:xfrm>
          <a:prstGeom prst="rect">
            <a:avLst/>
          </a:prstGeom>
          <a:noFill/>
        </p:spPr>
        <p:txBody>
          <a:bodyPr wrap="square" rtlCol="0">
            <a:spAutoFit/>
          </a:bodyPr>
          <a:lstStyle/>
          <a:p>
            <a:pPr lvl="0"/>
            <a:r>
              <a:rPr lang="en-AU" sz="1400">
                <a:solidFill>
                  <a:srgbClr val="FFFFFF"/>
                </a:solidFill>
                <a:latin typeface="Gotham Rounded Book" pitchFamily="50" charset="0"/>
              </a:rPr>
              <a:t>07 3359 8000</a:t>
            </a:r>
          </a:p>
        </p:txBody>
      </p:sp>
      <p:pic>
        <p:nvPicPr>
          <p:cNvPr id="5" name="Picture 4">
            <a:extLst>
              <a:ext uri="{FF2B5EF4-FFF2-40B4-BE49-F238E27FC236}">
                <a16:creationId xmlns:a16="http://schemas.microsoft.com/office/drawing/2014/main" id="{D2E2EF2A-1AD3-9AB3-6D1E-76AA35C0F8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8172" y="5026820"/>
            <a:ext cx="2642104" cy="958776"/>
          </a:xfrm>
          <a:prstGeom prst="rect">
            <a:avLst/>
          </a:prstGeom>
        </p:spPr>
      </p:pic>
    </p:spTree>
    <p:extLst>
      <p:ext uri="{BB962C8B-B14F-4D97-AF65-F5344CB8AC3E}">
        <p14:creationId xmlns:p14="http://schemas.microsoft.com/office/powerpoint/2010/main" val="2101116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04087-E9E4-AE22-3FCB-7430306C1A0A}"/>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A8BBE344-CFCB-2202-F2EF-16DD1A57933D}"/>
              </a:ext>
            </a:extLst>
          </p:cNvPr>
          <p:cNvSpPr>
            <a:spLocks noGrp="1"/>
          </p:cNvSpPr>
          <p:nvPr>
            <p:ph idx="1"/>
          </p:nvPr>
        </p:nvSpPr>
        <p:spPr/>
        <p:txBody>
          <a:bodyPr/>
          <a:lstStyle/>
          <a:p>
            <a:endParaRPr lang="en-AU"/>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5" name="Add-in 4" title="Forms for PowerPoint">
                <a:extLst>
                  <a:ext uri="{FF2B5EF4-FFF2-40B4-BE49-F238E27FC236}">
                    <a16:creationId xmlns:a16="http://schemas.microsoft.com/office/drawing/2014/main" id="{A4C33C58-5D56-ACD4-1428-B3967B3456FB}"/>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5" name="Add-in 4" title="Forms for PowerPoint">
                <a:extLst>
                  <a:ext uri="{FF2B5EF4-FFF2-40B4-BE49-F238E27FC236}">
                    <a16:creationId xmlns:a16="http://schemas.microsoft.com/office/drawing/2014/main" id="{A4C33C58-5D56-ACD4-1428-B3967B3456FB}"/>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32969831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webextension1.xml><?xml version="1.0" encoding="utf-8"?>
<we:webextension xmlns:we="http://schemas.microsoft.com/office/webextensions/webextension/2010/11" id="{56003301-AEF6-4C47-9B2B-0344326AA396}">
  <we:reference id="wa104381526" version="1.0.0.2" store="en-US" storeType="OMEX"/>
  <we:alternateReferences>
    <we:reference id="WA104381526" version="1.0.0.2" store="WA104381526" storeType="OMEX"/>
  </we:alternateReferences>
  <we:properties>
    <we:property name="FormID" value="&quot;yEdGupeeUUeAGk3aOs9mfr6xi9LyElFJmcdWLy1o6odUREZLVjdGT0pMRzRaQzM4UVkwSTNBOVgyTy4u&quot;"/>
    <we:property name="FormMode" value="&quot;Runtime&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0D2E34F9B3FB4A88B2693BE763B9FD" ma:contentTypeVersion="19" ma:contentTypeDescription="Create a new document." ma:contentTypeScope="" ma:versionID="b619154852793714e6f0655173efdaf6">
  <xsd:schema xmlns:xsd="http://www.w3.org/2001/XMLSchema" xmlns:xs="http://www.w3.org/2001/XMLSchema" xmlns:p="http://schemas.microsoft.com/office/2006/metadata/properties" xmlns:ns2="282563e3-54ed-41a0-81bd-91cada204bf4" xmlns:ns3="d5aa1ca9-d820-4695-82fe-bfb2c0685340" targetNamespace="http://schemas.microsoft.com/office/2006/metadata/properties" ma:root="true" ma:fieldsID="4c4b8993cc6fedcfa4a658b9d1b23f18" ns2:_="" ns3:_="">
    <xsd:import namespace="282563e3-54ed-41a0-81bd-91cada204bf4"/>
    <xsd:import namespace="d5aa1ca9-d820-4695-82fe-bfb2c068534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2563e3-54ed-41a0-81bd-91cada204b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d9d11a7-c28a-486a-a7c0-3d9fe1bfcf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Flow_SignoffStatus" ma:index="26"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a1ca9-d820-4695-82fe-bfb2c068534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2d0f55d-067a-4820-b2ff-40d9246b0ea0}" ma:internalName="TaxCatchAll" ma:showField="CatchAllData" ma:web="d5aa1ca9-d820-4695-82fe-bfb2c06853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2563e3-54ed-41a0-81bd-91cada204bf4">
      <Terms xmlns="http://schemas.microsoft.com/office/infopath/2007/PartnerControls"/>
    </lcf76f155ced4ddcb4097134ff3c332f>
    <_Flow_SignoffStatus xmlns="282563e3-54ed-41a0-81bd-91cada204bf4" xsi:nil="true"/>
    <TaxCatchAll xmlns="d5aa1ca9-d820-4695-82fe-bfb2c068534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6B220C-6FCA-48F0-8E16-1671878084CF}">
  <ds:schemaRefs>
    <ds:schemaRef ds:uri="282563e3-54ed-41a0-81bd-91cada204bf4"/>
    <ds:schemaRef ds:uri="d5aa1ca9-d820-4695-82fe-bfb2c06853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A66753E-BDA2-48FB-84AC-F6C211A40C57}">
  <ds:schemaRefs>
    <ds:schemaRef ds:uri="282563e3-54ed-41a0-81bd-91cada204bf4"/>
    <ds:schemaRef ds:uri="d5aa1ca9-d820-4695-82fe-bfb2c0685340"/>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A7B5B66-C1B2-439B-BE9F-BDDE1AF67C1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TotalTime>
  <Words>2467</Words>
  <Application>Microsoft Office PowerPoint</Application>
  <PresentationFormat>Widescreen</PresentationFormat>
  <Paragraphs>215</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Aptos</vt:lpstr>
      <vt:lpstr>Aptos Display</vt:lpstr>
      <vt:lpstr>Arial</vt:lpstr>
      <vt:lpstr>Gotham Rounded Bold</vt:lpstr>
      <vt:lpstr>Gotham Rounded Book</vt:lpstr>
      <vt:lpstr>Gotham Rounded Medium</vt:lpstr>
      <vt:lpstr>Office Theme</vt:lpstr>
      <vt:lpstr>CF CAN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 Carroll</dc:creator>
  <cp:lastModifiedBy>Kate Thompson</cp:lastModifiedBy>
  <cp:revision>2</cp:revision>
  <dcterms:created xsi:type="dcterms:W3CDTF">2026-06-02T22:43:58Z</dcterms:created>
  <dcterms:modified xsi:type="dcterms:W3CDTF">2026-09-28T00:01:43Z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0x010100440D2E34F9B3FB4A88B2693BE763B9FD</vt:lpwstr>
  </property>
  <property fmtid="{D5CDD505-2E9C-101B-9397-08002B2CF9AE}" pid="3" name="MediaServiceImageTags">
    <vt:lpwstr/>
  </property>
</Properties>
</file>