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webextensions/webextension1.xml" ContentType="application/vnd.ms-office.webextension+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68" r:id="rId5"/>
    <p:sldId id="257" r:id="rId6"/>
    <p:sldId id="256" r:id="rId7"/>
    <p:sldId id="262" r:id="rId8"/>
    <p:sldId id="274" r:id="rId9"/>
    <p:sldId id="275" r:id="rId10"/>
    <p:sldId id="277" r:id="rId11"/>
    <p:sldId id="265" r:id="rId12"/>
    <p:sldId id="271" r:id="rId13"/>
    <p:sldId id="27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B18F"/>
    <a:srgbClr val="004987"/>
    <a:srgbClr val="003E52"/>
    <a:srgbClr val="E31D1A"/>
    <a:srgbClr val="52B9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B87D86-1F95-41DD-9BC0-9019AC9EBF5F}" v="2" dt="2026-07-09T23:59:55.0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88" d="100"/>
          <a:sy n="88" d="100"/>
        </p:scale>
        <p:origin x="446" y="-1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F9ED51-0192-488A-821A-C9E91CC3661D}" type="datetimeFigureOut">
              <a:rPr lang="en-AU" smtClean="0"/>
              <a:t>28/09/2026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02789-D685-4193-A76B-14528B71F5AB}" type="slidenum">
              <a:rPr lang="en-AU" smtClean="0"/>
              <a:t>‹#›</a:t>
            </a:fld>
            <a:endParaRPr lang="en-AU"/>
          </a:p>
        </p:txBody>
      </p:sp>
    </p:spTree>
    <p:extLst>
      <p:ext uri="{BB962C8B-B14F-4D97-AF65-F5344CB8AC3E}">
        <p14:creationId xmlns:p14="http://schemas.microsoft.com/office/powerpoint/2010/main" val="2073444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www.qld.gov.au/health/services/travel/subsidies" TargetMode="External"/><Relationship Id="rId3" Type="http://schemas.openxmlformats.org/officeDocument/2006/relationships/hyperlink" Target="https://www.servicesaustralia.gov.au/medicare-safety-nets" TargetMode="External"/><Relationship Id="rId7" Type="http://schemas.openxmlformats.org/officeDocument/2006/relationships/hyperlink" Target="https://www.servicesaustralia.gov.au/disability-support-pension"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servicesaustralia.gov.au/carer-allowance" TargetMode="External"/><Relationship Id="rId5" Type="http://schemas.openxmlformats.org/officeDocument/2006/relationships/hyperlink" Target="https://www.trustedcare.org.au/" TargetMode="External"/><Relationship Id="rId4" Type="http://schemas.openxmlformats.org/officeDocument/2006/relationships/hyperlink" Target="https://www.cfqld.org.au/cystic-fibrosis-trusted-car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Module 5: Navigating Health Systems and Policy</a:t>
            </a:r>
          </a:p>
          <a:p>
            <a:endParaRPr lang="en-AU" dirty="0"/>
          </a:p>
        </p:txBody>
      </p:sp>
      <p:sp>
        <p:nvSpPr>
          <p:cNvPr id="4" name="Slide Number Placeholder 3"/>
          <p:cNvSpPr>
            <a:spLocks noGrp="1"/>
          </p:cNvSpPr>
          <p:nvPr>
            <p:ph type="sldNum" sz="quarter" idx="5"/>
          </p:nvPr>
        </p:nvSpPr>
        <p:spPr/>
        <p:txBody>
          <a:bodyPr/>
          <a:lstStyle/>
          <a:p>
            <a:fld id="{DFE02789-D685-4193-A76B-14528B71F5AB}" type="slidenum">
              <a:rPr lang="en-AU" smtClean="0"/>
              <a:t>1</a:t>
            </a:fld>
            <a:endParaRPr lang="en-AU"/>
          </a:p>
        </p:txBody>
      </p:sp>
    </p:spTree>
    <p:extLst>
      <p:ext uri="{BB962C8B-B14F-4D97-AF65-F5344CB8AC3E}">
        <p14:creationId xmlns:p14="http://schemas.microsoft.com/office/powerpoint/2010/main" val="217444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Module 5: Navigating Health Systems and Policy</a:t>
            </a:r>
          </a:p>
          <a:p>
            <a:r>
              <a:rPr lang="en-AU" sz="1200" b="1" kern="1200" dirty="0">
                <a:solidFill>
                  <a:schemeClr val="tx1"/>
                </a:solidFill>
                <a:effectLst/>
                <a:latin typeface="+mn-lt"/>
                <a:ea typeface="+mn-ea"/>
                <a:cs typeface="+mn-cs"/>
              </a:rPr>
              <a:t>Section 5.1: Understanding the System</a:t>
            </a:r>
          </a:p>
          <a:p>
            <a:r>
              <a:rPr lang="en-AU" sz="1200" kern="1200" dirty="0">
                <a:solidFill>
                  <a:schemeClr val="tx1"/>
                </a:solidFill>
                <a:effectLst/>
                <a:latin typeface="+mn-lt"/>
                <a:ea typeface="+mn-ea"/>
                <a:cs typeface="+mn-cs"/>
              </a:rPr>
              <a:t>Australia’s healthcare system is complex — part public, part private, and sometimes difficult to navigate. For people with cystic fibrosis, this complexity often creates barriers to timely care and financial support.</a:t>
            </a:r>
          </a:p>
          <a:p>
            <a:r>
              <a:rPr lang="en-AU" sz="1200" kern="1200" dirty="0">
                <a:solidFill>
                  <a:schemeClr val="tx1"/>
                </a:solidFill>
                <a:effectLst/>
                <a:latin typeface="+mn-lt"/>
                <a:ea typeface="+mn-ea"/>
                <a:cs typeface="+mn-cs"/>
              </a:rPr>
              <a:t>Care is delivered through:</a:t>
            </a:r>
          </a:p>
          <a:p>
            <a:pPr lvl="0"/>
            <a:r>
              <a:rPr lang="en-AU" sz="1200" kern="1200" dirty="0">
                <a:solidFill>
                  <a:schemeClr val="tx1"/>
                </a:solidFill>
                <a:effectLst/>
                <a:latin typeface="+mn-lt"/>
                <a:ea typeface="+mn-ea"/>
                <a:cs typeface="+mn-cs"/>
              </a:rPr>
              <a:t>Primary Care: General practitioners (GPs), allied health (e.g., physiotherapists, dietitians), community health centres</a:t>
            </a:r>
          </a:p>
          <a:p>
            <a:pPr lvl="0"/>
            <a:r>
              <a:rPr lang="en-AU" sz="1200" kern="1200" dirty="0">
                <a:solidFill>
                  <a:schemeClr val="tx1"/>
                </a:solidFill>
                <a:effectLst/>
                <a:latin typeface="+mn-lt"/>
                <a:ea typeface="+mn-ea"/>
                <a:cs typeface="+mn-cs"/>
              </a:rPr>
              <a:t>Secondary care: Specialist appointments, outpatient clinics.</a:t>
            </a:r>
          </a:p>
          <a:p>
            <a:pPr lvl="0"/>
            <a:r>
              <a:rPr lang="en-AU" sz="1200" kern="1200" dirty="0">
                <a:solidFill>
                  <a:schemeClr val="tx1"/>
                </a:solidFill>
                <a:effectLst/>
                <a:latin typeface="+mn-lt"/>
                <a:ea typeface="+mn-ea"/>
                <a:cs typeface="+mn-cs"/>
              </a:rPr>
              <a:t>Tertiary care: Hospitals, transplants centres, specialist cystic fibrosis services</a:t>
            </a:r>
          </a:p>
          <a:p>
            <a:r>
              <a:rPr lang="en-AU" sz="1200" kern="1200" dirty="0">
                <a:solidFill>
                  <a:schemeClr val="tx1"/>
                </a:solidFill>
                <a:effectLst/>
                <a:latin typeface="+mn-lt"/>
                <a:ea typeface="+mn-ea"/>
                <a:cs typeface="+mn-cs"/>
              </a:rPr>
              <a:t>Funding comes: </a:t>
            </a:r>
          </a:p>
          <a:p>
            <a:pPr lvl="0"/>
            <a:r>
              <a:rPr lang="en-AU" sz="1200" b="1" kern="1200" dirty="0">
                <a:solidFill>
                  <a:schemeClr val="tx1"/>
                </a:solidFill>
                <a:effectLst/>
                <a:latin typeface="+mn-lt"/>
                <a:ea typeface="+mn-ea"/>
                <a:cs typeface="+mn-cs"/>
              </a:rPr>
              <a:t>Federal government: </a:t>
            </a:r>
            <a:r>
              <a:rPr lang="en-AU" sz="1200" kern="1200" dirty="0">
                <a:solidFill>
                  <a:schemeClr val="tx1"/>
                </a:solidFill>
                <a:effectLst/>
                <a:latin typeface="+mn-lt"/>
                <a:ea typeface="+mn-ea"/>
                <a:cs typeface="+mn-cs"/>
              </a:rPr>
              <a:t>Medicare subsidises GP and specialist visits; the PBS subsidises medicines such as </a:t>
            </a:r>
            <a:r>
              <a:rPr lang="en-AU" sz="1200" kern="1200" dirty="0" err="1">
                <a:solidFill>
                  <a:schemeClr val="tx1"/>
                </a:solidFill>
                <a:effectLst/>
                <a:latin typeface="+mn-lt"/>
                <a:ea typeface="+mn-ea"/>
                <a:cs typeface="+mn-cs"/>
              </a:rPr>
              <a:t>Trikafta</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State governments: </a:t>
            </a:r>
            <a:r>
              <a:rPr lang="en-AU" sz="1200" kern="1200" dirty="0">
                <a:solidFill>
                  <a:schemeClr val="tx1"/>
                </a:solidFill>
                <a:effectLst/>
                <a:latin typeface="+mn-lt"/>
                <a:ea typeface="+mn-ea"/>
                <a:cs typeface="+mn-cs"/>
              </a:rPr>
              <a:t>Fund public hospitals and specialist CF clinics.</a:t>
            </a:r>
          </a:p>
          <a:p>
            <a:pPr lvl="0"/>
            <a:r>
              <a:rPr lang="en-AU" sz="1200" b="1" kern="1200" dirty="0">
                <a:solidFill>
                  <a:schemeClr val="tx1"/>
                </a:solidFill>
                <a:effectLst/>
                <a:latin typeface="+mn-lt"/>
                <a:ea typeface="+mn-ea"/>
                <a:cs typeface="+mn-cs"/>
              </a:rPr>
              <a:t>Private health insurance: </a:t>
            </a:r>
            <a:r>
              <a:rPr lang="en-AU" sz="1200" kern="1200" dirty="0">
                <a:solidFill>
                  <a:schemeClr val="tx1"/>
                </a:solidFill>
                <a:effectLst/>
                <a:latin typeface="+mn-lt"/>
                <a:ea typeface="+mn-ea"/>
                <a:cs typeface="+mn-cs"/>
              </a:rPr>
              <a:t>May cover additional physiotherapy, fertility services, or private hospital admissions.</a:t>
            </a:r>
          </a:p>
          <a:p>
            <a:pPr lvl="0"/>
            <a:r>
              <a:rPr lang="en-AU" sz="1200" b="1" kern="1200" dirty="0">
                <a:solidFill>
                  <a:schemeClr val="tx1"/>
                </a:solidFill>
                <a:effectLst/>
                <a:latin typeface="+mn-lt"/>
                <a:ea typeface="+mn-ea"/>
                <a:cs typeface="+mn-cs"/>
              </a:rPr>
              <a:t>Out-of-pocket payments: </a:t>
            </a:r>
            <a:r>
              <a:rPr lang="en-AU" sz="1200" kern="1200" dirty="0">
                <a:solidFill>
                  <a:schemeClr val="tx1"/>
                </a:solidFill>
                <a:effectLst/>
                <a:latin typeface="+mn-lt"/>
                <a:ea typeface="+mn-ea"/>
                <a:cs typeface="+mn-cs"/>
              </a:rPr>
              <a:t>Travel, parking, non-PBS medicines, and uncovered allied health services often fall onto patients and/or their families.</a:t>
            </a:r>
          </a:p>
          <a:p>
            <a:r>
              <a:rPr lang="en-AU" sz="1200" i="1" kern="1200" dirty="0">
                <a:solidFill>
                  <a:schemeClr val="tx1"/>
                </a:solidFill>
                <a:effectLst/>
                <a:latin typeface="+mn-lt"/>
                <a:ea typeface="+mn-ea"/>
                <a:cs typeface="+mn-cs"/>
              </a:rPr>
              <a:t>Interactive prompt:</a:t>
            </a:r>
            <a:r>
              <a:rPr lang="en-AU" sz="1200" kern="1200" dirty="0">
                <a:solidFill>
                  <a:schemeClr val="tx1"/>
                </a:solidFill>
                <a:effectLst/>
                <a:latin typeface="+mn-lt"/>
                <a:ea typeface="+mn-ea"/>
                <a:cs typeface="+mn-cs"/>
              </a:rPr>
              <a:t> “Think about your own or your family’s experiences – what part of the system felt easy to navigate, and what felt complicated?”.</a:t>
            </a:r>
          </a:p>
          <a:p>
            <a:endParaRPr lang="en-AU" dirty="0"/>
          </a:p>
        </p:txBody>
      </p:sp>
      <p:sp>
        <p:nvSpPr>
          <p:cNvPr id="4" name="Slide Number Placeholder 3"/>
          <p:cNvSpPr>
            <a:spLocks noGrp="1"/>
          </p:cNvSpPr>
          <p:nvPr>
            <p:ph type="sldNum" sz="quarter" idx="5"/>
          </p:nvPr>
        </p:nvSpPr>
        <p:spPr/>
        <p:txBody>
          <a:bodyPr/>
          <a:lstStyle/>
          <a:p>
            <a:fld id="{DFE02789-D685-4193-A76B-14528B71F5AB}" type="slidenum">
              <a:rPr lang="en-AU" smtClean="0"/>
              <a:t>2</a:t>
            </a:fld>
            <a:endParaRPr lang="en-AU"/>
          </a:p>
        </p:txBody>
      </p:sp>
    </p:spTree>
    <p:extLst>
      <p:ext uri="{BB962C8B-B14F-4D97-AF65-F5344CB8AC3E}">
        <p14:creationId xmlns:p14="http://schemas.microsoft.com/office/powerpoint/2010/main" val="199066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5.2: Health Rights and Entitlements – Informed consent, privacy, financial aid</a:t>
            </a:r>
          </a:p>
          <a:p>
            <a:r>
              <a:rPr lang="en-AU" sz="1200" kern="1200" dirty="0">
                <a:solidFill>
                  <a:schemeClr val="tx1"/>
                </a:solidFill>
                <a:effectLst/>
                <a:latin typeface="+mn-lt"/>
                <a:ea typeface="+mn-ea"/>
                <a:cs typeface="+mn-cs"/>
              </a:rPr>
              <a:t>Advocacy is stronger when you understand your rights.</a:t>
            </a:r>
          </a:p>
          <a:p>
            <a:r>
              <a:rPr lang="en-AU" sz="1200" kern="1200" dirty="0">
                <a:solidFill>
                  <a:schemeClr val="tx1"/>
                </a:solidFill>
                <a:effectLst/>
                <a:latin typeface="+mn-lt"/>
                <a:ea typeface="+mn-ea"/>
                <a:cs typeface="+mn-cs"/>
              </a:rPr>
              <a:t>Informed consent: You must be given clear, understandable information about treatments and make your own decision without pressure.</a:t>
            </a:r>
          </a:p>
          <a:p>
            <a:r>
              <a:rPr lang="en-AU" sz="1200" i="1" kern="1200" dirty="0">
                <a:solidFill>
                  <a:schemeClr val="tx1"/>
                </a:solidFill>
                <a:effectLst/>
                <a:latin typeface="+mn-lt"/>
                <a:ea typeface="+mn-ea"/>
                <a:cs typeface="+mn-cs"/>
              </a:rPr>
              <a:t>For example, before starting </a:t>
            </a:r>
            <a:r>
              <a:rPr lang="en-AU" sz="1200" i="1" kern="1200" dirty="0" err="1">
                <a:solidFill>
                  <a:schemeClr val="tx1"/>
                </a:solidFill>
                <a:effectLst/>
                <a:latin typeface="+mn-lt"/>
                <a:ea typeface="+mn-ea"/>
                <a:cs typeface="+mn-cs"/>
              </a:rPr>
              <a:t>Trikafta</a:t>
            </a:r>
            <a:r>
              <a:rPr lang="en-AU" sz="1200" i="1" kern="1200" dirty="0">
                <a:solidFill>
                  <a:schemeClr val="tx1"/>
                </a:solidFill>
                <a:effectLst/>
                <a:latin typeface="+mn-lt"/>
                <a:ea typeface="+mn-ea"/>
                <a:cs typeface="+mn-cs"/>
              </a:rPr>
              <a:t>, a clinician should explain potential side effects (</a:t>
            </a:r>
            <a:r>
              <a:rPr lang="en-AU" sz="1200" i="1" kern="1200" dirty="0" err="1">
                <a:solidFill>
                  <a:schemeClr val="tx1"/>
                </a:solidFill>
                <a:effectLst/>
                <a:latin typeface="+mn-lt"/>
                <a:ea typeface="+mn-ea"/>
                <a:cs typeface="+mn-cs"/>
              </a:rPr>
              <a:t>e.g</a:t>
            </a:r>
            <a:r>
              <a:rPr lang="en-AU" sz="1200" i="1" kern="1200" dirty="0">
                <a:solidFill>
                  <a:schemeClr val="tx1"/>
                </a:solidFill>
                <a:effectLst/>
                <a:latin typeface="+mn-lt"/>
                <a:ea typeface="+mn-ea"/>
                <a:cs typeface="+mn-cs"/>
              </a:rPr>
              <a:t>, liver impacts) about what monitoring is required, so that the patient can give informed consent.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Privacy: Protected by the </a:t>
            </a:r>
            <a:r>
              <a:rPr lang="en-AU" sz="1200" i="1" kern="1200" dirty="0">
                <a:solidFill>
                  <a:schemeClr val="tx1"/>
                </a:solidFill>
                <a:effectLst/>
                <a:latin typeface="+mn-lt"/>
                <a:ea typeface="+mn-ea"/>
                <a:cs typeface="+mn-cs"/>
              </a:rPr>
              <a:t>Privacy Act</a:t>
            </a:r>
            <a:r>
              <a:rPr lang="en-AU" sz="1200" kern="1200" dirty="0">
                <a:solidFill>
                  <a:schemeClr val="tx1"/>
                </a:solidFill>
                <a:effectLst/>
                <a:latin typeface="+mn-lt"/>
                <a:ea typeface="+mn-ea"/>
                <a:cs typeface="+mn-cs"/>
              </a:rPr>
              <a:t> 1988 – your health information is confidential and should only be shared with consent or in limited legal circumstances.</a:t>
            </a:r>
          </a:p>
          <a:p>
            <a:r>
              <a:rPr lang="en-AU" sz="1200" i="1" kern="1200" dirty="0">
                <a:solidFill>
                  <a:schemeClr val="tx1"/>
                </a:solidFill>
                <a:effectLst/>
                <a:latin typeface="+mn-lt"/>
                <a:ea typeface="+mn-ea"/>
                <a:cs typeface="+mn-cs"/>
              </a:rPr>
              <a:t>For example, your genetic test results cannot be shared with insurers or employers without your explicit consent.</a:t>
            </a:r>
          </a:p>
          <a:p>
            <a:endParaRPr lang="en-AU"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a:solidFill>
                  <a:schemeClr val="tx1"/>
                </a:solidFill>
                <a:effectLst/>
                <a:latin typeface="+mn-lt"/>
                <a:ea typeface="+mn-ea"/>
                <a:cs typeface="+mn-cs"/>
              </a:rPr>
              <a:t>Financial aid service: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a:solidFill>
                  <a:schemeClr val="tx1"/>
                </a:solidFill>
                <a:effectLst/>
                <a:latin typeface="+mn-lt"/>
                <a:ea typeface="+mn-ea"/>
                <a:cs typeface="+mn-cs"/>
              </a:rPr>
              <a:t>Medicare Safety Net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a:solidFill>
                  <a:schemeClr val="tx1"/>
                </a:solidFill>
                <a:effectLst/>
                <a:latin typeface="+mn-lt"/>
                <a:ea typeface="+mn-ea"/>
                <a:cs typeface="+mn-cs"/>
              </a:rPr>
              <a:t>What is it for: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Provides higher Medicare rebates for people who have high out-of-pocket costs for out-of-hospital medical services in a calendar year. This helps families who need frequent specialist appointments or tests, by reducing out of pocket costs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Where can I find more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 </a:t>
            </a:r>
            <a:r>
              <a:rPr lang="en-AU" sz="1200" u="sng" kern="1200" dirty="0">
                <a:solidFill>
                  <a:schemeClr val="tx1"/>
                </a:solidFill>
                <a:effectLst/>
                <a:latin typeface="+mn-lt"/>
                <a:ea typeface="+mn-ea"/>
                <a:cs typeface="+mn-cs"/>
                <a:hlinkClick r:id="rId3"/>
              </a:rPr>
              <a:t>https://www.servicesaustralia.gov.au/medicare-safety-nets</a:t>
            </a:r>
            <a:endParaRPr lang="en-AU" sz="1200" kern="1200" dirty="0">
              <a:solidFill>
                <a:schemeClr val="tx1"/>
              </a:solidFill>
              <a:effectLst/>
              <a:latin typeface="+mn-lt"/>
              <a:ea typeface="+mn-ea"/>
              <a:cs typeface="+mn-cs"/>
            </a:endParaRPr>
          </a:p>
          <a:p>
            <a:endParaRPr lang="en-AU" dirty="0"/>
          </a:p>
          <a:p>
            <a:r>
              <a:rPr lang="en-AU" sz="1200" kern="1200" dirty="0">
                <a:solidFill>
                  <a:schemeClr val="tx1"/>
                </a:solidFill>
                <a:effectLst/>
                <a:latin typeface="+mn-lt"/>
                <a:ea typeface="+mn-ea"/>
                <a:cs typeface="+mn-cs"/>
              </a:rPr>
              <a:t>Financial Aid Service: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National Disability Insurance Scheme or NDIS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What is it for?: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a:solidFill>
                  <a:schemeClr val="dk1"/>
                </a:solidFill>
                <a:effectLst/>
                <a:latin typeface="Gotham Rounded Book" pitchFamily="50" charset="0"/>
                <a:ea typeface="+mn-ea"/>
                <a:cs typeface="+mn-cs"/>
              </a:rPr>
              <a:t>Provides funding to eligible people with disability to access the services and supports they need.</a:t>
            </a: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People with severe cystic fibrosis related disability may access supports such as home physiotherapy, or mobility aids</a:t>
            </a:r>
          </a:p>
          <a:p>
            <a:r>
              <a:rPr lang="en-AU" sz="1200" kern="1200" dirty="0">
                <a:solidFill>
                  <a:schemeClr val="tx1"/>
                </a:solidFill>
                <a:effectLst/>
                <a:latin typeface="+mn-lt"/>
                <a:ea typeface="+mn-ea"/>
                <a:cs typeface="+mn-cs"/>
              </a:rPr>
              <a:t>Where can I find more Information?:</a:t>
            </a:r>
            <a:r>
              <a:rPr lang="en-AU" sz="1200" u="sng" kern="1200" dirty="0">
                <a:solidFill>
                  <a:schemeClr val="tx1"/>
                </a:solidFill>
                <a:effectLst/>
                <a:latin typeface="+mn-lt"/>
                <a:ea typeface="+mn-ea"/>
                <a:cs typeface="+mn-cs"/>
                <a:hlinkClick r:id="rId4"/>
              </a:rPr>
              <a:t>https://www.cfqld.org.au/cystic-fibrosis-trusted-care/</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Financial Aid Service:</a:t>
            </a:r>
          </a:p>
          <a:p>
            <a:r>
              <a:rPr lang="en-AU" sz="1200" b="1" kern="1200" dirty="0">
                <a:solidFill>
                  <a:schemeClr val="tx1"/>
                </a:solidFill>
                <a:effectLst/>
                <a:latin typeface="+mn-lt"/>
                <a:ea typeface="+mn-ea"/>
                <a:cs typeface="+mn-cs"/>
              </a:rPr>
              <a:t>Trusted Care</a:t>
            </a:r>
          </a:p>
          <a:p>
            <a:r>
              <a:rPr lang="en-AU" sz="1200" kern="1200" dirty="0">
                <a:solidFill>
                  <a:schemeClr val="tx1"/>
                </a:solidFill>
                <a:effectLst/>
                <a:latin typeface="+mn-lt"/>
                <a:ea typeface="+mn-ea"/>
                <a:cs typeface="+mn-cs"/>
              </a:rPr>
              <a:t>What is it for?:</a:t>
            </a:r>
          </a:p>
          <a:p>
            <a:r>
              <a:rPr lang="en-AU" sz="1200" kern="1200" dirty="0">
                <a:solidFill>
                  <a:schemeClr val="tx1"/>
                </a:solidFill>
                <a:effectLst/>
                <a:latin typeface="+mn-lt"/>
                <a:ea typeface="+mn-ea"/>
                <a:cs typeface="+mn-cs"/>
              </a:rPr>
              <a:t> Subsidiary of Cystic Fibrosis Queensland, NDIS provider</a:t>
            </a:r>
          </a:p>
          <a:p>
            <a:r>
              <a:rPr lang="en-AU" sz="1200" kern="1200" dirty="0">
                <a:solidFill>
                  <a:schemeClr val="tx1"/>
                </a:solidFill>
                <a:effectLst/>
                <a:latin typeface="+mn-lt"/>
                <a:ea typeface="+mn-ea"/>
                <a:cs typeface="+mn-cs"/>
              </a:rPr>
              <a:t> Where can I find more information?</a:t>
            </a:r>
          </a:p>
          <a:p>
            <a:r>
              <a:rPr lang="en-AU" sz="1200" u="sng" kern="1200" dirty="0">
                <a:solidFill>
                  <a:schemeClr val="tx1"/>
                </a:solidFill>
                <a:effectLst/>
                <a:latin typeface="+mn-lt"/>
                <a:ea typeface="+mn-ea"/>
                <a:cs typeface="+mn-cs"/>
                <a:hlinkClick r:id="rId5"/>
              </a:rPr>
              <a:t>https://www.trustedcare.org.au/</a:t>
            </a:r>
            <a:r>
              <a:rPr lang="en-AU"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Financial Aid Service: Centrelink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What is it for?: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Payments such as Carer’s Allowance or Disability Support Pension may help families where caring for a child with cystic fibrosis prevents full-time employment, or if an adult with cystic fibrosis is not able to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Where can I find more Information?:</a:t>
            </a:r>
          </a:p>
          <a:p>
            <a:r>
              <a:rPr lang="en-AU" sz="1200" u="sng" kern="1200" dirty="0">
                <a:solidFill>
                  <a:schemeClr val="tx1"/>
                </a:solidFill>
                <a:effectLst/>
                <a:latin typeface="+mn-lt"/>
                <a:ea typeface="+mn-ea"/>
                <a:cs typeface="+mn-cs"/>
                <a:hlinkClick r:id="rId6"/>
              </a:rPr>
              <a:t>https://www.servicesaustralia.gov.au/carer-allowance</a:t>
            </a:r>
            <a:r>
              <a:rPr lang="en-AU" sz="1200" kern="1200" dirty="0">
                <a:solidFill>
                  <a:schemeClr val="tx1"/>
                </a:solidFill>
                <a:effectLst/>
                <a:latin typeface="+mn-lt"/>
                <a:ea typeface="+mn-ea"/>
                <a:cs typeface="+mn-cs"/>
              </a:rPr>
              <a:t> </a:t>
            </a:r>
          </a:p>
          <a:p>
            <a:r>
              <a:rPr lang="en-AU" sz="1200" u="sng" kern="1200" dirty="0">
                <a:solidFill>
                  <a:schemeClr val="tx1"/>
                </a:solidFill>
                <a:effectLst/>
                <a:latin typeface="+mn-lt"/>
                <a:ea typeface="+mn-ea"/>
                <a:cs typeface="+mn-cs"/>
                <a:hlinkClick r:id="rId7"/>
              </a:rPr>
              <a:t>https://www.servicesaustralia.gov.au/disability-support-pension</a:t>
            </a: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Financial Aid Service:</a:t>
            </a:r>
          </a:p>
          <a:p>
            <a:r>
              <a:rPr lang="en-AU" sz="1200" b="1" kern="1200" dirty="0">
                <a:solidFill>
                  <a:schemeClr val="tx1"/>
                </a:solidFill>
                <a:effectLst/>
                <a:latin typeface="+mn-lt"/>
                <a:ea typeface="+mn-ea"/>
                <a:cs typeface="+mn-cs"/>
              </a:rPr>
              <a:t>Hospital and state subsidies</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i.e. Queensland’s </a:t>
            </a:r>
            <a:r>
              <a:rPr lang="en-AU" sz="1200" b="1" i="1" kern="1200" dirty="0">
                <a:solidFill>
                  <a:schemeClr val="tx1"/>
                </a:solidFill>
                <a:effectLst/>
                <a:latin typeface="+mn-lt"/>
                <a:ea typeface="+mn-ea"/>
                <a:cs typeface="+mn-cs"/>
              </a:rPr>
              <a:t>Patient Travel Subsidy Scheme</a:t>
            </a: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What is it for?: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Assists rural patients who must travel to Brisbane for cystic fibrosis clinics or transplant assessments.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Where can I find more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u="sng" kern="1200" dirty="0">
                <a:solidFill>
                  <a:schemeClr val="tx1"/>
                </a:solidFill>
                <a:effectLst/>
                <a:latin typeface="+mn-lt"/>
                <a:ea typeface="+mn-ea"/>
                <a:cs typeface="+mn-cs"/>
                <a:hlinkClick r:id="rId8"/>
              </a:rPr>
              <a:t>https://www.qld.gov.au/health/services/travel/subsidies</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DFE02789-D685-4193-A76B-14528B71F5AB}" type="slidenum">
              <a:rPr lang="en-AU" smtClean="0"/>
              <a:t>3</a:t>
            </a:fld>
            <a:endParaRPr lang="en-AU"/>
          </a:p>
        </p:txBody>
      </p:sp>
    </p:spTree>
    <p:extLst>
      <p:ext uri="{BB962C8B-B14F-4D97-AF65-F5344CB8AC3E}">
        <p14:creationId xmlns:p14="http://schemas.microsoft.com/office/powerpoint/2010/main" val="3649637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5.3: Healthcare System 101 – Structure: hospitals, funders, regulators</a:t>
            </a:r>
          </a:p>
          <a:p>
            <a:r>
              <a:rPr lang="en-AU" sz="1200" kern="1200" dirty="0">
                <a:solidFill>
                  <a:schemeClr val="tx1"/>
                </a:solidFill>
                <a:effectLst/>
                <a:latin typeface="+mn-lt"/>
                <a:ea typeface="+mn-ea"/>
                <a:cs typeface="+mn-cs"/>
              </a:rPr>
              <a:t>Understanding </a:t>
            </a:r>
            <a:r>
              <a:rPr lang="en-AU" sz="1200" b="1" kern="1200" dirty="0">
                <a:solidFill>
                  <a:schemeClr val="tx1"/>
                </a:solidFill>
                <a:effectLst/>
                <a:latin typeface="+mn-lt"/>
                <a:ea typeface="+mn-ea"/>
                <a:cs typeface="+mn-cs"/>
              </a:rPr>
              <a:t>who does what</a:t>
            </a:r>
            <a:r>
              <a:rPr lang="en-AU" sz="1200" kern="1200" dirty="0">
                <a:solidFill>
                  <a:schemeClr val="tx1"/>
                </a:solidFill>
                <a:effectLst/>
                <a:latin typeface="+mn-lt"/>
                <a:ea typeface="+mn-ea"/>
                <a:cs typeface="+mn-cs"/>
              </a:rPr>
              <a:t> helps advocates know where to target their efforts.</a:t>
            </a:r>
          </a:p>
          <a:p>
            <a:pPr lvl="0"/>
            <a:r>
              <a:rPr lang="en-AU" sz="1200" b="1" kern="1200" dirty="0">
                <a:solidFill>
                  <a:schemeClr val="tx1"/>
                </a:solidFill>
                <a:effectLst/>
                <a:latin typeface="+mn-lt"/>
                <a:ea typeface="+mn-ea"/>
                <a:cs typeface="+mn-cs"/>
              </a:rPr>
              <a:t>Hospitals:</a:t>
            </a:r>
            <a:r>
              <a:rPr lang="en-AU" sz="1200" kern="1200" dirty="0">
                <a:solidFill>
                  <a:schemeClr val="tx1"/>
                </a:solidFill>
                <a:effectLst/>
                <a:latin typeface="+mn-lt"/>
                <a:ea typeface="+mn-ea"/>
                <a:cs typeface="+mn-cs"/>
              </a:rPr>
              <a:t> Run by state/territory governments, funded jointly by federal and state budgets.</a:t>
            </a:r>
          </a:p>
          <a:p>
            <a:pPr lvl="0"/>
            <a:r>
              <a:rPr lang="en-AU" sz="1200" b="1" kern="1200" dirty="0">
                <a:solidFill>
                  <a:schemeClr val="tx1"/>
                </a:solidFill>
                <a:effectLst/>
                <a:latin typeface="+mn-lt"/>
                <a:ea typeface="+mn-ea"/>
                <a:cs typeface="+mn-cs"/>
              </a:rPr>
              <a:t>Funders:</a:t>
            </a:r>
            <a:endParaRPr lang="en-AU" sz="1200" kern="1200" dirty="0">
              <a:solidFill>
                <a:schemeClr val="tx1"/>
              </a:solidFill>
              <a:effectLst/>
              <a:latin typeface="+mn-lt"/>
              <a:ea typeface="+mn-ea"/>
              <a:cs typeface="+mn-cs"/>
            </a:endParaRPr>
          </a:p>
          <a:p>
            <a:pPr lvl="1"/>
            <a:r>
              <a:rPr lang="en-AU" sz="1200" b="1" kern="1200" dirty="0">
                <a:solidFill>
                  <a:schemeClr val="tx1"/>
                </a:solidFill>
                <a:effectLst/>
                <a:latin typeface="+mn-lt"/>
                <a:ea typeface="+mn-ea"/>
                <a:cs typeface="+mn-cs"/>
              </a:rPr>
              <a:t>Federal government:</a:t>
            </a:r>
            <a:r>
              <a:rPr lang="en-AU" sz="1200" kern="1200" dirty="0">
                <a:solidFill>
                  <a:schemeClr val="tx1"/>
                </a:solidFill>
                <a:effectLst/>
                <a:latin typeface="+mn-lt"/>
                <a:ea typeface="+mn-ea"/>
                <a:cs typeface="+mn-cs"/>
              </a:rPr>
              <a:t> Medicare, PBS, disability schemes.</a:t>
            </a:r>
          </a:p>
          <a:p>
            <a:pPr lvl="1"/>
            <a:r>
              <a:rPr lang="en-AU" sz="1200" b="1" kern="1200" dirty="0">
                <a:solidFill>
                  <a:schemeClr val="tx1"/>
                </a:solidFill>
                <a:effectLst/>
                <a:latin typeface="+mn-lt"/>
                <a:ea typeface="+mn-ea"/>
                <a:cs typeface="+mn-cs"/>
              </a:rPr>
              <a:t>Private health insurers:</a:t>
            </a:r>
            <a:r>
              <a:rPr lang="en-AU" sz="1200" kern="1200" dirty="0">
                <a:solidFill>
                  <a:schemeClr val="tx1"/>
                </a:solidFill>
                <a:effectLst/>
                <a:latin typeface="+mn-lt"/>
                <a:ea typeface="+mn-ea"/>
                <a:cs typeface="+mn-cs"/>
              </a:rPr>
              <a:t> Cover “extras” and private hospital access.</a:t>
            </a:r>
          </a:p>
          <a:p>
            <a:pPr lvl="0"/>
            <a:r>
              <a:rPr lang="en-AU" sz="1200" b="1" kern="1200" dirty="0">
                <a:solidFill>
                  <a:schemeClr val="tx1"/>
                </a:solidFill>
                <a:effectLst/>
                <a:latin typeface="+mn-lt"/>
                <a:ea typeface="+mn-ea"/>
                <a:cs typeface="+mn-cs"/>
              </a:rPr>
              <a:t>Regulators:</a:t>
            </a:r>
            <a:endParaRPr lang="en-AU" sz="1200" kern="1200" dirty="0">
              <a:solidFill>
                <a:schemeClr val="tx1"/>
              </a:solidFill>
              <a:effectLst/>
              <a:latin typeface="+mn-lt"/>
              <a:ea typeface="+mn-ea"/>
              <a:cs typeface="+mn-cs"/>
            </a:endParaRPr>
          </a:p>
          <a:p>
            <a:pPr lvl="1"/>
            <a:r>
              <a:rPr lang="en-AU" sz="1200" b="1" kern="1200" dirty="0">
                <a:solidFill>
                  <a:schemeClr val="tx1"/>
                </a:solidFill>
                <a:effectLst/>
                <a:latin typeface="+mn-lt"/>
                <a:ea typeface="+mn-ea"/>
                <a:cs typeface="+mn-cs"/>
              </a:rPr>
              <a:t>Australian Health Practitioner Regulation Agency (AHPRA):</a:t>
            </a:r>
            <a:r>
              <a:rPr lang="en-AU" sz="1200" kern="1200" dirty="0">
                <a:solidFill>
                  <a:schemeClr val="tx1"/>
                </a:solidFill>
                <a:effectLst/>
                <a:latin typeface="+mn-lt"/>
                <a:ea typeface="+mn-ea"/>
                <a:cs typeface="+mn-cs"/>
              </a:rPr>
              <a:t> Regulates clinicians.</a:t>
            </a:r>
          </a:p>
          <a:p>
            <a:pPr lvl="1"/>
            <a:r>
              <a:rPr lang="en-AU" sz="1200" b="1" kern="1200" dirty="0">
                <a:solidFill>
                  <a:schemeClr val="tx1"/>
                </a:solidFill>
                <a:effectLst/>
                <a:latin typeface="+mn-lt"/>
                <a:ea typeface="+mn-ea"/>
                <a:cs typeface="+mn-cs"/>
              </a:rPr>
              <a:t>TGA (Therapeutic Goods Administration):</a:t>
            </a:r>
            <a:r>
              <a:rPr lang="en-AU" sz="1200" kern="1200" dirty="0">
                <a:solidFill>
                  <a:schemeClr val="tx1"/>
                </a:solidFill>
                <a:effectLst/>
                <a:latin typeface="+mn-lt"/>
                <a:ea typeface="+mn-ea"/>
                <a:cs typeface="+mn-cs"/>
              </a:rPr>
              <a:t> Regulates medicines and devices.</a:t>
            </a:r>
          </a:p>
          <a:p>
            <a:pPr lvl="1"/>
            <a:r>
              <a:rPr lang="en-AU" sz="1200" b="1" kern="1200" dirty="0">
                <a:solidFill>
                  <a:schemeClr val="tx1"/>
                </a:solidFill>
                <a:effectLst/>
                <a:latin typeface="+mn-lt"/>
                <a:ea typeface="+mn-ea"/>
                <a:cs typeface="+mn-cs"/>
              </a:rPr>
              <a:t>AIHW (Australian Institute of Health and Welfare):</a:t>
            </a:r>
            <a:r>
              <a:rPr lang="en-AU" sz="1200" kern="1200" dirty="0">
                <a:solidFill>
                  <a:schemeClr val="tx1"/>
                </a:solidFill>
                <a:effectLst/>
                <a:latin typeface="+mn-lt"/>
                <a:ea typeface="+mn-ea"/>
                <a:cs typeface="+mn-cs"/>
              </a:rPr>
              <a:t> Provides data and reporting.</a:t>
            </a:r>
          </a:p>
          <a:p>
            <a:r>
              <a:rPr lang="en-AU" sz="1200" i="1" kern="1200" dirty="0">
                <a:solidFill>
                  <a:schemeClr val="tx1"/>
                </a:solidFill>
                <a:effectLst/>
                <a:latin typeface="+mn-lt"/>
                <a:ea typeface="+mn-ea"/>
                <a:cs typeface="+mn-cs"/>
              </a:rPr>
              <a:t>Activity:</a:t>
            </a:r>
            <a:r>
              <a:rPr lang="en-AU" sz="1200" kern="1200" dirty="0">
                <a:solidFill>
                  <a:schemeClr val="tx1"/>
                </a:solidFill>
                <a:effectLst/>
                <a:latin typeface="+mn-lt"/>
                <a:ea typeface="+mn-ea"/>
                <a:cs typeface="+mn-cs"/>
              </a:rPr>
              <a:t> Draw a simple flowchart showing where hospitals, funders, and regulators fit — then compare with others.</a:t>
            </a:r>
          </a:p>
          <a:p>
            <a:r>
              <a:rPr lang="en-AU" sz="1200" b="1" kern="1200" dirty="0">
                <a:solidFill>
                  <a:schemeClr val="tx1"/>
                </a:solidFill>
                <a:effectLst/>
                <a:latin typeface="+mn-lt"/>
                <a:ea typeface="+mn-ea"/>
                <a:cs typeface="+mn-cs"/>
              </a:rPr>
              <a:t>Section 5.3: Healthcare System 101 – Structure: hospitals, funders, regulators</a:t>
            </a:r>
          </a:p>
          <a:p>
            <a:r>
              <a:rPr lang="en-AU" sz="1200" kern="1200" dirty="0">
                <a:solidFill>
                  <a:schemeClr val="tx1"/>
                </a:solidFill>
                <a:effectLst/>
                <a:latin typeface="+mn-lt"/>
                <a:ea typeface="+mn-ea"/>
                <a:cs typeface="+mn-cs"/>
              </a:rPr>
              <a:t>Understanding </a:t>
            </a:r>
            <a:r>
              <a:rPr lang="en-AU" sz="1200" b="1" kern="1200" dirty="0">
                <a:solidFill>
                  <a:schemeClr val="tx1"/>
                </a:solidFill>
                <a:effectLst/>
                <a:latin typeface="+mn-lt"/>
                <a:ea typeface="+mn-ea"/>
                <a:cs typeface="+mn-cs"/>
              </a:rPr>
              <a:t>who does what</a:t>
            </a:r>
            <a:r>
              <a:rPr lang="en-AU" sz="1200" kern="1200" dirty="0">
                <a:solidFill>
                  <a:schemeClr val="tx1"/>
                </a:solidFill>
                <a:effectLst/>
                <a:latin typeface="+mn-lt"/>
                <a:ea typeface="+mn-ea"/>
                <a:cs typeface="+mn-cs"/>
              </a:rPr>
              <a:t> helps advocates know where to target their efforts.</a:t>
            </a:r>
          </a:p>
          <a:p>
            <a:pPr lvl="0"/>
            <a:r>
              <a:rPr lang="en-AU" sz="1200" b="1" kern="1200" dirty="0">
                <a:solidFill>
                  <a:schemeClr val="tx1"/>
                </a:solidFill>
                <a:effectLst/>
                <a:latin typeface="+mn-lt"/>
                <a:ea typeface="+mn-ea"/>
                <a:cs typeface="+mn-cs"/>
              </a:rPr>
              <a:t>Hospitals:</a:t>
            </a:r>
            <a:r>
              <a:rPr lang="en-AU" sz="1200" kern="1200" dirty="0">
                <a:solidFill>
                  <a:schemeClr val="tx1"/>
                </a:solidFill>
                <a:effectLst/>
                <a:latin typeface="+mn-lt"/>
                <a:ea typeface="+mn-ea"/>
                <a:cs typeface="+mn-cs"/>
              </a:rPr>
              <a:t> Run by state/territory governments, funded jointly by federal and state budgets.</a:t>
            </a:r>
          </a:p>
          <a:p>
            <a:pPr lvl="0"/>
            <a:r>
              <a:rPr lang="en-AU" sz="1200" b="1" kern="1200" dirty="0">
                <a:solidFill>
                  <a:schemeClr val="tx1"/>
                </a:solidFill>
                <a:effectLst/>
                <a:latin typeface="+mn-lt"/>
                <a:ea typeface="+mn-ea"/>
                <a:cs typeface="+mn-cs"/>
              </a:rPr>
              <a:t>Funders:</a:t>
            </a:r>
            <a:endParaRPr lang="en-AU" sz="1200" kern="1200" dirty="0">
              <a:solidFill>
                <a:schemeClr val="tx1"/>
              </a:solidFill>
              <a:effectLst/>
              <a:latin typeface="+mn-lt"/>
              <a:ea typeface="+mn-ea"/>
              <a:cs typeface="+mn-cs"/>
            </a:endParaRPr>
          </a:p>
          <a:p>
            <a:pPr lvl="1"/>
            <a:r>
              <a:rPr lang="en-AU" sz="1200" b="1" kern="1200" dirty="0">
                <a:solidFill>
                  <a:schemeClr val="tx1"/>
                </a:solidFill>
                <a:effectLst/>
                <a:latin typeface="+mn-lt"/>
                <a:ea typeface="+mn-ea"/>
                <a:cs typeface="+mn-cs"/>
              </a:rPr>
              <a:t>Federal government:</a:t>
            </a:r>
            <a:r>
              <a:rPr lang="en-AU" sz="1200" kern="1200" dirty="0">
                <a:solidFill>
                  <a:schemeClr val="tx1"/>
                </a:solidFill>
                <a:effectLst/>
                <a:latin typeface="+mn-lt"/>
                <a:ea typeface="+mn-ea"/>
                <a:cs typeface="+mn-cs"/>
              </a:rPr>
              <a:t> Medicare, PBS, disability schemes.</a:t>
            </a:r>
          </a:p>
          <a:p>
            <a:pPr lvl="1"/>
            <a:r>
              <a:rPr lang="en-AU" sz="1200" b="1" kern="1200" dirty="0">
                <a:solidFill>
                  <a:schemeClr val="tx1"/>
                </a:solidFill>
                <a:effectLst/>
                <a:latin typeface="+mn-lt"/>
                <a:ea typeface="+mn-ea"/>
                <a:cs typeface="+mn-cs"/>
              </a:rPr>
              <a:t>Private health insurers:</a:t>
            </a:r>
            <a:r>
              <a:rPr lang="en-AU" sz="1200" kern="1200" dirty="0">
                <a:solidFill>
                  <a:schemeClr val="tx1"/>
                </a:solidFill>
                <a:effectLst/>
                <a:latin typeface="+mn-lt"/>
                <a:ea typeface="+mn-ea"/>
                <a:cs typeface="+mn-cs"/>
              </a:rPr>
              <a:t> Cover “extras” and private hospital access.</a:t>
            </a:r>
          </a:p>
          <a:p>
            <a:pPr lvl="0"/>
            <a:r>
              <a:rPr lang="en-AU" sz="1200" b="1" kern="1200" dirty="0">
                <a:solidFill>
                  <a:schemeClr val="tx1"/>
                </a:solidFill>
                <a:effectLst/>
                <a:latin typeface="+mn-lt"/>
                <a:ea typeface="+mn-ea"/>
                <a:cs typeface="+mn-cs"/>
              </a:rPr>
              <a:t>Regulators:</a:t>
            </a:r>
            <a:endParaRPr lang="en-AU" sz="1200" kern="1200" dirty="0">
              <a:solidFill>
                <a:schemeClr val="tx1"/>
              </a:solidFill>
              <a:effectLst/>
              <a:latin typeface="+mn-lt"/>
              <a:ea typeface="+mn-ea"/>
              <a:cs typeface="+mn-cs"/>
            </a:endParaRPr>
          </a:p>
          <a:p>
            <a:pPr lvl="1"/>
            <a:r>
              <a:rPr lang="en-AU" sz="1200" b="1" kern="1200" dirty="0">
                <a:solidFill>
                  <a:schemeClr val="tx1"/>
                </a:solidFill>
                <a:effectLst/>
                <a:latin typeface="+mn-lt"/>
                <a:ea typeface="+mn-ea"/>
                <a:cs typeface="+mn-cs"/>
              </a:rPr>
              <a:t>Australian Health Practitioner Regulation Agency (AHPRA):</a:t>
            </a:r>
            <a:r>
              <a:rPr lang="en-AU" sz="1200" kern="1200" dirty="0">
                <a:solidFill>
                  <a:schemeClr val="tx1"/>
                </a:solidFill>
                <a:effectLst/>
                <a:latin typeface="+mn-lt"/>
                <a:ea typeface="+mn-ea"/>
                <a:cs typeface="+mn-cs"/>
              </a:rPr>
              <a:t> Regulates clinicians.</a:t>
            </a:r>
          </a:p>
          <a:p>
            <a:pPr lvl="1"/>
            <a:r>
              <a:rPr lang="en-AU" sz="1200" b="1" kern="1200" dirty="0">
                <a:solidFill>
                  <a:schemeClr val="tx1"/>
                </a:solidFill>
                <a:effectLst/>
                <a:latin typeface="+mn-lt"/>
                <a:ea typeface="+mn-ea"/>
                <a:cs typeface="+mn-cs"/>
              </a:rPr>
              <a:t>TGA (Therapeutic Goods Administration):</a:t>
            </a:r>
            <a:r>
              <a:rPr lang="en-AU" sz="1200" kern="1200" dirty="0">
                <a:solidFill>
                  <a:schemeClr val="tx1"/>
                </a:solidFill>
                <a:effectLst/>
                <a:latin typeface="+mn-lt"/>
                <a:ea typeface="+mn-ea"/>
                <a:cs typeface="+mn-cs"/>
              </a:rPr>
              <a:t> Regulates medicines and devices.</a:t>
            </a:r>
          </a:p>
          <a:p>
            <a:pPr lvl="1"/>
            <a:r>
              <a:rPr lang="en-AU" sz="1200" b="1" kern="1200" dirty="0">
                <a:solidFill>
                  <a:schemeClr val="tx1"/>
                </a:solidFill>
                <a:effectLst/>
                <a:latin typeface="+mn-lt"/>
                <a:ea typeface="+mn-ea"/>
                <a:cs typeface="+mn-cs"/>
              </a:rPr>
              <a:t>AIHW (Australian Institute of Health and Welfare):</a:t>
            </a:r>
            <a:r>
              <a:rPr lang="en-AU" sz="1200" kern="1200" dirty="0">
                <a:solidFill>
                  <a:schemeClr val="tx1"/>
                </a:solidFill>
                <a:effectLst/>
                <a:latin typeface="+mn-lt"/>
                <a:ea typeface="+mn-ea"/>
                <a:cs typeface="+mn-cs"/>
              </a:rPr>
              <a:t> Provides data and reporting.</a:t>
            </a:r>
          </a:p>
          <a:p>
            <a:r>
              <a:rPr lang="en-AU" sz="1200" i="1" kern="1200" dirty="0">
                <a:solidFill>
                  <a:schemeClr val="tx1"/>
                </a:solidFill>
                <a:effectLst/>
                <a:latin typeface="+mn-lt"/>
                <a:ea typeface="+mn-ea"/>
                <a:cs typeface="+mn-cs"/>
              </a:rPr>
              <a:t>Activity:</a:t>
            </a:r>
            <a:r>
              <a:rPr lang="en-AU" sz="1200" kern="1200" dirty="0">
                <a:solidFill>
                  <a:schemeClr val="tx1"/>
                </a:solidFill>
                <a:effectLst/>
                <a:latin typeface="+mn-lt"/>
                <a:ea typeface="+mn-ea"/>
                <a:cs typeface="+mn-cs"/>
              </a:rPr>
              <a:t> Draw a simple flowchart showing where hospitals, funders, and regulators fit — then compare with others.</a:t>
            </a:r>
          </a:p>
          <a:p>
            <a:endParaRPr lang="en-AU" dirty="0"/>
          </a:p>
        </p:txBody>
      </p:sp>
      <p:sp>
        <p:nvSpPr>
          <p:cNvPr id="4" name="Slide Number Placeholder 3"/>
          <p:cNvSpPr>
            <a:spLocks noGrp="1"/>
          </p:cNvSpPr>
          <p:nvPr>
            <p:ph type="sldNum" sz="quarter" idx="5"/>
          </p:nvPr>
        </p:nvSpPr>
        <p:spPr/>
        <p:txBody>
          <a:bodyPr/>
          <a:lstStyle/>
          <a:p>
            <a:fld id="{DFE02789-D685-4193-A76B-14528B71F5AB}" type="slidenum">
              <a:rPr lang="en-AU" smtClean="0"/>
              <a:t>4</a:t>
            </a:fld>
            <a:endParaRPr lang="en-AU"/>
          </a:p>
        </p:txBody>
      </p:sp>
    </p:spTree>
    <p:extLst>
      <p:ext uri="{BB962C8B-B14F-4D97-AF65-F5344CB8AC3E}">
        <p14:creationId xmlns:p14="http://schemas.microsoft.com/office/powerpoint/2010/main" val="273413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747FC-8233-81C8-ACAD-446488CBB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7C1C5-B0DC-F2A7-9D22-2E918D5E3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DC334-C656-F253-B55A-E6181251C6F5}"/>
              </a:ext>
            </a:extLst>
          </p:cNvPr>
          <p:cNvSpPr>
            <a:spLocks noGrp="1"/>
          </p:cNvSpPr>
          <p:nvPr>
            <p:ph type="body" idx="1"/>
          </p:nvPr>
        </p:nvSpPr>
        <p:spPr/>
        <p:txBody>
          <a:bodyPr/>
          <a:lstStyle/>
          <a:p>
            <a:r>
              <a:rPr lang="en-AU" sz="1200" b="1" kern="1200" dirty="0">
                <a:solidFill>
                  <a:schemeClr val="tx1"/>
                </a:solidFill>
                <a:effectLst/>
                <a:latin typeface="+mn-lt"/>
                <a:ea typeface="+mn-ea"/>
                <a:cs typeface="+mn-cs"/>
              </a:rPr>
              <a:t>Section 5.4: Drug Access Pathways – Clinical trials, TGA, PBS, HTA explained (include some text about how TGA and PBS works and when they meet etc)</a:t>
            </a:r>
          </a:p>
          <a:p>
            <a:r>
              <a:rPr lang="en-AU" sz="1200" kern="1200" dirty="0">
                <a:solidFill>
                  <a:schemeClr val="tx1"/>
                </a:solidFill>
                <a:effectLst/>
                <a:latin typeface="+mn-lt"/>
                <a:ea typeface="+mn-ea"/>
                <a:cs typeface="+mn-cs"/>
              </a:rPr>
              <a:t>This is how </a:t>
            </a:r>
            <a:r>
              <a:rPr lang="en-AU" sz="1200" u="sng" kern="1200" dirty="0">
                <a:solidFill>
                  <a:schemeClr val="tx1"/>
                </a:solidFill>
                <a:effectLst/>
                <a:latin typeface="+mn-lt"/>
                <a:ea typeface="+mn-ea"/>
                <a:cs typeface="+mn-cs"/>
              </a:rPr>
              <a:t>new therapies reach patients: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Clinical Trials – conducted in research hospitals and universities. Patients may access new therapies early if eligible.</a:t>
            </a:r>
          </a:p>
          <a:p>
            <a:pPr lvl="0"/>
            <a:r>
              <a:rPr lang="en-AU" sz="1200" kern="1200" dirty="0">
                <a:solidFill>
                  <a:schemeClr val="tx1"/>
                </a:solidFill>
                <a:effectLst/>
                <a:latin typeface="+mn-lt"/>
                <a:ea typeface="+mn-ea"/>
                <a:cs typeface="+mn-cs"/>
              </a:rPr>
              <a:t>TGA approval – TGA assesses safety, efficacy, and the quality of new medicines.</a:t>
            </a:r>
          </a:p>
          <a:p>
            <a:pPr lvl="0"/>
            <a:r>
              <a:rPr lang="en-AU" sz="1200" kern="1200" dirty="0">
                <a:solidFill>
                  <a:schemeClr val="tx1"/>
                </a:solidFill>
                <a:effectLst/>
                <a:latin typeface="+mn-lt"/>
                <a:ea typeface="+mn-ea"/>
                <a:cs typeface="+mn-cs"/>
              </a:rPr>
              <a:t>PBAC (Pharmaceutical Benefits Advisory Committee) – reviews cost-effectiveness and clinical value, recommends whether a drug should be subsidised under the </a:t>
            </a:r>
            <a:r>
              <a:rPr lang="en-AU" sz="1200" b="1" kern="1200" dirty="0">
                <a:solidFill>
                  <a:schemeClr val="tx1"/>
                </a:solidFill>
                <a:effectLst/>
                <a:latin typeface="+mn-lt"/>
                <a:ea typeface="+mn-ea"/>
                <a:cs typeface="+mn-cs"/>
              </a:rPr>
              <a:t>PBS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PBS listing – If approved by PBAC and the Federal Minister for Health, the medicine becomes subsidised, reducing costs from hundreds of thousands to affordable co-payments</a:t>
            </a:r>
          </a:p>
          <a:p>
            <a:r>
              <a:rPr lang="en-AU" sz="1200" kern="1200" dirty="0">
                <a:solidFill>
                  <a:schemeClr val="tx1"/>
                </a:solidFill>
                <a:effectLst/>
                <a:latin typeface="+mn-lt"/>
                <a:ea typeface="+mn-ea"/>
                <a:cs typeface="+mn-cs"/>
              </a:rPr>
              <a:t>The TGA and PBAC meet separately, but both are essential, basically:</a:t>
            </a:r>
          </a:p>
          <a:p>
            <a:r>
              <a:rPr lang="en-AU" sz="1200" kern="1200" dirty="0">
                <a:solidFill>
                  <a:schemeClr val="tx1"/>
                </a:solidFill>
                <a:effectLst/>
                <a:latin typeface="+mn-lt"/>
                <a:ea typeface="+mn-ea"/>
                <a:cs typeface="+mn-cs"/>
              </a:rPr>
              <a:t>	TGA says </a:t>
            </a:r>
            <a:r>
              <a:rPr lang="en-AU" sz="1200" i="1" kern="1200" dirty="0">
                <a:solidFill>
                  <a:schemeClr val="tx1"/>
                </a:solidFill>
                <a:effectLst/>
                <a:latin typeface="+mn-lt"/>
                <a:ea typeface="+mn-ea"/>
                <a:cs typeface="+mn-cs"/>
              </a:rPr>
              <a:t>“Yes, this drug works, and is safe”</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The PBAC says “</a:t>
            </a:r>
            <a:r>
              <a:rPr lang="en-AU" sz="1200" i="1" kern="1200" dirty="0">
                <a:solidFill>
                  <a:schemeClr val="tx1"/>
                </a:solidFill>
                <a:effectLst/>
                <a:latin typeface="+mn-lt"/>
                <a:ea typeface="+mn-ea"/>
                <a:cs typeface="+mn-cs"/>
              </a:rPr>
              <a:t>Yes, this drug is worth funding with taxpayer money”</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Case prompt: “</a:t>
            </a:r>
            <a:r>
              <a:rPr lang="en-AU" sz="1200" i="1" kern="1200" dirty="0" err="1">
                <a:solidFill>
                  <a:schemeClr val="tx1"/>
                </a:solidFill>
                <a:effectLst/>
                <a:latin typeface="+mn-lt"/>
                <a:ea typeface="+mn-ea"/>
                <a:cs typeface="+mn-cs"/>
              </a:rPr>
              <a:t>Trikafta</a:t>
            </a:r>
            <a:r>
              <a:rPr lang="en-AU" sz="1200" i="1" kern="1200" dirty="0">
                <a:solidFill>
                  <a:schemeClr val="tx1"/>
                </a:solidFill>
                <a:effectLst/>
                <a:latin typeface="+mn-lt"/>
                <a:ea typeface="+mn-ea"/>
                <a:cs typeface="+mn-cs"/>
              </a:rPr>
              <a:t> was initially unaffordable for most families. Which pathway step made it possible for it to be accessed widely in Australia?”</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“If you were writing to your MP about faster modulator access, which stage would you focus on — TGA, PBAC, or PBS? Why?</a:t>
            </a:r>
            <a:endParaRPr lang="en-AU" sz="1200" kern="1200" dirty="0">
              <a:solidFill>
                <a:schemeClr val="tx1"/>
              </a:solidFill>
              <a:effectLst/>
              <a:latin typeface="+mn-lt"/>
              <a:ea typeface="+mn-ea"/>
              <a:cs typeface="+mn-cs"/>
            </a:endParaRPr>
          </a:p>
          <a:p>
            <a:endParaRPr lang="en-AU" dirty="0"/>
          </a:p>
        </p:txBody>
      </p:sp>
      <p:sp>
        <p:nvSpPr>
          <p:cNvPr id="4" name="Slide Number Placeholder 3">
            <a:extLst>
              <a:ext uri="{FF2B5EF4-FFF2-40B4-BE49-F238E27FC236}">
                <a16:creationId xmlns:a16="http://schemas.microsoft.com/office/drawing/2014/main" id="{3E1C926D-E4D9-A8B0-147F-A551A8702A98}"/>
              </a:ext>
            </a:extLst>
          </p:cNvPr>
          <p:cNvSpPr>
            <a:spLocks noGrp="1"/>
          </p:cNvSpPr>
          <p:nvPr>
            <p:ph type="sldNum" sz="quarter" idx="5"/>
          </p:nvPr>
        </p:nvSpPr>
        <p:spPr/>
        <p:txBody>
          <a:bodyPr/>
          <a:lstStyle/>
          <a:p>
            <a:fld id="{DFE02789-D685-4193-A76B-14528B71F5AB}" type="slidenum">
              <a:rPr lang="en-AU" smtClean="0"/>
              <a:t>5</a:t>
            </a:fld>
            <a:endParaRPr lang="en-AU"/>
          </a:p>
        </p:txBody>
      </p:sp>
    </p:spTree>
    <p:extLst>
      <p:ext uri="{BB962C8B-B14F-4D97-AF65-F5344CB8AC3E}">
        <p14:creationId xmlns:p14="http://schemas.microsoft.com/office/powerpoint/2010/main" val="405078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31F65-59CD-C450-9F5E-8A83BD7B7A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D33FD-DA10-7FF1-F044-4ACE471DD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06C57-16B9-4F4C-7B0B-3A246901C8C0}"/>
              </a:ext>
            </a:extLst>
          </p:cNvPr>
          <p:cNvSpPr>
            <a:spLocks noGrp="1"/>
          </p:cNvSpPr>
          <p:nvPr>
            <p:ph type="body" idx="1"/>
          </p:nvPr>
        </p:nvSpPr>
        <p:spPr/>
        <p:txBody>
          <a:bodyPr/>
          <a:lstStyle/>
          <a:p>
            <a:r>
              <a:rPr lang="en-AU" sz="1200" b="1" kern="1200" dirty="0">
                <a:solidFill>
                  <a:schemeClr val="tx1"/>
                </a:solidFill>
                <a:effectLst/>
                <a:latin typeface="+mn-lt"/>
                <a:ea typeface="+mn-ea"/>
                <a:cs typeface="+mn-cs"/>
              </a:rPr>
              <a:t>Section 5.5: Advocacy Targets – MPs, ministers, clinicians, researchers</a:t>
            </a:r>
          </a:p>
          <a:p>
            <a:pPr lvl="0"/>
            <a:r>
              <a:rPr lang="en-AU" sz="1200" b="1" kern="1200" dirty="0">
                <a:solidFill>
                  <a:schemeClr val="tx1"/>
                </a:solidFill>
                <a:effectLst/>
                <a:latin typeface="+mn-lt"/>
                <a:ea typeface="+mn-ea"/>
                <a:cs typeface="+mn-cs"/>
              </a:rPr>
              <a:t>Members of Parliament (MPs) and Senators</a:t>
            </a:r>
            <a:endParaRPr lang="en-AU" sz="1200" kern="1200" dirty="0">
              <a:solidFill>
                <a:schemeClr val="tx1"/>
              </a:solidFill>
              <a:effectLst/>
              <a:latin typeface="+mn-lt"/>
              <a:ea typeface="+mn-ea"/>
              <a:cs typeface="+mn-cs"/>
            </a:endParaRPr>
          </a:p>
          <a:p>
            <a:pPr lvl="1"/>
            <a:r>
              <a:rPr lang="en-AU" sz="1200" b="1" kern="1200" dirty="0">
                <a:solidFill>
                  <a:schemeClr val="tx1"/>
                </a:solidFill>
                <a:effectLst/>
                <a:latin typeface="+mn-lt"/>
                <a:ea typeface="+mn-ea"/>
                <a:cs typeface="+mn-cs"/>
              </a:rPr>
              <a:t>State MPs</a:t>
            </a:r>
            <a:r>
              <a:rPr lang="en-AU" sz="1200" kern="1200" dirty="0">
                <a:solidFill>
                  <a:schemeClr val="tx1"/>
                </a:solidFill>
                <a:effectLst/>
                <a:latin typeface="+mn-lt"/>
                <a:ea typeface="+mn-ea"/>
                <a:cs typeface="+mn-cs"/>
              </a:rPr>
              <a:t> represent your local electorate in your state parliament and can advocate for issues relating to public hospitals, state-funded health services, and local healthcare delivery.</a:t>
            </a:r>
          </a:p>
          <a:p>
            <a:pPr lvl="1"/>
            <a:r>
              <a:rPr lang="en-AU" sz="1200" b="1" kern="1200" dirty="0">
                <a:solidFill>
                  <a:schemeClr val="tx1"/>
                </a:solidFill>
                <a:effectLst/>
                <a:latin typeface="+mn-lt"/>
                <a:ea typeface="+mn-ea"/>
                <a:cs typeface="+mn-cs"/>
              </a:rPr>
              <a:t>Federal MPs</a:t>
            </a:r>
            <a:r>
              <a:rPr lang="en-AU" sz="1200" kern="1200" dirty="0">
                <a:solidFill>
                  <a:schemeClr val="tx1"/>
                </a:solidFill>
                <a:effectLst/>
                <a:latin typeface="+mn-lt"/>
                <a:ea typeface="+mn-ea"/>
                <a:cs typeface="+mn-cs"/>
              </a:rPr>
              <a:t> represent your local electorate in the Australian Parliament and can raise issues relating to national health policy, Medicare, the Pharmaceutical Benefits Scheme (PBS), and federal funding.</a:t>
            </a:r>
          </a:p>
          <a:p>
            <a:pPr lvl="1"/>
            <a:r>
              <a:rPr lang="en-AU" sz="1200" b="1" kern="1200" dirty="0">
                <a:solidFill>
                  <a:schemeClr val="tx1"/>
                </a:solidFill>
                <a:effectLst/>
                <a:latin typeface="+mn-lt"/>
                <a:ea typeface="+mn-ea"/>
                <a:cs typeface="+mn-cs"/>
              </a:rPr>
              <a:t>Senators</a:t>
            </a:r>
            <a:r>
              <a:rPr lang="en-AU" sz="1200" kern="1200" dirty="0">
                <a:solidFill>
                  <a:schemeClr val="tx1"/>
                </a:solidFill>
                <a:effectLst/>
                <a:latin typeface="+mn-lt"/>
                <a:ea typeface="+mn-ea"/>
                <a:cs typeface="+mn-cs"/>
              </a:rPr>
              <a:t> represent their entire state or territory in the Australian Parliament. Like Federal MPs, they can advocate for national issues, scrutinise government decisions, and influence legislation and policy.</a:t>
            </a:r>
          </a:p>
          <a:p>
            <a:pPr lvl="0" algn="just"/>
            <a:r>
              <a:rPr lang="en-AU" sz="1200" b="1" kern="1200" dirty="0">
                <a:solidFill>
                  <a:schemeClr val="tx1"/>
                </a:solidFill>
                <a:effectLst/>
                <a:latin typeface="+mn-lt"/>
                <a:ea typeface="+mn-ea"/>
                <a:cs typeface="+mn-cs"/>
              </a:rPr>
              <a:t>Ministers:</a:t>
            </a:r>
            <a:r>
              <a:rPr lang="en-AU" sz="1200" kern="1200" dirty="0">
                <a:solidFill>
                  <a:schemeClr val="tx1"/>
                </a:solidFill>
                <a:effectLst/>
                <a:latin typeface="+mn-lt"/>
                <a:ea typeface="+mn-ea"/>
                <a:cs typeface="+mn-cs"/>
              </a:rPr>
              <a:t> </a:t>
            </a:r>
            <a:r>
              <a:rPr lang="en-AU" sz="1200" dirty="0">
                <a:latin typeface="Gotham Rounded Book" pitchFamily="50" charset="0"/>
              </a:rPr>
              <a:t>Health Minister, Finance Minister, or PM have decision-making power over PBS listings and funding. Depending on the issue, advocacy may be directed to a State Health Minister (hospitals and state health services) or the Federal Health Minister (Medicare, PBS, national health policy)</a:t>
            </a:r>
          </a:p>
          <a:p>
            <a:pPr lvl="0"/>
            <a:r>
              <a:rPr lang="en-AU" sz="1200" b="1" kern="1200" dirty="0">
                <a:solidFill>
                  <a:schemeClr val="tx1"/>
                </a:solidFill>
                <a:effectLst/>
                <a:latin typeface="+mn-lt"/>
                <a:ea typeface="+mn-ea"/>
                <a:cs typeface="+mn-cs"/>
              </a:rPr>
              <a:t>Clinicians:</a:t>
            </a:r>
            <a:r>
              <a:rPr lang="en-AU" sz="1200" kern="1200" dirty="0">
                <a:solidFill>
                  <a:schemeClr val="tx1"/>
                </a:solidFill>
                <a:effectLst/>
                <a:latin typeface="+mn-lt"/>
                <a:ea typeface="+mn-ea"/>
                <a:cs typeface="+mn-cs"/>
              </a:rPr>
              <a:t> Doctors and allied health professionals influence treatment guidelines and care standards.</a:t>
            </a:r>
          </a:p>
          <a:p>
            <a:pPr lvl="0"/>
            <a:r>
              <a:rPr lang="en-AU" sz="1200" b="1" kern="1200" dirty="0">
                <a:solidFill>
                  <a:schemeClr val="tx1"/>
                </a:solidFill>
                <a:effectLst/>
                <a:latin typeface="+mn-lt"/>
                <a:ea typeface="+mn-ea"/>
                <a:cs typeface="+mn-cs"/>
              </a:rPr>
              <a:t>Researchers:</a:t>
            </a:r>
            <a:r>
              <a:rPr lang="en-AU" sz="1200" kern="1200" dirty="0">
                <a:solidFill>
                  <a:schemeClr val="tx1"/>
                </a:solidFill>
                <a:effectLst/>
                <a:latin typeface="+mn-lt"/>
                <a:ea typeface="+mn-ea"/>
                <a:cs typeface="+mn-cs"/>
              </a:rPr>
              <a:t> Generate evidence that supports advocacy campaigns.</a:t>
            </a:r>
          </a:p>
          <a:p>
            <a:r>
              <a:rPr lang="en-AU" sz="1200" i="1" kern="1200" dirty="0">
                <a:solidFill>
                  <a:schemeClr val="tx1"/>
                </a:solidFill>
                <a:effectLst/>
                <a:latin typeface="+mn-lt"/>
                <a:ea typeface="+mn-ea"/>
                <a:cs typeface="+mn-cs"/>
              </a:rPr>
              <a:t>Activity:</a:t>
            </a:r>
            <a:r>
              <a:rPr lang="en-AU" sz="1200" kern="1200" dirty="0">
                <a:solidFill>
                  <a:schemeClr val="tx1"/>
                </a:solidFill>
                <a:effectLst/>
                <a:latin typeface="+mn-lt"/>
                <a:ea typeface="+mn-ea"/>
                <a:cs typeface="+mn-cs"/>
              </a:rPr>
              <a:t> In small groups, identify who you would approach if you wanted to:</a:t>
            </a:r>
          </a:p>
          <a:p>
            <a:pPr lvl="0"/>
            <a:r>
              <a:rPr lang="en-AU" sz="1200" kern="1200" dirty="0">
                <a:solidFill>
                  <a:schemeClr val="tx1"/>
                </a:solidFill>
                <a:effectLst/>
                <a:latin typeface="+mn-lt"/>
                <a:ea typeface="+mn-ea"/>
                <a:cs typeface="+mn-cs"/>
              </a:rPr>
              <a:t>Expand </a:t>
            </a:r>
            <a:r>
              <a:rPr lang="en-AU" sz="1200" kern="1200" dirty="0" err="1">
                <a:solidFill>
                  <a:schemeClr val="tx1"/>
                </a:solidFill>
                <a:effectLst/>
                <a:latin typeface="+mn-lt"/>
                <a:ea typeface="+mn-ea"/>
                <a:cs typeface="+mn-cs"/>
              </a:rPr>
              <a:t>Trikafta</a:t>
            </a:r>
            <a:r>
              <a:rPr lang="en-AU" sz="1200" kern="1200" dirty="0">
                <a:solidFill>
                  <a:schemeClr val="tx1"/>
                </a:solidFill>
                <a:effectLst/>
                <a:latin typeface="+mn-lt"/>
                <a:ea typeface="+mn-ea"/>
                <a:cs typeface="+mn-cs"/>
              </a:rPr>
              <a:t> to younger children.</a:t>
            </a:r>
          </a:p>
          <a:p>
            <a:pPr lvl="0"/>
            <a:r>
              <a:rPr lang="en-AU" sz="1200" kern="1200" dirty="0">
                <a:solidFill>
                  <a:schemeClr val="tx1"/>
                </a:solidFill>
                <a:effectLst/>
                <a:latin typeface="+mn-lt"/>
                <a:ea typeface="+mn-ea"/>
                <a:cs typeface="+mn-cs"/>
              </a:rPr>
              <a:t>Improve hospital parking subsidies.</a:t>
            </a:r>
          </a:p>
          <a:p>
            <a:pPr lvl="0"/>
            <a:r>
              <a:rPr lang="en-AU" sz="1200" kern="1200" dirty="0">
                <a:solidFill>
                  <a:schemeClr val="tx1"/>
                </a:solidFill>
                <a:effectLst/>
                <a:latin typeface="+mn-lt"/>
                <a:ea typeface="+mn-ea"/>
                <a:cs typeface="+mn-cs"/>
              </a:rPr>
              <a:t>Increase mental health support in cystic fibrosis clinics.</a:t>
            </a:r>
          </a:p>
          <a:p>
            <a:endParaRPr lang="en-AU" dirty="0"/>
          </a:p>
        </p:txBody>
      </p:sp>
      <p:sp>
        <p:nvSpPr>
          <p:cNvPr id="4" name="Slide Number Placeholder 3">
            <a:extLst>
              <a:ext uri="{FF2B5EF4-FFF2-40B4-BE49-F238E27FC236}">
                <a16:creationId xmlns:a16="http://schemas.microsoft.com/office/drawing/2014/main" id="{295D8B2D-A0D3-15A7-069E-D0B20540D45B}"/>
              </a:ext>
            </a:extLst>
          </p:cNvPr>
          <p:cNvSpPr>
            <a:spLocks noGrp="1"/>
          </p:cNvSpPr>
          <p:nvPr>
            <p:ph type="sldNum" sz="quarter" idx="5"/>
          </p:nvPr>
        </p:nvSpPr>
        <p:spPr/>
        <p:txBody>
          <a:bodyPr/>
          <a:lstStyle/>
          <a:p>
            <a:fld id="{DFE02789-D685-4193-A76B-14528B71F5AB}" type="slidenum">
              <a:rPr lang="en-AU" smtClean="0"/>
              <a:t>6</a:t>
            </a:fld>
            <a:endParaRPr lang="en-AU"/>
          </a:p>
        </p:txBody>
      </p:sp>
    </p:spTree>
    <p:extLst>
      <p:ext uri="{BB962C8B-B14F-4D97-AF65-F5344CB8AC3E}">
        <p14:creationId xmlns:p14="http://schemas.microsoft.com/office/powerpoint/2010/main" val="4081479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39551-97DA-51E2-AFB1-91F6B3D56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57D5A-27C4-7AE3-72BA-A52A07366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6EE0D7-CDA8-FCDF-01B7-A6E77B4144A6}"/>
              </a:ext>
            </a:extLst>
          </p:cNvPr>
          <p:cNvSpPr>
            <a:spLocks noGrp="1"/>
          </p:cNvSpPr>
          <p:nvPr>
            <p:ph type="body" idx="1"/>
          </p:nvPr>
        </p:nvSpPr>
        <p:spPr/>
        <p:txBody>
          <a:bodyPr/>
          <a:lstStyle/>
          <a:p>
            <a:pPr lvl="0"/>
            <a:r>
              <a:rPr lang="en-AU" sz="1200" b="1" kern="1200" dirty="0">
                <a:solidFill>
                  <a:schemeClr val="tx1"/>
                </a:solidFill>
                <a:effectLst/>
                <a:latin typeface="+mn-lt"/>
                <a:ea typeface="+mn-ea"/>
                <a:cs typeface="+mn-cs"/>
              </a:rPr>
              <a:t>How state and territory laws are made:</a:t>
            </a:r>
            <a:endParaRPr lang="en-AU" sz="1200" kern="1200" dirty="0">
              <a:solidFill>
                <a:schemeClr val="tx1"/>
              </a:solidFill>
              <a:effectLst/>
              <a:latin typeface="+mn-lt"/>
              <a:ea typeface="+mn-ea"/>
              <a:cs typeface="+mn-cs"/>
            </a:endParaRPr>
          </a:p>
          <a:p>
            <a:pPr lvl="1"/>
            <a:r>
              <a:rPr lang="en-AU" sz="1200" kern="1200" dirty="0">
                <a:solidFill>
                  <a:schemeClr val="tx1"/>
                </a:solidFill>
                <a:effectLst/>
                <a:latin typeface="+mn-lt"/>
                <a:ea typeface="+mn-ea"/>
                <a:cs typeface="+mn-cs"/>
              </a:rPr>
              <a:t>A Bill is introduced into the state or territory parliament.</a:t>
            </a:r>
          </a:p>
          <a:p>
            <a:pPr lvl="1"/>
            <a:r>
              <a:rPr lang="en-AU" sz="1200" kern="1200" dirty="0">
                <a:solidFill>
                  <a:schemeClr val="tx1"/>
                </a:solidFill>
                <a:effectLst/>
                <a:latin typeface="+mn-lt"/>
                <a:ea typeface="+mn-ea"/>
                <a:cs typeface="+mn-cs"/>
              </a:rPr>
              <a:t>It is debated by Members of Parliament (and, in some states, Members of the Legislative Council).</a:t>
            </a:r>
          </a:p>
          <a:p>
            <a:pPr lvl="2"/>
            <a:r>
              <a:rPr lang="en-AU" sz="1200" kern="1200" dirty="0">
                <a:solidFill>
                  <a:schemeClr val="tx1"/>
                </a:solidFill>
                <a:effectLst/>
                <a:latin typeface="+mn-lt"/>
                <a:ea typeface="+mn-ea"/>
                <a:cs typeface="+mn-cs"/>
              </a:rPr>
              <a:t>States with one house (Queensland, ACT and NT): Bills are debated by Members of Parliament (MPs) in the Legislative Assembly. </a:t>
            </a:r>
          </a:p>
          <a:p>
            <a:pPr lvl="2"/>
            <a:r>
              <a:rPr lang="en-AU" sz="1200" kern="1200" dirty="0">
                <a:solidFill>
                  <a:schemeClr val="tx1"/>
                </a:solidFill>
                <a:effectLst/>
                <a:latin typeface="+mn-lt"/>
                <a:ea typeface="+mn-ea"/>
                <a:cs typeface="+mn-cs"/>
              </a:rPr>
              <a:t>States with two houses (NSW, Victoria, South Australia, Western Australia and Tasmania): Bills are debated by Members of Parliament (MPs) in the lower house and Members of the Legislative Council (MLCs) in the upper house. </a:t>
            </a:r>
          </a:p>
          <a:p>
            <a:pPr lvl="1"/>
            <a:r>
              <a:rPr lang="en-AU" sz="1200" kern="1200" dirty="0">
                <a:solidFill>
                  <a:schemeClr val="tx1"/>
                </a:solidFill>
                <a:effectLst/>
                <a:latin typeface="+mn-lt"/>
                <a:ea typeface="+mn-ea"/>
                <a:cs typeface="+mn-cs"/>
              </a:rPr>
              <a:t>Parliamentary committees may review the Bill and invite public submissions, where advocates can share their views.</a:t>
            </a:r>
          </a:p>
          <a:p>
            <a:pPr lvl="1"/>
            <a:r>
              <a:rPr lang="en-AU" sz="1200" kern="1200" dirty="0">
                <a:solidFill>
                  <a:schemeClr val="tx1"/>
                </a:solidFill>
                <a:effectLst/>
                <a:latin typeface="+mn-lt"/>
                <a:ea typeface="+mn-ea"/>
                <a:cs typeface="+mn-cs"/>
              </a:rPr>
              <a:t>In states with two houses, the Bill must pass both houses. In Queensland, the ACT and NT, Bills pass through one house.</a:t>
            </a:r>
          </a:p>
          <a:p>
            <a:pPr lvl="1"/>
            <a:r>
              <a:rPr lang="en-AU" sz="1200" kern="1200" dirty="0">
                <a:solidFill>
                  <a:schemeClr val="tx1"/>
                </a:solidFill>
                <a:effectLst/>
                <a:latin typeface="+mn-lt"/>
                <a:ea typeface="+mn-ea"/>
                <a:cs typeface="+mn-cs"/>
              </a:rPr>
              <a:t>If passed, it receives Royal Assent from the Governor (or Administrator in the territories) and becomes law.</a:t>
            </a:r>
          </a:p>
        </p:txBody>
      </p:sp>
      <p:sp>
        <p:nvSpPr>
          <p:cNvPr id="4" name="Slide Number Placeholder 3">
            <a:extLst>
              <a:ext uri="{FF2B5EF4-FFF2-40B4-BE49-F238E27FC236}">
                <a16:creationId xmlns:a16="http://schemas.microsoft.com/office/drawing/2014/main" id="{45F40D54-9092-24A4-0A1E-7324ACBE3B35}"/>
              </a:ext>
            </a:extLst>
          </p:cNvPr>
          <p:cNvSpPr>
            <a:spLocks noGrp="1"/>
          </p:cNvSpPr>
          <p:nvPr>
            <p:ph type="sldNum" sz="quarter" idx="5"/>
          </p:nvPr>
        </p:nvSpPr>
        <p:spPr/>
        <p:txBody>
          <a:bodyPr/>
          <a:lstStyle/>
          <a:p>
            <a:fld id="{DFE02789-D685-4193-A76B-14528B71F5AB}" type="slidenum">
              <a:rPr lang="en-AU" smtClean="0"/>
              <a:t>7</a:t>
            </a:fld>
            <a:endParaRPr lang="en-AU"/>
          </a:p>
        </p:txBody>
      </p:sp>
    </p:spTree>
    <p:extLst>
      <p:ext uri="{BB962C8B-B14F-4D97-AF65-F5344CB8AC3E}">
        <p14:creationId xmlns:p14="http://schemas.microsoft.com/office/powerpoint/2010/main" val="2221308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5.6: Legislative Processes – How laws are made and shaped by public input</a:t>
            </a:r>
          </a:p>
          <a:p>
            <a:pPr lvl="0"/>
            <a:r>
              <a:rPr lang="en-AU" sz="1200" b="1" kern="1200" dirty="0">
                <a:solidFill>
                  <a:schemeClr val="tx1"/>
                </a:solidFill>
                <a:effectLst/>
                <a:latin typeface="+mn-lt"/>
                <a:ea typeface="+mn-ea"/>
                <a:cs typeface="+mn-cs"/>
              </a:rPr>
              <a:t>How laws are made in Australia:</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A Bill is introduced in Parliament.</a:t>
            </a:r>
          </a:p>
          <a:p>
            <a:pPr lvl="0"/>
            <a:r>
              <a:rPr lang="en-AU" sz="1200" kern="1200" dirty="0">
                <a:solidFill>
                  <a:schemeClr val="tx1"/>
                </a:solidFill>
                <a:effectLst/>
                <a:latin typeface="+mn-lt"/>
                <a:ea typeface="+mn-ea"/>
                <a:cs typeface="+mn-cs"/>
              </a:rPr>
              <a:t>Debated in the House of Representatives and Senate.</a:t>
            </a:r>
          </a:p>
          <a:p>
            <a:pPr lvl="0"/>
            <a:r>
              <a:rPr lang="en-AU" sz="1200" kern="1200" dirty="0">
                <a:solidFill>
                  <a:schemeClr val="tx1"/>
                </a:solidFill>
                <a:effectLst/>
                <a:latin typeface="+mn-lt"/>
                <a:ea typeface="+mn-ea"/>
                <a:cs typeface="+mn-cs"/>
              </a:rPr>
              <a:t>Committees may take </a:t>
            </a:r>
            <a:r>
              <a:rPr lang="en-AU" sz="1200" b="1" kern="1200" dirty="0">
                <a:solidFill>
                  <a:schemeClr val="tx1"/>
                </a:solidFill>
                <a:effectLst/>
                <a:latin typeface="+mn-lt"/>
                <a:ea typeface="+mn-ea"/>
                <a:cs typeface="+mn-cs"/>
              </a:rPr>
              <a:t>public submissions</a:t>
            </a:r>
            <a:r>
              <a:rPr lang="en-AU" sz="1200" kern="1200" dirty="0">
                <a:solidFill>
                  <a:schemeClr val="tx1"/>
                </a:solidFill>
                <a:effectLst/>
                <a:latin typeface="+mn-lt"/>
                <a:ea typeface="+mn-ea"/>
                <a:cs typeface="+mn-cs"/>
              </a:rPr>
              <a:t> (where advocates can share their views).</a:t>
            </a:r>
          </a:p>
          <a:p>
            <a:pPr lvl="0"/>
            <a:r>
              <a:rPr lang="en-AU" sz="1200" kern="1200" dirty="0">
                <a:solidFill>
                  <a:schemeClr val="tx1"/>
                </a:solidFill>
                <a:effectLst/>
                <a:latin typeface="+mn-lt"/>
                <a:ea typeface="+mn-ea"/>
                <a:cs typeface="+mn-cs"/>
              </a:rPr>
              <a:t>If passed, it becomes law with the Governor-General’s approval.</a:t>
            </a:r>
          </a:p>
          <a:p>
            <a:pPr lvl="0"/>
            <a:r>
              <a:rPr lang="en-AU" sz="1200" b="1" kern="1200" dirty="0">
                <a:solidFill>
                  <a:schemeClr val="tx1"/>
                </a:solidFill>
                <a:effectLst/>
                <a:latin typeface="+mn-lt"/>
                <a:ea typeface="+mn-ea"/>
                <a:cs typeface="+mn-cs"/>
              </a:rPr>
              <a:t>Advocacy opportunities: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Writing submissions to inquiries.</a:t>
            </a:r>
          </a:p>
          <a:p>
            <a:pPr lvl="0"/>
            <a:r>
              <a:rPr lang="en-AU" sz="1200" kern="1200" dirty="0">
                <a:solidFill>
                  <a:schemeClr val="tx1"/>
                </a:solidFill>
                <a:effectLst/>
                <a:latin typeface="+mn-lt"/>
                <a:ea typeface="+mn-ea"/>
                <a:cs typeface="+mn-cs"/>
              </a:rPr>
              <a:t>Meeting with MPs or appearing at committee hearings.</a:t>
            </a:r>
          </a:p>
          <a:p>
            <a:pPr lvl="0"/>
            <a:r>
              <a:rPr lang="en-AU" sz="1200" kern="1200" dirty="0">
                <a:solidFill>
                  <a:schemeClr val="tx1"/>
                </a:solidFill>
                <a:effectLst/>
                <a:latin typeface="+mn-lt"/>
                <a:ea typeface="+mn-ea"/>
                <a:cs typeface="+mn-cs"/>
              </a:rPr>
              <a:t>Building public pressure through campaigns and media.</a:t>
            </a:r>
          </a:p>
          <a:p>
            <a:r>
              <a:rPr lang="en-AU" sz="1200" i="1" kern="1200" dirty="0">
                <a:solidFill>
                  <a:schemeClr val="tx1"/>
                </a:solidFill>
                <a:effectLst/>
                <a:latin typeface="+mn-lt"/>
                <a:ea typeface="+mn-ea"/>
                <a:cs typeface="+mn-cs"/>
              </a:rPr>
              <a:t>DIY Activity:</a:t>
            </a:r>
            <a:r>
              <a:rPr lang="en-AU" sz="1200" kern="1200" dirty="0">
                <a:solidFill>
                  <a:schemeClr val="tx1"/>
                </a:solidFill>
                <a:effectLst/>
                <a:latin typeface="+mn-lt"/>
                <a:ea typeface="+mn-ea"/>
                <a:cs typeface="+mn-cs"/>
              </a:rPr>
              <a:t> </a:t>
            </a:r>
            <a:r>
              <a:rPr lang="en-AU" sz="1200" b="1" kern="1200" dirty="0">
                <a:solidFill>
                  <a:schemeClr val="tx1"/>
                </a:solidFill>
                <a:effectLst/>
                <a:latin typeface="+mn-lt"/>
                <a:ea typeface="+mn-ea"/>
                <a:cs typeface="+mn-cs"/>
              </a:rPr>
              <a:t>Your Own Bill</a:t>
            </a:r>
            <a:r>
              <a:rPr lang="en-AU" sz="1200" kern="1200" dirty="0">
                <a:solidFill>
                  <a:schemeClr val="tx1"/>
                </a:solidFill>
                <a:effectLst/>
                <a:latin typeface="+mn-lt"/>
                <a:ea typeface="+mn-ea"/>
                <a:cs typeface="+mn-cs"/>
              </a:rPr>
              <a:t> – In small groups, participants create a mock “Bill” to improve cystic fibrosis care (e.g., “National CF Mental Health Support Bill”). They outline:</a:t>
            </a:r>
          </a:p>
          <a:p>
            <a:pPr lvl="0"/>
            <a:r>
              <a:rPr lang="en-AU" sz="1200" kern="1200" dirty="0">
                <a:solidFill>
                  <a:schemeClr val="tx1"/>
                </a:solidFill>
                <a:effectLst/>
                <a:latin typeface="+mn-lt"/>
                <a:ea typeface="+mn-ea"/>
                <a:cs typeface="+mn-cs"/>
              </a:rPr>
              <a:t>What the Bill is about.</a:t>
            </a:r>
          </a:p>
          <a:p>
            <a:pPr lvl="0"/>
            <a:r>
              <a:rPr lang="en-AU" sz="1200" kern="1200" dirty="0">
                <a:solidFill>
                  <a:schemeClr val="tx1"/>
                </a:solidFill>
                <a:effectLst/>
                <a:latin typeface="+mn-lt"/>
                <a:ea typeface="+mn-ea"/>
                <a:cs typeface="+mn-cs"/>
              </a:rPr>
              <a:t>Who they’d target to get it introduced.</a:t>
            </a:r>
          </a:p>
          <a:p>
            <a:pPr lvl="0"/>
            <a:r>
              <a:rPr lang="en-AU" sz="1200" kern="1200" dirty="0">
                <a:solidFill>
                  <a:schemeClr val="tx1"/>
                </a:solidFill>
                <a:effectLst/>
                <a:latin typeface="+mn-lt"/>
                <a:ea typeface="+mn-ea"/>
                <a:cs typeface="+mn-cs"/>
              </a:rPr>
              <a:t>How they’d gather public support.</a:t>
            </a:r>
          </a:p>
          <a:p>
            <a:r>
              <a:rPr lang="en-AU" sz="1200" i="1" kern="1200" dirty="0">
                <a:solidFill>
                  <a:schemeClr val="tx1"/>
                </a:solidFill>
                <a:effectLst/>
                <a:latin typeface="+mn-lt"/>
                <a:ea typeface="+mn-ea"/>
                <a:cs typeface="+mn-cs"/>
              </a:rPr>
              <a:t>Here is an example to help you get started:</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Title: </a:t>
            </a:r>
            <a:r>
              <a:rPr lang="en-AU" sz="1200" kern="1200" dirty="0">
                <a:solidFill>
                  <a:schemeClr val="tx1"/>
                </a:solidFill>
                <a:effectLst/>
                <a:latin typeface="+mn-lt"/>
                <a:ea typeface="+mn-ea"/>
                <a:cs typeface="+mn-cs"/>
              </a:rPr>
              <a:t>Cystic Fibrosis Fair Access to Medicines Bill 2025</a:t>
            </a:r>
          </a:p>
          <a:p>
            <a:r>
              <a:rPr lang="en-AU" sz="1200" b="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What the Bill is about: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This Bill would require the federal government to establish an accelerated pathway for subsidising high-cost medicines for rare diseases such as cystic fibrosis, ensuring timely and equitable access to life-changing therapies (e.g., CFTR modulators) once they have TGA approval.</a:t>
            </a:r>
          </a:p>
          <a:p>
            <a:r>
              <a:rPr lang="en-AU" sz="1200" b="1" kern="1200" dirty="0">
                <a:solidFill>
                  <a:schemeClr val="tx1"/>
                </a:solidFill>
                <a:effectLst/>
                <a:latin typeface="+mn-lt"/>
                <a:ea typeface="+mn-ea"/>
                <a:cs typeface="+mn-cs"/>
              </a:rPr>
              <a:t>Targets: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Local MPs from electorates with strong cystic fibrosis community representation</a:t>
            </a:r>
          </a:p>
          <a:p>
            <a:pPr lvl="0"/>
            <a:r>
              <a:rPr lang="en-AU" sz="1200" kern="1200" dirty="0">
                <a:solidFill>
                  <a:schemeClr val="tx1"/>
                </a:solidFill>
                <a:effectLst/>
                <a:latin typeface="+mn-lt"/>
                <a:ea typeface="+mn-ea"/>
                <a:cs typeface="+mn-cs"/>
              </a:rPr>
              <a:t>The Minister for Health and Aged Care (Current MP is: The Hon Mark Butler MP – Minister for Health, Disability, and Ageing.</a:t>
            </a:r>
          </a:p>
          <a:p>
            <a:pPr lvl="0"/>
            <a:r>
              <a:rPr lang="en-AU" sz="1200" kern="1200" dirty="0">
                <a:solidFill>
                  <a:schemeClr val="tx1"/>
                </a:solidFill>
                <a:effectLst/>
                <a:latin typeface="+mn-lt"/>
                <a:ea typeface="+mn-ea"/>
                <a:cs typeface="+mn-cs"/>
              </a:rPr>
              <a:t>Senators on the Community Affairs Committee, which often reviews health-related legislation</a:t>
            </a:r>
          </a:p>
          <a:p>
            <a:r>
              <a:rPr lang="en-AU" sz="1200" b="1" kern="1200" dirty="0">
                <a:solidFill>
                  <a:schemeClr val="tx1"/>
                </a:solidFill>
                <a:effectLst/>
                <a:latin typeface="+mn-lt"/>
                <a:ea typeface="+mn-ea"/>
                <a:cs typeface="+mn-cs"/>
              </a:rPr>
              <a:t>How they would gather public support:</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Collect signatures online &amp; paper-based petition</a:t>
            </a:r>
          </a:p>
          <a:p>
            <a:pPr lvl="0"/>
            <a:r>
              <a:rPr lang="en-AU" sz="1200" kern="1200" dirty="0">
                <a:solidFill>
                  <a:schemeClr val="tx1"/>
                </a:solidFill>
                <a:effectLst/>
                <a:latin typeface="+mn-lt"/>
                <a:ea typeface="+mn-ea"/>
                <a:cs typeface="+mn-cs"/>
              </a:rPr>
              <a:t>Run a coordinated social media campaign with a hashtag like </a:t>
            </a:r>
            <a:r>
              <a:rPr lang="en-AU" sz="1200" b="1" kern="1200" dirty="0">
                <a:solidFill>
                  <a:schemeClr val="tx1"/>
                </a:solidFill>
                <a:effectLst/>
                <a:latin typeface="+mn-lt"/>
                <a:ea typeface="+mn-ea"/>
                <a:cs typeface="+mn-cs"/>
              </a:rPr>
              <a:t>#FairAccessCF</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Share personal stories affected by </a:t>
            </a:r>
            <a:r>
              <a:rPr lang="en-AU" sz="1200" u="sng" kern="1200" dirty="0">
                <a:solidFill>
                  <a:schemeClr val="tx1"/>
                </a:solidFill>
                <a:effectLst/>
                <a:latin typeface="+mn-lt"/>
                <a:ea typeface="+mn-ea"/>
                <a:cs typeface="+mn-cs"/>
              </a:rPr>
              <a:t>delays in accessing medicines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Partner with rare disease alliances/chronic illness organisations to build a stronger show of support</a:t>
            </a:r>
          </a:p>
          <a:p>
            <a:pPr lvl="0"/>
            <a:r>
              <a:rPr lang="en-AU" sz="1200" kern="1200" dirty="0">
                <a:solidFill>
                  <a:schemeClr val="tx1"/>
                </a:solidFill>
                <a:effectLst/>
                <a:latin typeface="+mn-lt"/>
                <a:ea typeface="+mn-ea"/>
                <a:cs typeface="+mn-cs"/>
              </a:rPr>
              <a:t>Engaging local and national media to highlight the issue in familiar terms (“Every month someone spends waiting for </a:t>
            </a:r>
            <a:r>
              <a:rPr lang="en-AU" sz="1200" kern="1200" dirty="0" err="1">
                <a:solidFill>
                  <a:schemeClr val="tx1"/>
                </a:solidFill>
                <a:effectLst/>
                <a:latin typeface="+mn-lt"/>
                <a:ea typeface="+mn-ea"/>
                <a:cs typeface="+mn-cs"/>
              </a:rPr>
              <a:t>Trikafta</a:t>
            </a:r>
            <a:r>
              <a:rPr lang="en-AU" sz="1200" kern="1200" dirty="0">
                <a:solidFill>
                  <a:schemeClr val="tx1"/>
                </a:solidFill>
                <a:effectLst/>
                <a:latin typeface="+mn-lt"/>
                <a:ea typeface="+mn-ea"/>
                <a:cs typeface="+mn-cs"/>
              </a:rPr>
              <a:t>, is a month of lung damage”)</a:t>
            </a:r>
          </a:p>
          <a:p>
            <a:r>
              <a:rPr lang="en-AU" sz="1200" i="1" kern="1200" dirty="0">
                <a:solidFill>
                  <a:schemeClr val="tx1"/>
                </a:solidFill>
                <a:effectLst/>
                <a:latin typeface="+mn-lt"/>
                <a:ea typeface="+mn-ea"/>
                <a:cs typeface="+mn-cs"/>
              </a:rPr>
              <a:t>Here are some other topics if you’re stuck</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National CF Mental Health Support Bill</a:t>
            </a:r>
          </a:p>
          <a:p>
            <a:pPr lvl="0"/>
            <a:r>
              <a:rPr lang="en-AU" sz="1200" kern="1200" dirty="0">
                <a:solidFill>
                  <a:schemeClr val="tx1"/>
                </a:solidFill>
                <a:effectLst/>
                <a:latin typeface="+mn-lt"/>
                <a:ea typeface="+mn-ea"/>
                <a:cs typeface="+mn-cs"/>
              </a:rPr>
              <a:t>Equitable Rural Cystic Fibrosis Care Bill</a:t>
            </a:r>
          </a:p>
          <a:p>
            <a:pPr lvl="0"/>
            <a:r>
              <a:rPr lang="en-AU" sz="1200" kern="1200" dirty="0">
                <a:solidFill>
                  <a:schemeClr val="tx1"/>
                </a:solidFill>
                <a:effectLst/>
                <a:latin typeface="+mn-lt"/>
                <a:ea typeface="+mn-ea"/>
                <a:cs typeface="+mn-cs"/>
              </a:rPr>
              <a:t>Cystic Fibrosis Research and Innovation Fund Bill</a:t>
            </a:r>
          </a:p>
          <a:p>
            <a:pPr lvl="0"/>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DFE02789-D685-4193-A76B-14528B71F5AB}" type="slidenum">
              <a:rPr lang="en-AU" smtClean="0"/>
              <a:t>8</a:t>
            </a:fld>
            <a:endParaRPr lang="en-AU"/>
          </a:p>
        </p:txBody>
      </p:sp>
    </p:spTree>
    <p:extLst>
      <p:ext uri="{BB962C8B-B14F-4D97-AF65-F5344CB8AC3E}">
        <p14:creationId xmlns:p14="http://schemas.microsoft.com/office/powerpoint/2010/main" val="85529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9EEDE-D568-81D3-D3C6-6C068BE9C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17CB2-AFF8-B393-64CA-48DBCB080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59818-AB82-F74E-90B5-7CF1B5AF15E1}"/>
              </a:ext>
            </a:extLst>
          </p:cNvPr>
          <p:cNvSpPr>
            <a:spLocks noGrp="1"/>
          </p:cNvSpPr>
          <p:nvPr>
            <p:ph type="body" idx="1"/>
          </p:nvPr>
        </p:nvSpPr>
        <p:spPr/>
        <p:txBody>
          <a:bodyPr/>
          <a:lstStyle/>
          <a:p>
            <a:r>
              <a:rPr lang="en-AU" sz="1200" b="1" kern="1200" dirty="0">
                <a:solidFill>
                  <a:schemeClr val="tx1"/>
                </a:solidFill>
                <a:effectLst/>
                <a:latin typeface="+mn-lt"/>
                <a:ea typeface="+mn-ea"/>
                <a:cs typeface="+mn-cs"/>
              </a:rPr>
              <a:t>Wrap Up</a:t>
            </a:r>
          </a:p>
          <a:p>
            <a:r>
              <a:rPr lang="en-AU" sz="1200" kern="1200" dirty="0">
                <a:solidFill>
                  <a:schemeClr val="tx1"/>
                </a:solidFill>
                <a:effectLst/>
                <a:latin typeface="+mn-lt"/>
                <a:ea typeface="+mn-ea"/>
                <a:cs typeface="+mn-cs"/>
              </a:rPr>
              <a:t>Australia’s healthcare and policy systems can feel overwhelming, but as an advocate, understanding how they work gives you power. You now know:</a:t>
            </a:r>
          </a:p>
          <a:p>
            <a:pPr lvl="0"/>
            <a:r>
              <a:rPr lang="en-AU" sz="1200" kern="1200" dirty="0">
                <a:solidFill>
                  <a:schemeClr val="tx1"/>
                </a:solidFill>
                <a:effectLst/>
                <a:latin typeface="+mn-lt"/>
                <a:ea typeface="+mn-ea"/>
                <a:cs typeface="+mn-cs"/>
              </a:rPr>
              <a:t>How the system is structured and funded</a:t>
            </a:r>
          </a:p>
          <a:p>
            <a:pPr lvl="0"/>
            <a:r>
              <a:rPr lang="en-AU" sz="1200" kern="1200" dirty="0">
                <a:solidFill>
                  <a:schemeClr val="tx1"/>
                </a:solidFill>
                <a:effectLst/>
                <a:latin typeface="+mn-lt"/>
                <a:ea typeface="+mn-ea"/>
                <a:cs typeface="+mn-cs"/>
              </a:rPr>
              <a:t>What rights and entitlements people with cystic fibrosis can access</a:t>
            </a:r>
          </a:p>
          <a:p>
            <a:pPr lvl="0"/>
            <a:r>
              <a:rPr lang="en-AU" sz="1200" kern="1200" dirty="0">
                <a:solidFill>
                  <a:schemeClr val="tx1"/>
                </a:solidFill>
                <a:effectLst/>
                <a:latin typeface="+mn-lt"/>
                <a:ea typeface="+mn-ea"/>
                <a:cs typeface="+mn-cs"/>
              </a:rPr>
              <a:t>How new medicines move through trials, TGA, PBAC, and onto the PBS</a:t>
            </a:r>
          </a:p>
          <a:p>
            <a:pPr lvl="0"/>
            <a:r>
              <a:rPr lang="en-AU" sz="1200" kern="1200" dirty="0">
                <a:solidFill>
                  <a:schemeClr val="tx1"/>
                </a:solidFill>
                <a:effectLst/>
                <a:latin typeface="+mn-lt"/>
                <a:ea typeface="+mn-ea"/>
                <a:cs typeface="+mn-cs"/>
              </a:rPr>
              <a:t>Who to target for different advocacy issues</a:t>
            </a:r>
          </a:p>
          <a:p>
            <a:pPr lvl="0"/>
            <a:r>
              <a:rPr lang="en-AU" sz="1200" kern="1200" dirty="0">
                <a:solidFill>
                  <a:schemeClr val="tx1"/>
                </a:solidFill>
                <a:effectLst/>
                <a:latin typeface="+mn-lt"/>
                <a:ea typeface="+mn-ea"/>
                <a:cs typeface="+mn-cs"/>
              </a:rPr>
              <a:t>Where in the legislative process advocates can make their voices heard.</a:t>
            </a:r>
          </a:p>
          <a:p>
            <a:r>
              <a:rPr lang="en-AU" sz="1200" kern="1200" dirty="0">
                <a:solidFill>
                  <a:schemeClr val="tx1"/>
                </a:solidFill>
                <a:effectLst/>
                <a:latin typeface="+mn-lt"/>
                <a:ea typeface="+mn-ea"/>
                <a:cs typeface="+mn-cs"/>
              </a:rPr>
              <a:t>Every barrier in the system is also an opportunity for advocacy. By knowing where decisions are made, and when to step in, you can help shift outcomes for the cystic fibrosis community.</a:t>
            </a:r>
          </a:p>
        </p:txBody>
      </p:sp>
      <p:sp>
        <p:nvSpPr>
          <p:cNvPr id="4" name="Slide Number Placeholder 3">
            <a:extLst>
              <a:ext uri="{FF2B5EF4-FFF2-40B4-BE49-F238E27FC236}">
                <a16:creationId xmlns:a16="http://schemas.microsoft.com/office/drawing/2014/main" id="{4D9A9618-F395-1AC3-3E9A-926419BBAA48}"/>
              </a:ext>
            </a:extLst>
          </p:cNvPr>
          <p:cNvSpPr>
            <a:spLocks noGrp="1"/>
          </p:cNvSpPr>
          <p:nvPr>
            <p:ph type="sldNum" sz="quarter" idx="5"/>
          </p:nvPr>
        </p:nvSpPr>
        <p:spPr/>
        <p:txBody>
          <a:bodyPr/>
          <a:lstStyle/>
          <a:p>
            <a:fld id="{77301C51-6D05-48B8-847D-F9855F213B70}" type="slidenum">
              <a:rPr lang="en-AU" smtClean="0"/>
              <a:t>9</a:t>
            </a:fld>
            <a:endParaRPr lang="en-AU"/>
          </a:p>
        </p:txBody>
      </p:sp>
    </p:spTree>
    <p:extLst>
      <p:ext uri="{BB962C8B-B14F-4D97-AF65-F5344CB8AC3E}">
        <p14:creationId xmlns:p14="http://schemas.microsoft.com/office/powerpoint/2010/main" val="3054648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https://forms.office.com/Pages/ResponsePage.aspx?id=yEdGupeeUUeAGk3aOs9mfr6xi9LyElFJmcdWLy1o6odUNzI3M0wwVUVNSURHUlE5NUdKM0RCOTFEWS4u</a:t>
            </a:r>
          </a:p>
        </p:txBody>
      </p:sp>
      <p:sp>
        <p:nvSpPr>
          <p:cNvPr id="4" name="Slide Number Placeholder 3"/>
          <p:cNvSpPr>
            <a:spLocks noGrp="1"/>
          </p:cNvSpPr>
          <p:nvPr>
            <p:ph type="sldNum" sz="quarter" idx="5"/>
          </p:nvPr>
        </p:nvSpPr>
        <p:spPr/>
        <p:txBody>
          <a:bodyPr/>
          <a:lstStyle/>
          <a:p>
            <a:fld id="{DFE02789-D685-4193-A76B-14528B71F5AB}" type="slidenum">
              <a:rPr lang="en-AU" smtClean="0"/>
              <a:t>10</a:t>
            </a:fld>
            <a:endParaRPr lang="en-AU"/>
          </a:p>
        </p:txBody>
      </p:sp>
    </p:spTree>
    <p:extLst>
      <p:ext uri="{BB962C8B-B14F-4D97-AF65-F5344CB8AC3E}">
        <p14:creationId xmlns:p14="http://schemas.microsoft.com/office/powerpoint/2010/main" val="1263788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EF552-759D-A4C7-8108-E64B1BFD04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061B111-D6C6-5AEF-7876-002DD9DF1C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B9BEF74-0023-DA49-3303-72BDBEB7D52E}"/>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49AF7235-9697-D9CC-C86D-CE8E112CC30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CF5CCF3-9452-824E-607B-A96F28124386}"/>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350573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049C-3351-4104-0172-F3ECCFC6BFA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3E7DDF1-4C6A-4239-7191-8140D027BA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589FD8F-3B7F-0719-C930-C893FCB76F4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8FF23219-FE8E-8C04-10C9-1AF5C27344D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1D4BF5C-247E-09E6-47D1-BF2FC08F5A96}"/>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2282202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9123-6E3C-09E4-31E5-1985D9DB95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3CCEA20-9A82-A960-9294-E7C2BBF1FE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A29CA3-F512-90B8-EFFC-165E37A5CA60}"/>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57E029D4-96AE-D87A-9FD2-1E31BB193D5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65E8AC3-C3EB-EAEB-2F3B-BFF3E6BB0A1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2110768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A35D-C82A-F871-9F4D-B062123DDC9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424FA8F-C04B-7B0E-B81F-E8F7BC53C7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5C53C46-ED85-9251-1E81-FB1189F7A5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08349D0-0FCE-FE47-5F79-3ECC2A50FBD0}"/>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A00E68EA-4FD2-031D-B901-D82C46FAE19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97F903-11FE-67A7-517D-51D9F23B059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633832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76DD-4C91-BC1C-520E-8CAEFF219589}"/>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83ADB28-B914-66B2-4A57-C73DCA55EC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C0262E-8FA0-A7E4-F72D-4D220F0D87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C984F8B-DCB3-1AEA-08C3-49FCDED27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795DA6-40C9-2A87-F022-83E37D0959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FAC16DFB-F40E-EBC0-CBE5-B51A57887E3C}"/>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8" name="Footer Placeholder 7">
            <a:extLst>
              <a:ext uri="{FF2B5EF4-FFF2-40B4-BE49-F238E27FC236}">
                <a16:creationId xmlns:a16="http://schemas.microsoft.com/office/drawing/2014/main" id="{7E361DA3-BE89-012A-3664-5BFB5AFCC966}"/>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53214C3C-BBEA-11A5-56E7-83D7C97267A7}"/>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404764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0AF20-C500-52BC-6119-446F5931C6C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B511940-5185-320C-6763-397417999FF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4" name="Footer Placeholder 3">
            <a:extLst>
              <a:ext uri="{FF2B5EF4-FFF2-40B4-BE49-F238E27FC236}">
                <a16:creationId xmlns:a16="http://schemas.microsoft.com/office/drawing/2014/main" id="{018DD7AF-A6DB-3831-B8F8-44BDD8B4A86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A81FBEEA-C712-B69D-FE70-975E5C8DC4E8}"/>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57377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481478-047C-3278-3EC4-54FB9A8A9C72}"/>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3" name="Footer Placeholder 2">
            <a:extLst>
              <a:ext uri="{FF2B5EF4-FFF2-40B4-BE49-F238E27FC236}">
                <a16:creationId xmlns:a16="http://schemas.microsoft.com/office/drawing/2014/main" id="{C3120C16-45B7-1D20-32C9-B82E87685C4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C50B51B-38EC-75A2-3F5B-0002979C7442}"/>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42045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B03B-73A5-FAF3-79F2-1C4E2B1FBB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C005165A-6175-10A3-5991-3A6DB1BABB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81F2F8CA-BA76-7873-75A5-31960E257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8F99F-1DD6-88B0-BE30-989986AA5925}"/>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8265ED0D-D40F-1A7D-30A1-6167477A291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5B638F9-8F4C-2635-BDC1-5A0F9D5D6EA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723150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6ACAB-661F-9C4E-62BC-A55F7712B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8DADF1A-4FC6-6109-AE83-FDD5667A1B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0B7191C2-CA20-E391-43A2-E474D638C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2347E5-FB42-D404-5F75-5F4D782C40D6}"/>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95F90BAB-8189-4D22-2E05-D2FA4B52467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577E75B-36B4-D0C9-B89B-92455E73B8DD}"/>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424965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AD25-9817-2C50-8C38-8EB7917F46B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4644A51-B014-5218-2A11-55319C6751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BF433D4-45D2-D444-9BC1-22BBB9AFD8BA}"/>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CDC69E37-F227-A96E-9ADC-7500751D92D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BA3372D-6220-226D-574C-65AC8B55636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39935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DEA2CE-2A6F-1CE1-DDFC-E8B479D0CA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EC9999B-A059-3D79-428F-16EF924F6C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0D5DCA9-22E6-8E51-1F7D-4383092A1C7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741E2DEA-0041-562A-D72F-3CBD80A5CF1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80CD8F5-61F6-9A22-6512-3137834832E8}"/>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4194537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E67221-F039-826A-4754-32CC4A29C2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1C98A69-0A75-4280-144A-63FA5678F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9ADF466-0DEF-D29E-B12B-505ACDC4EA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57AA2A41-47E6-FB43-BDAA-731F65210C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B52F0CDC-7685-612A-0C91-6BF469DD9A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D286BA-483F-43DA-82C6-FF959D4649AA}" type="slidenum">
              <a:rPr lang="en-AU" smtClean="0"/>
              <a:t>‹#›</a:t>
            </a:fld>
            <a:endParaRPr lang="en-AU"/>
          </a:p>
        </p:txBody>
      </p:sp>
    </p:spTree>
    <p:extLst>
      <p:ext uri="{BB962C8B-B14F-4D97-AF65-F5344CB8AC3E}">
        <p14:creationId xmlns:p14="http://schemas.microsoft.com/office/powerpoint/2010/main" val="29538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servicesaustralia.gov.au/carer-allowance" TargetMode="External"/><Relationship Id="rId3" Type="http://schemas.openxmlformats.org/officeDocument/2006/relationships/image" Target="../media/image2.png"/><Relationship Id="rId7" Type="http://schemas.openxmlformats.org/officeDocument/2006/relationships/hyperlink" Target="https://www.trustedcare.org.a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cfqld.org.au/cystic-fibrosis-trusted-care/" TargetMode="External"/><Relationship Id="rId11" Type="http://schemas.openxmlformats.org/officeDocument/2006/relationships/image" Target="../media/image5.png"/><Relationship Id="rId5" Type="http://schemas.openxmlformats.org/officeDocument/2006/relationships/hyperlink" Target="https://www.servicesaustralia.gov.au/medicare-safety-nets" TargetMode="External"/><Relationship Id="rId10" Type="http://schemas.openxmlformats.org/officeDocument/2006/relationships/hyperlink" Target="https://www.qld.gov.au/health/services/travel/subsidies" TargetMode="External"/><Relationship Id="rId4" Type="http://schemas.openxmlformats.org/officeDocument/2006/relationships/image" Target="../media/image4.png"/><Relationship Id="rId9" Type="http://schemas.openxmlformats.org/officeDocument/2006/relationships/hyperlink" Target="https://www.servicesaustralia.gov.au/disability-support-pension"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qld.gov.au/health/services/travel/subsidies" TargetMode="External"/><Relationship Id="rId3" Type="http://schemas.openxmlformats.org/officeDocument/2006/relationships/hyperlink" Target="https://www.servicesaustralia.gov.au/medicare-safety-nets" TargetMode="External"/><Relationship Id="rId7" Type="http://schemas.openxmlformats.org/officeDocument/2006/relationships/hyperlink" Target="https://www.servicesaustralia.gov.au/disability-support-pension"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servicesaustralia.gov.au/carer-allowance" TargetMode="External"/><Relationship Id="rId11" Type="http://schemas.openxmlformats.org/officeDocument/2006/relationships/image" Target="../media/image5.png"/><Relationship Id="rId5" Type="http://schemas.openxmlformats.org/officeDocument/2006/relationships/hyperlink" Target="https://www.trustedcare.org.au/" TargetMode="External"/><Relationship Id="rId10" Type="http://schemas.openxmlformats.org/officeDocument/2006/relationships/image" Target="../media/image7.png"/><Relationship Id="rId4" Type="http://schemas.openxmlformats.org/officeDocument/2006/relationships/hyperlink" Target="https://www.cfqld.org.au/cystic-fibrosis-trusted-care/" TargetMode="External"/><Relationship Id="rId9"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svg"/><Relationship Id="rId10" Type="http://schemas.openxmlformats.org/officeDocument/2006/relationships/image" Target="../media/image5.pn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6.svg"/><Relationship Id="rId3" Type="http://schemas.openxmlformats.org/officeDocument/2006/relationships/image" Target="../media/image17.png"/><Relationship Id="rId7" Type="http://schemas.openxmlformats.org/officeDocument/2006/relationships/image" Target="../media/image21.svg"/><Relationship Id="rId12" Type="http://schemas.openxmlformats.org/officeDocument/2006/relationships/image" Target="../media/image25.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svg"/><Relationship Id="rId11" Type="http://schemas.openxmlformats.org/officeDocument/2006/relationships/image" Target="../media/image24.svg"/><Relationship Id="rId5" Type="http://schemas.openxmlformats.org/officeDocument/2006/relationships/image" Target="../media/image19.svg"/><Relationship Id="rId10" Type="http://schemas.openxmlformats.org/officeDocument/2006/relationships/image" Target="../media/image4.png"/><Relationship Id="rId4" Type="http://schemas.openxmlformats.org/officeDocument/2006/relationships/image" Target="../media/image18.svg"/><Relationship Id="rId9" Type="http://schemas.openxmlformats.org/officeDocument/2006/relationships/image" Target="../media/image23.svg"/><Relationship Id="rId1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image" Target="../media/image18.svg"/><Relationship Id="rId12"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6.svg"/><Relationship Id="rId11" Type="http://schemas.openxmlformats.org/officeDocument/2006/relationships/image" Target="../media/image22.png"/><Relationship Id="rId5" Type="http://schemas.openxmlformats.org/officeDocument/2006/relationships/image" Target="../media/image25.svg"/><Relationship Id="rId10" Type="http://schemas.openxmlformats.org/officeDocument/2006/relationships/image" Target="../media/image21.svg"/><Relationship Id="rId4" Type="http://schemas.openxmlformats.org/officeDocument/2006/relationships/image" Target="../media/image24.svg"/><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784ED08-2B9B-3DEE-4CA5-9C01977C85CF}"/>
              </a:ext>
            </a:extLst>
          </p:cNvPr>
          <p:cNvSpPr/>
          <p:nvPr/>
        </p:nvSpPr>
        <p:spPr>
          <a:xfrm>
            <a:off x="10387232" y="5910425"/>
            <a:ext cx="1311693" cy="579519"/>
          </a:xfrm>
          <a:custGeom>
            <a:avLst/>
            <a:gdLst/>
            <a:ahLst/>
            <a:cxnLst/>
            <a:rect l="l" t="t" r="r" b="b"/>
            <a:pathLst>
              <a:path w="7103011" h="3313659">
                <a:moveTo>
                  <a:pt x="0" y="0"/>
                </a:moveTo>
                <a:lnTo>
                  <a:pt x="7103010" y="0"/>
                </a:lnTo>
                <a:lnTo>
                  <a:pt x="7103010" y="3313659"/>
                </a:lnTo>
                <a:lnTo>
                  <a:pt x="0" y="3313659"/>
                </a:lnTo>
                <a:lnTo>
                  <a:pt x="0" y="0"/>
                </a:lnTo>
                <a:close/>
              </a:path>
            </a:pathLst>
          </a:custGeom>
          <a:blipFill>
            <a:blip r:embed="rId3"/>
            <a:stretch>
              <a:fillRect l="-7202" t="-46316" r="-4380" b="-54191"/>
            </a:stretch>
          </a:blipFill>
        </p:spPr>
        <p:txBody>
          <a:bodyPr/>
          <a:lstStyle/>
          <a:p>
            <a:endParaRPr lang="en-AU"/>
          </a:p>
        </p:txBody>
      </p:sp>
      <p:pic>
        <p:nvPicPr>
          <p:cNvPr id="8" name="Picture 7">
            <a:extLst>
              <a:ext uri="{FF2B5EF4-FFF2-40B4-BE49-F238E27FC236}">
                <a16:creationId xmlns:a16="http://schemas.microsoft.com/office/drawing/2014/main" id="{C2F773C5-CFA0-51FE-0BB5-4FC1006232E2}"/>
              </a:ext>
            </a:extLst>
          </p:cNvPr>
          <p:cNvPicPr>
            <a:picLocks noChangeAspect="1"/>
          </p:cNvPicPr>
          <p:nvPr/>
        </p:nvPicPr>
        <p:blipFill>
          <a:blip r:embed="rId4">
            <a:extLst>
              <a:ext uri="{28A0092B-C50C-407E-A947-70E740481C1C}">
                <a14:useLocalDpi xmlns:a14="http://schemas.microsoft.com/office/drawing/2010/main" val="0"/>
              </a:ext>
            </a:extLst>
          </a:blip>
          <a:srcRect l="47802" t="-3206" b="-1"/>
          <a:stretch>
            <a:fillRect/>
          </a:stretch>
        </p:blipFill>
        <p:spPr>
          <a:xfrm>
            <a:off x="9916352" y="-1062853"/>
            <a:ext cx="8231311" cy="9154735"/>
          </a:xfrm>
          <a:prstGeom prst="rect">
            <a:avLst/>
          </a:prstGeom>
        </p:spPr>
      </p:pic>
      <p:sp>
        <p:nvSpPr>
          <p:cNvPr id="10" name="Flowchart: Delay 9">
            <a:extLst>
              <a:ext uri="{FF2B5EF4-FFF2-40B4-BE49-F238E27FC236}">
                <a16:creationId xmlns:a16="http://schemas.microsoft.com/office/drawing/2014/main" id="{B52B5848-856A-5D39-20F6-AAE7567413A1}"/>
              </a:ext>
            </a:extLst>
          </p:cNvPr>
          <p:cNvSpPr/>
          <p:nvPr/>
        </p:nvSpPr>
        <p:spPr>
          <a:xfrm>
            <a:off x="5648101" y="2883907"/>
            <a:ext cx="2277974" cy="2249565"/>
          </a:xfrm>
          <a:prstGeom prst="flowChartDelay">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D9FDEDDE-DAFF-526F-AB63-32167819C1EF}"/>
              </a:ext>
            </a:extLst>
          </p:cNvPr>
          <p:cNvSpPr/>
          <p:nvPr/>
        </p:nvSpPr>
        <p:spPr>
          <a:xfrm>
            <a:off x="0" y="2883906"/>
            <a:ext cx="6197970" cy="2249566"/>
          </a:xfrm>
          <a:prstGeom prst="rect">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Oval 11">
            <a:extLst>
              <a:ext uri="{FF2B5EF4-FFF2-40B4-BE49-F238E27FC236}">
                <a16:creationId xmlns:a16="http://schemas.microsoft.com/office/drawing/2014/main" id="{596AAF52-2A12-B451-4D72-0669DB62DC07}"/>
              </a:ext>
            </a:extLst>
          </p:cNvPr>
          <p:cNvSpPr/>
          <p:nvPr/>
        </p:nvSpPr>
        <p:spPr>
          <a:xfrm>
            <a:off x="6144888" y="2769188"/>
            <a:ext cx="2277975" cy="247899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3A5A2709-66A4-0603-CAD4-651F5AB4A827}"/>
              </a:ext>
            </a:extLst>
          </p:cNvPr>
          <p:cNvSpPr/>
          <p:nvPr/>
        </p:nvSpPr>
        <p:spPr>
          <a:xfrm>
            <a:off x="6274224" y="2969422"/>
            <a:ext cx="2041353" cy="2078532"/>
          </a:xfrm>
          <a:prstGeom prst="ellipse">
            <a:avLst/>
          </a:prstGeom>
          <a:solidFill>
            <a:schemeClr val="bg1"/>
          </a:solidFill>
          <a:ln w="7620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6610A8AD-EAB4-59C3-6DD0-CAFD4595192F}"/>
              </a:ext>
            </a:extLst>
          </p:cNvPr>
          <p:cNvSpPr>
            <a:spLocks noGrp="1"/>
          </p:cNvSpPr>
          <p:nvPr>
            <p:ph type="ctrTitle"/>
          </p:nvPr>
        </p:nvSpPr>
        <p:spPr>
          <a:xfrm>
            <a:off x="323227" y="909982"/>
            <a:ext cx="6019800" cy="636587"/>
          </a:xfrm>
        </p:spPr>
        <p:txBody>
          <a:bodyPr>
            <a:noAutofit/>
          </a:bodyPr>
          <a:lstStyle/>
          <a:p>
            <a:pPr algn="l"/>
            <a:r>
              <a:rPr lang="en-US" dirty="0">
                <a:solidFill>
                  <a:srgbClr val="E31D1A"/>
                </a:solidFill>
                <a:latin typeface="Gotham Rounded Bold" panose="02000000000000000000" pitchFamily="50" charset="0"/>
              </a:rPr>
              <a:t>CF CAN</a:t>
            </a:r>
            <a:endParaRPr lang="en-AU" dirty="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11BAB422-37BD-1638-D70F-3C84842F7C9F}"/>
              </a:ext>
            </a:extLst>
          </p:cNvPr>
          <p:cNvSpPr txBox="1"/>
          <p:nvPr/>
        </p:nvSpPr>
        <p:spPr>
          <a:xfrm>
            <a:off x="2170080" y="1887228"/>
            <a:ext cx="7522560" cy="523220"/>
          </a:xfrm>
          <a:prstGeom prst="rect">
            <a:avLst/>
          </a:prstGeom>
          <a:noFill/>
        </p:spPr>
        <p:txBody>
          <a:bodyPr wrap="square" rtlCol="0">
            <a:spAutoFit/>
          </a:bodyPr>
          <a:lstStyle/>
          <a:p>
            <a:r>
              <a:rPr lang="en-US" sz="2800" dirty="0">
                <a:solidFill>
                  <a:srgbClr val="003E52"/>
                </a:solidFill>
                <a:latin typeface="Gotham Rounded Medium" pitchFamily="50" charset="0"/>
              </a:rPr>
              <a:t>Navigating Health Systems and Policy</a:t>
            </a:r>
            <a:endParaRPr lang="en-AU" sz="2800" dirty="0">
              <a:solidFill>
                <a:srgbClr val="003E52"/>
              </a:solidFill>
              <a:latin typeface="Gotham Rounded Medium" pitchFamily="50" charset="0"/>
            </a:endParaRPr>
          </a:p>
        </p:txBody>
      </p:sp>
      <p:sp>
        <p:nvSpPr>
          <p:cNvPr id="6" name="TextBox 5">
            <a:extLst>
              <a:ext uri="{FF2B5EF4-FFF2-40B4-BE49-F238E27FC236}">
                <a16:creationId xmlns:a16="http://schemas.microsoft.com/office/drawing/2014/main" id="{DE0F629E-A76E-2FBC-B701-E99F72467242}"/>
              </a:ext>
            </a:extLst>
          </p:cNvPr>
          <p:cNvSpPr txBox="1"/>
          <p:nvPr/>
        </p:nvSpPr>
        <p:spPr>
          <a:xfrm>
            <a:off x="323227" y="3373721"/>
            <a:ext cx="5734407" cy="1077218"/>
          </a:xfrm>
          <a:prstGeom prst="rect">
            <a:avLst/>
          </a:prstGeom>
          <a:noFill/>
        </p:spPr>
        <p:txBody>
          <a:bodyPr wrap="square">
            <a:spAutoFit/>
          </a:bodyPr>
          <a:lstStyle/>
          <a:p>
            <a:r>
              <a:rPr lang="en-US" sz="3200" dirty="0">
                <a:solidFill>
                  <a:schemeClr val="bg1"/>
                </a:solidFill>
                <a:latin typeface="Gotham Rounded Medium" pitchFamily="50" charset="0"/>
                <a:ea typeface="Gotham Rounded 3"/>
                <a:cs typeface="Gotham Rounded 3"/>
                <a:sym typeface="Gotham Rounded 3"/>
              </a:rPr>
              <a:t>Cystic Fibrosis Community Advocacy Network</a:t>
            </a:r>
          </a:p>
        </p:txBody>
      </p:sp>
      <p:sp>
        <p:nvSpPr>
          <p:cNvPr id="9" name="TextBox 8">
            <a:extLst>
              <a:ext uri="{FF2B5EF4-FFF2-40B4-BE49-F238E27FC236}">
                <a16:creationId xmlns:a16="http://schemas.microsoft.com/office/drawing/2014/main" id="{BC0DF7B1-E5A0-B817-0428-FFD2C0BBA501}"/>
              </a:ext>
            </a:extLst>
          </p:cNvPr>
          <p:cNvSpPr txBox="1"/>
          <p:nvPr/>
        </p:nvSpPr>
        <p:spPr>
          <a:xfrm>
            <a:off x="323227" y="1887228"/>
            <a:ext cx="2352435" cy="523220"/>
          </a:xfrm>
          <a:prstGeom prst="rect">
            <a:avLst/>
          </a:prstGeom>
          <a:noFill/>
        </p:spPr>
        <p:txBody>
          <a:bodyPr wrap="square">
            <a:spAutoFit/>
          </a:bodyPr>
          <a:lstStyle/>
          <a:p>
            <a:r>
              <a:rPr lang="en-US" sz="2800" dirty="0">
                <a:solidFill>
                  <a:srgbClr val="E31D1A"/>
                </a:solidFill>
                <a:latin typeface="Gotham Rounded Medium" pitchFamily="50" charset="0"/>
              </a:rPr>
              <a:t>Module 5: </a:t>
            </a:r>
            <a:endParaRPr lang="en-AU" sz="2800" dirty="0">
              <a:solidFill>
                <a:srgbClr val="E31D1A"/>
              </a:solidFill>
            </a:endParaRPr>
          </a:p>
        </p:txBody>
      </p:sp>
      <p:grpSp>
        <p:nvGrpSpPr>
          <p:cNvPr id="3" name="Group 2">
            <a:extLst>
              <a:ext uri="{FF2B5EF4-FFF2-40B4-BE49-F238E27FC236}">
                <a16:creationId xmlns:a16="http://schemas.microsoft.com/office/drawing/2014/main" id="{64F214E0-992E-9B88-CB32-34D044E91D20}"/>
              </a:ext>
            </a:extLst>
          </p:cNvPr>
          <p:cNvGrpSpPr/>
          <p:nvPr/>
        </p:nvGrpSpPr>
        <p:grpSpPr>
          <a:xfrm rot="7042643">
            <a:off x="-7882662" y="1158243"/>
            <a:ext cx="12192001" cy="776654"/>
            <a:chOff x="-1" y="6115050"/>
            <a:chExt cx="12192001" cy="776654"/>
          </a:xfrm>
        </p:grpSpPr>
        <p:cxnSp>
          <p:nvCxnSpPr>
            <p:cNvPr id="4" name="Straight Connector 3">
              <a:extLst>
                <a:ext uri="{FF2B5EF4-FFF2-40B4-BE49-F238E27FC236}">
                  <a16:creationId xmlns:a16="http://schemas.microsoft.com/office/drawing/2014/main" id="{E3872DC2-FBE8-8817-60A7-FC51A21190AC}"/>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20B5E9E-C094-AB7A-0E10-0A9AF3424FCB}"/>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35A7C53-D3E9-20DE-B2A1-67E9F7D33F39}"/>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F8728E4-24B2-818C-52B8-A265F3183358}"/>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19" name="Picture 18">
            <a:extLst>
              <a:ext uri="{FF2B5EF4-FFF2-40B4-BE49-F238E27FC236}">
                <a16:creationId xmlns:a16="http://schemas.microsoft.com/office/drawing/2014/main" id="{E87BFC5C-8969-BB54-8C66-B08EA4EC60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0916" y="3150154"/>
            <a:ext cx="1115159" cy="1524351"/>
          </a:xfrm>
          <a:prstGeom prst="rect">
            <a:avLst/>
          </a:prstGeom>
        </p:spPr>
      </p:pic>
    </p:spTree>
    <p:extLst>
      <p:ext uri="{BB962C8B-B14F-4D97-AF65-F5344CB8AC3E}">
        <p14:creationId xmlns:p14="http://schemas.microsoft.com/office/powerpoint/2010/main" val="171917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C251E0A6-0815-B1DF-F1D1-4277C8A58375}"/>
              </a:ext>
            </a:extLst>
          </p:cNvPr>
          <p:cNvPicPr>
            <a:picLocks noChangeAspect="1"/>
          </p:cNvPicPr>
          <p:nvPr/>
        </p:nvPicPr>
        <p:blipFill>
          <a:blip r:embed="rId3">
            <a:extLst>
              <a:ext uri="{28A0092B-C50C-407E-A947-70E740481C1C}">
                <a14:useLocalDpi xmlns:a14="http://schemas.microsoft.com/office/drawing/2010/main" val="0"/>
              </a:ext>
            </a:extLst>
          </a:blip>
          <a:srcRect l="47802" t="-3206" b="-1"/>
          <a:stretch>
            <a:fillRect/>
          </a:stretch>
        </p:blipFill>
        <p:spPr>
          <a:xfrm rot="5400000">
            <a:off x="6318376" y="-3695990"/>
            <a:ext cx="8231311" cy="9154735"/>
          </a:xfrm>
          <a:prstGeom prst="rect">
            <a:avLst/>
          </a:prstGeom>
        </p:spPr>
      </p:pic>
      <p:sp>
        <p:nvSpPr>
          <p:cNvPr id="24" name="TextBox 23">
            <a:extLst>
              <a:ext uri="{FF2B5EF4-FFF2-40B4-BE49-F238E27FC236}">
                <a16:creationId xmlns:a16="http://schemas.microsoft.com/office/drawing/2014/main" id="{5BD94E21-EFDE-583F-4E1A-19D4BBEF6228}"/>
              </a:ext>
            </a:extLst>
          </p:cNvPr>
          <p:cNvSpPr txBox="1"/>
          <p:nvPr/>
        </p:nvSpPr>
        <p:spPr>
          <a:xfrm>
            <a:off x="264922" y="4407945"/>
            <a:ext cx="3081274" cy="830997"/>
          </a:xfrm>
          <a:prstGeom prst="rect">
            <a:avLst/>
          </a:prstGeom>
          <a:solidFill>
            <a:srgbClr val="E31D1A">
              <a:alpha val="34902"/>
            </a:srgbClr>
          </a:solidFill>
          <a:ln>
            <a:solidFill>
              <a:srgbClr val="003E52"/>
            </a:solidFill>
          </a:ln>
        </p:spPr>
        <p:txBody>
          <a:bodyPr wrap="square" anchor="ctr">
            <a:spAutoFit/>
          </a:bodyPr>
          <a:lstStyle/>
          <a:p>
            <a:pPr lvl="0"/>
            <a:endParaRPr lang="en-AU" sz="1600" b="1" dirty="0">
              <a:solidFill>
                <a:srgbClr val="E31D1A"/>
              </a:solidFill>
              <a:latin typeface="Gotham Rounded Book" pitchFamily="50" charset="0"/>
            </a:endParaRPr>
          </a:p>
          <a:p>
            <a:pPr lvl="0"/>
            <a:endParaRPr lang="en-AU" sz="1600" b="1" dirty="0">
              <a:solidFill>
                <a:srgbClr val="E31D1A"/>
              </a:solidFill>
              <a:latin typeface="Gotham Rounded Book" pitchFamily="50" charset="0"/>
            </a:endParaRPr>
          </a:p>
          <a:p>
            <a:pPr lvl="0"/>
            <a:endParaRPr lang="en-AU" sz="1600" b="1" dirty="0">
              <a:solidFill>
                <a:srgbClr val="E31D1A"/>
              </a:solidFill>
              <a:latin typeface="Gotham Rounded Book" pitchFamily="50" charset="0"/>
            </a:endParaRPr>
          </a:p>
        </p:txBody>
      </p:sp>
      <p:sp>
        <p:nvSpPr>
          <p:cNvPr id="5" name="Title 1">
            <a:extLst>
              <a:ext uri="{FF2B5EF4-FFF2-40B4-BE49-F238E27FC236}">
                <a16:creationId xmlns:a16="http://schemas.microsoft.com/office/drawing/2014/main" id="{1D3F3E64-484A-EB0A-A1EA-3DC5C5A4EB62}"/>
              </a:ext>
            </a:extLst>
          </p:cNvPr>
          <p:cNvSpPr txBox="1">
            <a:spLocks/>
          </p:cNvSpPr>
          <p:nvPr/>
        </p:nvSpPr>
        <p:spPr>
          <a:xfrm>
            <a:off x="230378" y="114073"/>
            <a:ext cx="10636250" cy="98852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Understanding the System</a:t>
            </a:r>
            <a:endParaRPr lang="en-AU" sz="3300" dirty="0">
              <a:solidFill>
                <a:srgbClr val="E31D1A"/>
              </a:solidFill>
              <a:latin typeface="Gotham Rounded Bold" panose="02000000000000000000" pitchFamily="50" charset="0"/>
            </a:endParaRPr>
          </a:p>
        </p:txBody>
      </p:sp>
      <p:sp>
        <p:nvSpPr>
          <p:cNvPr id="9" name="TextBox 8">
            <a:extLst>
              <a:ext uri="{FF2B5EF4-FFF2-40B4-BE49-F238E27FC236}">
                <a16:creationId xmlns:a16="http://schemas.microsoft.com/office/drawing/2014/main" id="{9D1D731B-0C8B-CA15-6B86-BE7AF73F9B47}"/>
              </a:ext>
            </a:extLst>
          </p:cNvPr>
          <p:cNvSpPr txBox="1"/>
          <p:nvPr/>
        </p:nvSpPr>
        <p:spPr>
          <a:xfrm>
            <a:off x="330962" y="1541043"/>
            <a:ext cx="2713736" cy="338554"/>
          </a:xfrm>
          <a:prstGeom prst="rect">
            <a:avLst/>
          </a:prstGeom>
          <a:solidFill>
            <a:srgbClr val="003E52">
              <a:alpha val="34902"/>
            </a:srgbClr>
          </a:solidFill>
        </p:spPr>
        <p:txBody>
          <a:bodyPr wrap="square">
            <a:spAutoFit/>
          </a:bodyPr>
          <a:lstStyle/>
          <a:p>
            <a:pPr lvl="0"/>
            <a:r>
              <a:rPr lang="en-AU" sz="1600" dirty="0">
                <a:latin typeface="Gotham Rounded Medium" pitchFamily="50" charset="0"/>
              </a:rPr>
              <a:t>Primary Care</a:t>
            </a:r>
          </a:p>
        </p:txBody>
      </p:sp>
      <p:sp>
        <p:nvSpPr>
          <p:cNvPr id="2" name="Title 1">
            <a:extLst>
              <a:ext uri="{FF2B5EF4-FFF2-40B4-BE49-F238E27FC236}">
                <a16:creationId xmlns:a16="http://schemas.microsoft.com/office/drawing/2014/main" id="{49AAD2BA-AE87-C8A2-3CF9-F1D37455A491}"/>
              </a:ext>
            </a:extLst>
          </p:cNvPr>
          <p:cNvSpPr txBox="1">
            <a:spLocks/>
          </p:cNvSpPr>
          <p:nvPr/>
        </p:nvSpPr>
        <p:spPr>
          <a:xfrm>
            <a:off x="230378" y="1020408"/>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solidFill>
                  <a:srgbClr val="003E52"/>
                </a:solidFill>
                <a:latin typeface="Gotham Rounded Medium" pitchFamily="50" charset="0"/>
              </a:rPr>
              <a:t>Care is delivered through:</a:t>
            </a:r>
            <a:endParaRPr lang="en-AU" sz="2400" dirty="0">
              <a:solidFill>
                <a:srgbClr val="003E52"/>
              </a:solidFill>
              <a:latin typeface="Gotham Rounded Medium" pitchFamily="50" charset="0"/>
            </a:endParaRPr>
          </a:p>
        </p:txBody>
      </p:sp>
      <p:sp>
        <p:nvSpPr>
          <p:cNvPr id="3" name="TextBox 2">
            <a:extLst>
              <a:ext uri="{FF2B5EF4-FFF2-40B4-BE49-F238E27FC236}">
                <a16:creationId xmlns:a16="http://schemas.microsoft.com/office/drawing/2014/main" id="{F58B2168-9E0B-6D40-D39A-1B35B6DFEF2F}"/>
              </a:ext>
            </a:extLst>
          </p:cNvPr>
          <p:cNvSpPr txBox="1"/>
          <p:nvPr/>
        </p:nvSpPr>
        <p:spPr>
          <a:xfrm>
            <a:off x="330962" y="1904366"/>
            <a:ext cx="2713736" cy="338554"/>
          </a:xfrm>
          <a:prstGeom prst="rect">
            <a:avLst/>
          </a:prstGeom>
          <a:solidFill>
            <a:srgbClr val="004987">
              <a:alpha val="34902"/>
            </a:srgbClr>
          </a:solidFill>
        </p:spPr>
        <p:txBody>
          <a:bodyPr wrap="square">
            <a:spAutoFit/>
          </a:bodyPr>
          <a:lstStyle/>
          <a:p>
            <a:pPr lvl="0"/>
            <a:r>
              <a:rPr lang="en-AU" sz="1600" dirty="0">
                <a:latin typeface="Gotham Rounded Medium" pitchFamily="50" charset="0"/>
              </a:rPr>
              <a:t>Secondary care</a:t>
            </a:r>
          </a:p>
        </p:txBody>
      </p:sp>
      <p:sp>
        <p:nvSpPr>
          <p:cNvPr id="4" name="TextBox 3">
            <a:extLst>
              <a:ext uri="{FF2B5EF4-FFF2-40B4-BE49-F238E27FC236}">
                <a16:creationId xmlns:a16="http://schemas.microsoft.com/office/drawing/2014/main" id="{229571C1-D8F1-BD3B-D92C-85594C6D207D}"/>
              </a:ext>
            </a:extLst>
          </p:cNvPr>
          <p:cNvSpPr txBox="1"/>
          <p:nvPr/>
        </p:nvSpPr>
        <p:spPr>
          <a:xfrm>
            <a:off x="330962" y="2267689"/>
            <a:ext cx="2713736" cy="338554"/>
          </a:xfrm>
          <a:prstGeom prst="rect">
            <a:avLst/>
          </a:prstGeom>
          <a:solidFill>
            <a:srgbClr val="52B9E9">
              <a:alpha val="34902"/>
            </a:srgbClr>
          </a:solidFill>
        </p:spPr>
        <p:txBody>
          <a:bodyPr wrap="square">
            <a:spAutoFit/>
          </a:bodyPr>
          <a:lstStyle/>
          <a:p>
            <a:pPr lvl="0"/>
            <a:r>
              <a:rPr lang="en-AU" sz="1600" dirty="0">
                <a:latin typeface="Gotham Rounded Medium" pitchFamily="50" charset="0"/>
              </a:rPr>
              <a:t>Tertiary care</a:t>
            </a:r>
          </a:p>
        </p:txBody>
      </p:sp>
      <p:sp>
        <p:nvSpPr>
          <p:cNvPr id="6" name="Title 1">
            <a:extLst>
              <a:ext uri="{FF2B5EF4-FFF2-40B4-BE49-F238E27FC236}">
                <a16:creationId xmlns:a16="http://schemas.microsoft.com/office/drawing/2014/main" id="{7A70F366-3798-8314-0F0B-CA7B292A215F}"/>
              </a:ext>
            </a:extLst>
          </p:cNvPr>
          <p:cNvSpPr txBox="1">
            <a:spLocks/>
          </p:cNvSpPr>
          <p:nvPr/>
        </p:nvSpPr>
        <p:spPr>
          <a:xfrm>
            <a:off x="230378" y="2879364"/>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solidFill>
                  <a:srgbClr val="003E52"/>
                </a:solidFill>
                <a:latin typeface="Gotham Rounded Medium" pitchFamily="50" charset="0"/>
              </a:rPr>
              <a:t>Funding comes from:</a:t>
            </a:r>
            <a:endParaRPr lang="en-AU" sz="2400" dirty="0">
              <a:solidFill>
                <a:srgbClr val="003E52"/>
              </a:solidFill>
              <a:latin typeface="Gotham Rounded Medium" pitchFamily="50" charset="0"/>
            </a:endParaRPr>
          </a:p>
        </p:txBody>
      </p:sp>
      <p:sp>
        <p:nvSpPr>
          <p:cNvPr id="8" name="TextBox 7">
            <a:extLst>
              <a:ext uri="{FF2B5EF4-FFF2-40B4-BE49-F238E27FC236}">
                <a16:creationId xmlns:a16="http://schemas.microsoft.com/office/drawing/2014/main" id="{DD8AC4A0-43C0-4FCB-53CA-86450CAA9F80}"/>
              </a:ext>
            </a:extLst>
          </p:cNvPr>
          <p:cNvSpPr txBox="1"/>
          <p:nvPr/>
        </p:nvSpPr>
        <p:spPr>
          <a:xfrm>
            <a:off x="3349244" y="3397295"/>
            <a:ext cx="8646923" cy="338554"/>
          </a:xfrm>
          <a:prstGeom prst="rect">
            <a:avLst/>
          </a:prstGeom>
          <a:solidFill>
            <a:srgbClr val="004987">
              <a:alpha val="10196"/>
            </a:srgbClr>
          </a:solidFill>
          <a:ln>
            <a:solidFill>
              <a:srgbClr val="003E52"/>
            </a:solidFill>
          </a:ln>
        </p:spPr>
        <p:txBody>
          <a:bodyPr wrap="square" anchor="ctr">
            <a:spAutoFit/>
          </a:bodyPr>
          <a:lstStyle/>
          <a:p>
            <a:pPr lvl="0"/>
            <a:r>
              <a:rPr lang="en-AU" sz="1600" dirty="0">
                <a:latin typeface="Gotham Rounded Book" pitchFamily="50" charset="0"/>
              </a:rPr>
              <a:t>Medicare subsidises GP and specialist visits; the PBS subsidises medicines.</a:t>
            </a:r>
          </a:p>
        </p:txBody>
      </p:sp>
      <p:sp>
        <p:nvSpPr>
          <p:cNvPr id="10" name="TextBox 9">
            <a:extLst>
              <a:ext uri="{FF2B5EF4-FFF2-40B4-BE49-F238E27FC236}">
                <a16:creationId xmlns:a16="http://schemas.microsoft.com/office/drawing/2014/main" id="{2355261C-A8A3-041A-1E2F-B57DF5574C19}"/>
              </a:ext>
            </a:extLst>
          </p:cNvPr>
          <p:cNvSpPr txBox="1"/>
          <p:nvPr/>
        </p:nvSpPr>
        <p:spPr>
          <a:xfrm>
            <a:off x="3349244" y="3733241"/>
            <a:ext cx="8646923" cy="338554"/>
          </a:xfrm>
          <a:prstGeom prst="rect">
            <a:avLst/>
          </a:prstGeom>
          <a:solidFill>
            <a:srgbClr val="E31D1A">
              <a:alpha val="34902"/>
            </a:srgbClr>
          </a:solidFill>
          <a:ln>
            <a:solidFill>
              <a:srgbClr val="003E52"/>
            </a:solidFill>
          </a:ln>
        </p:spPr>
        <p:txBody>
          <a:bodyPr wrap="square" anchor="ctr">
            <a:spAutoFit/>
          </a:bodyPr>
          <a:lstStyle/>
          <a:p>
            <a:pPr lvl="0"/>
            <a:r>
              <a:rPr lang="en-AU" sz="1600" dirty="0">
                <a:latin typeface="Gotham Rounded Book" pitchFamily="50" charset="0"/>
              </a:rPr>
              <a:t>Fund public hospitals and specialist CF clinics.</a:t>
            </a:r>
          </a:p>
        </p:txBody>
      </p:sp>
      <p:sp>
        <p:nvSpPr>
          <p:cNvPr id="11" name="TextBox 10">
            <a:extLst>
              <a:ext uri="{FF2B5EF4-FFF2-40B4-BE49-F238E27FC236}">
                <a16:creationId xmlns:a16="http://schemas.microsoft.com/office/drawing/2014/main" id="{41804F86-DBE1-4D27-119F-4E137BABC0E4}"/>
              </a:ext>
            </a:extLst>
          </p:cNvPr>
          <p:cNvSpPr txBox="1"/>
          <p:nvPr/>
        </p:nvSpPr>
        <p:spPr>
          <a:xfrm>
            <a:off x="264922" y="4069096"/>
            <a:ext cx="3084322" cy="338554"/>
          </a:xfrm>
          <a:prstGeom prst="rect">
            <a:avLst/>
          </a:prstGeom>
          <a:solidFill>
            <a:srgbClr val="004987">
              <a:alpha val="10196"/>
            </a:srgbClr>
          </a:solidFill>
          <a:ln>
            <a:solidFill>
              <a:srgbClr val="003E52"/>
            </a:solidFill>
          </a:ln>
        </p:spPr>
        <p:txBody>
          <a:bodyPr wrap="square" anchor="ctr">
            <a:spAutoFit/>
          </a:bodyPr>
          <a:lstStyle/>
          <a:p>
            <a:pPr lvl="0"/>
            <a:r>
              <a:rPr lang="en-AU" sz="1600" b="1" dirty="0">
                <a:latin typeface="Gotham Rounded Book" pitchFamily="50" charset="0"/>
              </a:rPr>
              <a:t>Private health insurance</a:t>
            </a:r>
            <a:endParaRPr lang="en-AU" sz="1600" dirty="0">
              <a:latin typeface="Gotham Rounded Book" pitchFamily="50" charset="0"/>
            </a:endParaRPr>
          </a:p>
        </p:txBody>
      </p:sp>
      <p:sp>
        <p:nvSpPr>
          <p:cNvPr id="12" name="TextBox 11">
            <a:extLst>
              <a:ext uri="{FF2B5EF4-FFF2-40B4-BE49-F238E27FC236}">
                <a16:creationId xmlns:a16="http://schemas.microsoft.com/office/drawing/2014/main" id="{B93A9492-68C0-4A69-FC43-EB7F87AB9039}"/>
              </a:ext>
            </a:extLst>
          </p:cNvPr>
          <p:cNvSpPr txBox="1"/>
          <p:nvPr/>
        </p:nvSpPr>
        <p:spPr>
          <a:xfrm>
            <a:off x="3346196" y="4408509"/>
            <a:ext cx="8649971" cy="830997"/>
          </a:xfrm>
          <a:prstGeom prst="rect">
            <a:avLst/>
          </a:prstGeom>
          <a:solidFill>
            <a:srgbClr val="E31D1A">
              <a:alpha val="34902"/>
            </a:srgbClr>
          </a:solidFill>
          <a:ln>
            <a:solidFill>
              <a:srgbClr val="003E52"/>
            </a:solidFill>
          </a:ln>
        </p:spPr>
        <p:txBody>
          <a:bodyPr wrap="square" anchor="ctr">
            <a:spAutoFit/>
          </a:bodyPr>
          <a:lstStyle/>
          <a:p>
            <a:pPr lvl="0"/>
            <a:r>
              <a:rPr lang="en-AU" sz="1600" dirty="0">
                <a:latin typeface="Gotham Rounded Book" pitchFamily="50" charset="0"/>
              </a:rPr>
              <a:t>Travel, parking, non-PBS medicines, and uncovered allied health services often fall onto patients and/or their families, with many relying on support from not-for-profit organisations to help manage these costs.</a:t>
            </a:r>
          </a:p>
        </p:txBody>
      </p:sp>
      <p:sp>
        <p:nvSpPr>
          <p:cNvPr id="7" name="TextBox 6">
            <a:extLst>
              <a:ext uri="{FF2B5EF4-FFF2-40B4-BE49-F238E27FC236}">
                <a16:creationId xmlns:a16="http://schemas.microsoft.com/office/drawing/2014/main" id="{01A6812A-FDA6-6D0A-C030-20C99734C47E}"/>
              </a:ext>
            </a:extLst>
          </p:cNvPr>
          <p:cNvSpPr txBox="1"/>
          <p:nvPr/>
        </p:nvSpPr>
        <p:spPr>
          <a:xfrm>
            <a:off x="3044698" y="1540100"/>
            <a:ext cx="7005574" cy="338554"/>
          </a:xfrm>
          <a:prstGeom prst="rect">
            <a:avLst/>
          </a:prstGeom>
          <a:solidFill>
            <a:srgbClr val="003E52">
              <a:alpha val="34902"/>
            </a:srgbClr>
          </a:solidFill>
        </p:spPr>
        <p:txBody>
          <a:bodyPr wrap="square">
            <a:spAutoFit/>
          </a:bodyPr>
          <a:lstStyle/>
          <a:p>
            <a:pPr lvl="0"/>
            <a:r>
              <a:rPr lang="en-AU" sz="1600" dirty="0">
                <a:latin typeface="Gotham Rounded Book" pitchFamily="50" charset="0"/>
              </a:rPr>
              <a:t>General practitioners (GPs), allied health, community health centres</a:t>
            </a:r>
          </a:p>
        </p:txBody>
      </p:sp>
      <p:sp>
        <p:nvSpPr>
          <p:cNvPr id="13" name="TextBox 12">
            <a:extLst>
              <a:ext uri="{FF2B5EF4-FFF2-40B4-BE49-F238E27FC236}">
                <a16:creationId xmlns:a16="http://schemas.microsoft.com/office/drawing/2014/main" id="{0F4836C9-5E5E-98FA-291E-01420BA2A90E}"/>
              </a:ext>
            </a:extLst>
          </p:cNvPr>
          <p:cNvSpPr txBox="1"/>
          <p:nvPr/>
        </p:nvSpPr>
        <p:spPr>
          <a:xfrm>
            <a:off x="3044698" y="1904366"/>
            <a:ext cx="7005574" cy="338554"/>
          </a:xfrm>
          <a:prstGeom prst="rect">
            <a:avLst/>
          </a:prstGeom>
          <a:solidFill>
            <a:srgbClr val="004987">
              <a:alpha val="34902"/>
            </a:srgbClr>
          </a:solidFill>
        </p:spPr>
        <p:txBody>
          <a:bodyPr wrap="square">
            <a:spAutoFit/>
          </a:bodyPr>
          <a:lstStyle/>
          <a:p>
            <a:pPr lvl="0"/>
            <a:r>
              <a:rPr lang="en-AU" sz="1600" dirty="0">
                <a:latin typeface="Gotham Rounded Book" pitchFamily="50" charset="0"/>
              </a:rPr>
              <a:t>Specialist appointments, outpatient clinics.</a:t>
            </a:r>
          </a:p>
        </p:txBody>
      </p:sp>
      <p:sp>
        <p:nvSpPr>
          <p:cNvPr id="14" name="TextBox 13">
            <a:extLst>
              <a:ext uri="{FF2B5EF4-FFF2-40B4-BE49-F238E27FC236}">
                <a16:creationId xmlns:a16="http://schemas.microsoft.com/office/drawing/2014/main" id="{319B6A7F-888A-23A4-F57B-979219272942}"/>
              </a:ext>
            </a:extLst>
          </p:cNvPr>
          <p:cNvSpPr txBox="1"/>
          <p:nvPr/>
        </p:nvSpPr>
        <p:spPr>
          <a:xfrm>
            <a:off x="3044698" y="2267101"/>
            <a:ext cx="7005574" cy="338554"/>
          </a:xfrm>
          <a:prstGeom prst="rect">
            <a:avLst/>
          </a:prstGeom>
          <a:solidFill>
            <a:srgbClr val="52B9E9">
              <a:alpha val="34902"/>
            </a:srgbClr>
          </a:solidFill>
        </p:spPr>
        <p:txBody>
          <a:bodyPr wrap="square">
            <a:spAutoFit/>
          </a:bodyPr>
          <a:lstStyle/>
          <a:p>
            <a:pPr lvl="0"/>
            <a:r>
              <a:rPr lang="en-AU" sz="1600" dirty="0">
                <a:latin typeface="Gotham Rounded Book" pitchFamily="50" charset="0"/>
              </a:rPr>
              <a:t>Hospitals, transplants centres, specialist cystic fibrosis services</a:t>
            </a:r>
          </a:p>
        </p:txBody>
      </p:sp>
      <p:cxnSp>
        <p:nvCxnSpPr>
          <p:cNvPr id="16" name="Straight Connector 15">
            <a:extLst>
              <a:ext uri="{FF2B5EF4-FFF2-40B4-BE49-F238E27FC236}">
                <a16:creationId xmlns:a16="http://schemas.microsoft.com/office/drawing/2014/main" id="{EC776313-2112-881E-7FB9-A78603A73328}"/>
              </a:ext>
            </a:extLst>
          </p:cNvPr>
          <p:cNvCxnSpPr>
            <a:cxnSpLocks/>
          </p:cNvCxnSpPr>
          <p:nvPr/>
        </p:nvCxnSpPr>
        <p:spPr>
          <a:xfrm>
            <a:off x="2788825" y="1540100"/>
            <a:ext cx="0" cy="338554"/>
          </a:xfrm>
          <a:prstGeom prst="line">
            <a:avLst/>
          </a:prstGeom>
          <a:ln>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6048496-56F0-A28E-A53C-9A6D71BA73E8}"/>
              </a:ext>
            </a:extLst>
          </p:cNvPr>
          <p:cNvCxnSpPr>
            <a:cxnSpLocks/>
          </p:cNvCxnSpPr>
          <p:nvPr/>
        </p:nvCxnSpPr>
        <p:spPr>
          <a:xfrm>
            <a:off x="2788920" y="1904366"/>
            <a:ext cx="0" cy="338554"/>
          </a:xfrm>
          <a:prstGeom prst="line">
            <a:avLst/>
          </a:prstGeom>
          <a:ln>
            <a:solidFill>
              <a:srgbClr val="004987"/>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540B1C9-AD76-00A6-1696-1909D1495B90}"/>
              </a:ext>
            </a:extLst>
          </p:cNvPr>
          <p:cNvCxnSpPr>
            <a:cxnSpLocks/>
          </p:cNvCxnSpPr>
          <p:nvPr/>
        </p:nvCxnSpPr>
        <p:spPr>
          <a:xfrm>
            <a:off x="2788920" y="2267101"/>
            <a:ext cx="0" cy="338554"/>
          </a:xfrm>
          <a:prstGeom prst="line">
            <a:avLst/>
          </a:prstGeom>
          <a:ln>
            <a:solidFill>
              <a:srgbClr val="52B9E9"/>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88941473-8C20-349D-DD39-C11B4112E6B2}"/>
              </a:ext>
            </a:extLst>
          </p:cNvPr>
          <p:cNvSpPr txBox="1"/>
          <p:nvPr/>
        </p:nvSpPr>
        <p:spPr>
          <a:xfrm>
            <a:off x="264922" y="3397295"/>
            <a:ext cx="3082798" cy="338554"/>
          </a:xfrm>
          <a:prstGeom prst="rect">
            <a:avLst/>
          </a:prstGeom>
          <a:solidFill>
            <a:srgbClr val="004987">
              <a:alpha val="10196"/>
            </a:srgbClr>
          </a:solidFill>
          <a:ln>
            <a:solidFill>
              <a:srgbClr val="003E52"/>
            </a:solidFill>
          </a:ln>
        </p:spPr>
        <p:txBody>
          <a:bodyPr wrap="square" anchor="ctr">
            <a:spAutoFit/>
          </a:bodyPr>
          <a:lstStyle/>
          <a:p>
            <a:pPr lvl="0"/>
            <a:r>
              <a:rPr lang="en-AU" sz="1600" b="1" dirty="0">
                <a:latin typeface="Gotham Rounded Book" pitchFamily="50" charset="0"/>
              </a:rPr>
              <a:t>Federal government</a:t>
            </a:r>
            <a:endParaRPr lang="en-AU" sz="1600" dirty="0">
              <a:latin typeface="Gotham Rounded Book" pitchFamily="50" charset="0"/>
            </a:endParaRPr>
          </a:p>
        </p:txBody>
      </p:sp>
      <p:sp>
        <p:nvSpPr>
          <p:cNvPr id="21" name="TextBox 20">
            <a:extLst>
              <a:ext uri="{FF2B5EF4-FFF2-40B4-BE49-F238E27FC236}">
                <a16:creationId xmlns:a16="http://schemas.microsoft.com/office/drawing/2014/main" id="{23F57199-0606-B8A9-0690-AE6F44EFF949}"/>
              </a:ext>
            </a:extLst>
          </p:cNvPr>
          <p:cNvSpPr txBox="1"/>
          <p:nvPr/>
        </p:nvSpPr>
        <p:spPr>
          <a:xfrm>
            <a:off x="264922" y="3733241"/>
            <a:ext cx="3084322" cy="338554"/>
          </a:xfrm>
          <a:prstGeom prst="rect">
            <a:avLst/>
          </a:prstGeom>
          <a:solidFill>
            <a:srgbClr val="E31D1A">
              <a:alpha val="34902"/>
            </a:srgbClr>
          </a:solidFill>
          <a:ln>
            <a:solidFill>
              <a:srgbClr val="003E52"/>
            </a:solidFill>
          </a:ln>
        </p:spPr>
        <p:txBody>
          <a:bodyPr wrap="square" anchor="ctr">
            <a:spAutoFit/>
          </a:bodyPr>
          <a:lstStyle/>
          <a:p>
            <a:pPr lvl="0"/>
            <a:r>
              <a:rPr lang="en-AU" sz="1600" b="1" dirty="0">
                <a:latin typeface="Gotham Rounded Book" pitchFamily="50" charset="0"/>
              </a:rPr>
              <a:t>State governments</a:t>
            </a:r>
            <a:endParaRPr lang="en-AU" sz="1600" dirty="0">
              <a:latin typeface="Gotham Rounded Book" pitchFamily="50" charset="0"/>
            </a:endParaRPr>
          </a:p>
        </p:txBody>
      </p:sp>
      <p:sp>
        <p:nvSpPr>
          <p:cNvPr id="22" name="TextBox 21">
            <a:extLst>
              <a:ext uri="{FF2B5EF4-FFF2-40B4-BE49-F238E27FC236}">
                <a16:creationId xmlns:a16="http://schemas.microsoft.com/office/drawing/2014/main" id="{718368A3-93F3-41ED-E7B9-EEF691880AF1}"/>
              </a:ext>
            </a:extLst>
          </p:cNvPr>
          <p:cNvSpPr txBox="1"/>
          <p:nvPr/>
        </p:nvSpPr>
        <p:spPr>
          <a:xfrm>
            <a:off x="3349244" y="4069096"/>
            <a:ext cx="8646923" cy="338554"/>
          </a:xfrm>
          <a:prstGeom prst="rect">
            <a:avLst/>
          </a:prstGeom>
          <a:solidFill>
            <a:srgbClr val="004987">
              <a:alpha val="10196"/>
            </a:srgbClr>
          </a:solidFill>
          <a:ln>
            <a:solidFill>
              <a:srgbClr val="003E52"/>
            </a:solidFill>
          </a:ln>
        </p:spPr>
        <p:txBody>
          <a:bodyPr wrap="square" anchor="ctr">
            <a:spAutoFit/>
          </a:bodyPr>
          <a:lstStyle/>
          <a:p>
            <a:pPr lvl="0"/>
            <a:r>
              <a:rPr lang="en-AU" sz="1600" dirty="0">
                <a:latin typeface="Gotham Rounded Book" pitchFamily="50" charset="0"/>
              </a:rPr>
              <a:t>May cover additional physiotherapy, fertility services, or private hospital admissions.</a:t>
            </a:r>
          </a:p>
        </p:txBody>
      </p:sp>
      <p:sp>
        <p:nvSpPr>
          <p:cNvPr id="23" name="TextBox 22">
            <a:extLst>
              <a:ext uri="{FF2B5EF4-FFF2-40B4-BE49-F238E27FC236}">
                <a16:creationId xmlns:a16="http://schemas.microsoft.com/office/drawing/2014/main" id="{C6370303-8E61-DC80-E6C2-2CA8E3987149}"/>
              </a:ext>
            </a:extLst>
          </p:cNvPr>
          <p:cNvSpPr txBox="1"/>
          <p:nvPr/>
        </p:nvSpPr>
        <p:spPr>
          <a:xfrm>
            <a:off x="304660" y="4638594"/>
            <a:ext cx="3015234" cy="338554"/>
          </a:xfrm>
          <a:prstGeom prst="rect">
            <a:avLst/>
          </a:prstGeom>
          <a:noFill/>
          <a:ln>
            <a:noFill/>
          </a:ln>
        </p:spPr>
        <p:txBody>
          <a:bodyPr wrap="square" anchor="ctr">
            <a:spAutoFit/>
          </a:bodyPr>
          <a:lstStyle/>
          <a:p>
            <a:pPr lvl="0"/>
            <a:r>
              <a:rPr lang="en-AU" sz="1600" b="1" dirty="0">
                <a:latin typeface="Gotham Rounded Book" pitchFamily="50" charset="0"/>
              </a:rPr>
              <a:t>Out-of-pocket payments</a:t>
            </a:r>
          </a:p>
        </p:txBody>
      </p:sp>
      <p:grpSp>
        <p:nvGrpSpPr>
          <p:cNvPr id="15" name="Group 14">
            <a:extLst>
              <a:ext uri="{FF2B5EF4-FFF2-40B4-BE49-F238E27FC236}">
                <a16:creationId xmlns:a16="http://schemas.microsoft.com/office/drawing/2014/main" id="{07283711-73B5-E25F-F472-BDBC71B83801}"/>
              </a:ext>
            </a:extLst>
          </p:cNvPr>
          <p:cNvGrpSpPr/>
          <p:nvPr/>
        </p:nvGrpSpPr>
        <p:grpSpPr>
          <a:xfrm>
            <a:off x="-1" y="6115050"/>
            <a:ext cx="12192001" cy="776654"/>
            <a:chOff x="-1" y="6115050"/>
            <a:chExt cx="12192001" cy="776654"/>
          </a:xfrm>
        </p:grpSpPr>
        <p:cxnSp>
          <p:nvCxnSpPr>
            <p:cNvPr id="17" name="Straight Connector 16">
              <a:extLst>
                <a:ext uri="{FF2B5EF4-FFF2-40B4-BE49-F238E27FC236}">
                  <a16:creationId xmlns:a16="http://schemas.microsoft.com/office/drawing/2014/main" id="{4C6059E6-961D-33F1-2EC6-09183E160AA2}"/>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CE72DF57-4CED-8726-65AB-A11ABDC19B0A}"/>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9E566F8-69A3-7440-3125-0B571E354B2D}"/>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43283CEB-62E6-C3F8-16A4-AD37EE8C8696}"/>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30" name="Picture 29">
            <a:extLst>
              <a:ext uri="{FF2B5EF4-FFF2-40B4-BE49-F238E27FC236}">
                <a16:creationId xmlns:a16="http://schemas.microsoft.com/office/drawing/2014/main" id="{143AF783-0165-BA64-4FAD-3B26AD93AF26}"/>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rot="13531218">
            <a:off x="1225265" y="-5370516"/>
            <a:ext cx="12192000" cy="6858000"/>
          </a:xfrm>
          <a:prstGeom prst="rect">
            <a:avLst/>
          </a:prstGeom>
        </p:spPr>
      </p:pic>
      <p:graphicFrame>
        <p:nvGraphicFramePr>
          <p:cNvPr id="31" name="Table 30">
            <a:extLst>
              <a:ext uri="{FF2B5EF4-FFF2-40B4-BE49-F238E27FC236}">
                <a16:creationId xmlns:a16="http://schemas.microsoft.com/office/drawing/2014/main" id="{D54820CD-2D7F-7464-ADEF-9EA7C65612FF}"/>
              </a:ext>
            </a:extLst>
          </p:cNvPr>
          <p:cNvGraphicFramePr>
            <a:graphicFrameLocks noGrp="1"/>
          </p:cNvGraphicFramePr>
          <p:nvPr>
            <p:extLst>
              <p:ext uri="{D42A27DB-BD31-4B8C-83A1-F6EECF244321}">
                <p14:modId xmlns:p14="http://schemas.microsoft.com/office/powerpoint/2010/main" val="1252496922"/>
              </p:ext>
            </p:extLst>
          </p:nvPr>
        </p:nvGraphicFramePr>
        <p:xfrm>
          <a:off x="-14436757" y="1359580"/>
          <a:ext cx="11880849" cy="4138839"/>
        </p:xfrm>
        <a:graphic>
          <a:graphicData uri="http://schemas.openxmlformats.org/drawingml/2006/table">
            <a:tbl>
              <a:tblPr firstRow="1" bandRow="1">
                <a:tableStyleId>{5C22544A-7EE6-4342-B048-85BDC9FD1C3A}</a:tableStyleId>
              </a:tblPr>
              <a:tblGrid>
                <a:gridCol w="2532761">
                  <a:extLst>
                    <a:ext uri="{9D8B030D-6E8A-4147-A177-3AD203B41FA5}">
                      <a16:colId xmlns:a16="http://schemas.microsoft.com/office/drawing/2014/main" val="2856943371"/>
                    </a:ext>
                  </a:extLst>
                </a:gridCol>
                <a:gridCol w="6181344">
                  <a:extLst>
                    <a:ext uri="{9D8B030D-6E8A-4147-A177-3AD203B41FA5}">
                      <a16:colId xmlns:a16="http://schemas.microsoft.com/office/drawing/2014/main" val="1223455328"/>
                    </a:ext>
                  </a:extLst>
                </a:gridCol>
                <a:gridCol w="3166744">
                  <a:extLst>
                    <a:ext uri="{9D8B030D-6E8A-4147-A177-3AD203B41FA5}">
                      <a16:colId xmlns:a16="http://schemas.microsoft.com/office/drawing/2014/main" val="2549879443"/>
                    </a:ext>
                  </a:extLst>
                </a:gridCol>
              </a:tblGrid>
              <a:tr h="375261">
                <a:tc>
                  <a:txBody>
                    <a:bodyPr/>
                    <a:lstStyle/>
                    <a:p>
                      <a:pPr algn="ctr"/>
                      <a:r>
                        <a:rPr lang="en-AU" sz="1600" dirty="0">
                          <a:latin typeface="Gotham Rounded Book" pitchFamily="50" charset="0"/>
                        </a:rPr>
                        <a:t>Financial aid service</a:t>
                      </a:r>
                    </a:p>
                  </a:txBody>
                  <a:tcPr anchor="ctr">
                    <a:solidFill>
                      <a:srgbClr val="004987"/>
                    </a:solidFill>
                  </a:tcPr>
                </a:tc>
                <a:tc>
                  <a:txBody>
                    <a:bodyPr/>
                    <a:lstStyle/>
                    <a:p>
                      <a:pPr algn="ctr"/>
                      <a:r>
                        <a:rPr lang="en-AU" sz="1600" dirty="0">
                          <a:latin typeface="Gotham Rounded Book" pitchFamily="50" charset="0"/>
                        </a:rPr>
                        <a:t>What is it for?</a:t>
                      </a:r>
                    </a:p>
                  </a:txBody>
                  <a:tcPr anchor="ctr">
                    <a:solidFill>
                      <a:srgbClr val="004987"/>
                    </a:solidFill>
                  </a:tcPr>
                </a:tc>
                <a:tc>
                  <a:txBody>
                    <a:bodyPr/>
                    <a:lstStyle/>
                    <a:p>
                      <a:pPr algn="ctr"/>
                      <a:r>
                        <a:rPr lang="en-AU" sz="1600" dirty="0">
                          <a:latin typeface="Gotham Rounded Book" pitchFamily="50" charset="0"/>
                        </a:rPr>
                        <a:t>More information</a:t>
                      </a:r>
                    </a:p>
                  </a:txBody>
                  <a:tcPr anchor="ctr">
                    <a:solidFill>
                      <a:srgbClr val="004987"/>
                    </a:solidFill>
                  </a:tcPr>
                </a:tc>
                <a:extLst>
                  <a:ext uri="{0D108BD9-81ED-4DB2-BD59-A6C34878D82A}">
                    <a16:rowId xmlns:a16="http://schemas.microsoft.com/office/drawing/2014/main" val="193185600"/>
                  </a:ext>
                </a:extLst>
              </a:tr>
              <a:tr h="611439">
                <a:tc>
                  <a:txBody>
                    <a:bodyPr/>
                    <a:lstStyle/>
                    <a:p>
                      <a:r>
                        <a:rPr lang="en-AU" sz="1400" b="0" dirty="0">
                          <a:solidFill>
                            <a:srgbClr val="E31D1A"/>
                          </a:solidFill>
                          <a:latin typeface="Gotham Rounded Medium" pitchFamily="50" charset="0"/>
                        </a:rPr>
                        <a:t>Medicare Safety Net</a:t>
                      </a:r>
                    </a:p>
                  </a:txBody>
                  <a:tcPr anchor="ctr">
                    <a:solidFill>
                      <a:srgbClr val="004987">
                        <a:alpha val="20000"/>
                      </a:srgbClr>
                    </a:solidFill>
                  </a:tcPr>
                </a:tc>
                <a:tc>
                  <a:txBody>
                    <a:bodyPr/>
                    <a:lstStyle/>
                    <a:p>
                      <a:pPr algn="just"/>
                      <a:r>
                        <a:rPr lang="en-AU" sz="1400" kern="1200" dirty="0">
                          <a:solidFill>
                            <a:schemeClr val="dk1"/>
                          </a:solidFill>
                          <a:effectLst/>
                          <a:latin typeface="Gotham Rounded Book" pitchFamily="50" charset="0"/>
                          <a:ea typeface="+mn-ea"/>
                          <a:cs typeface="+mn-cs"/>
                        </a:rPr>
                        <a:t>Provides higher Medicare rebates for people who have high out-of-pocket costs for out-of-hospital medical services in a calendar year. </a:t>
                      </a:r>
                      <a:endParaRPr lang="en-AU" sz="1400" dirty="0">
                        <a:latin typeface="Gotham Rounded Book" pitchFamily="50" charset="0"/>
                      </a:endParaRPr>
                    </a:p>
                  </a:txBody>
                  <a:tcPr anchor="ctr">
                    <a:solidFill>
                      <a:srgbClr val="004987">
                        <a:alpha val="20000"/>
                      </a:srgbClr>
                    </a:solidFill>
                  </a:tcPr>
                </a:tc>
                <a:tc>
                  <a:txBody>
                    <a:bodyPr/>
                    <a:lstStyle/>
                    <a:p>
                      <a:pPr algn="l">
                        <a:lnSpc>
                          <a:spcPct val="107000"/>
                        </a:lnSpc>
                        <a:spcAft>
                          <a:spcPts val="800"/>
                        </a:spcAft>
                        <a:buNone/>
                      </a:pPr>
                      <a:r>
                        <a:rPr lang="en-AU" sz="1400" u="sng"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5"/>
                        </a:rPr>
                        <a:t>https://www.servicesaustralia.gov.au/medicare-safety-nets</a:t>
                      </a: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20000"/>
                      </a:srgbClr>
                    </a:solidFill>
                  </a:tcPr>
                </a:tc>
                <a:extLst>
                  <a:ext uri="{0D108BD9-81ED-4DB2-BD59-A6C34878D82A}">
                    <a16:rowId xmlns:a16="http://schemas.microsoft.com/office/drawing/2014/main" val="3238878397"/>
                  </a:ext>
                </a:extLst>
              </a:tr>
              <a:tr h="710544">
                <a:tc>
                  <a:txBody>
                    <a:bodyPr/>
                    <a:lstStyle/>
                    <a:p>
                      <a:r>
                        <a:rPr lang="en-AU" sz="1400" b="0" dirty="0">
                          <a:solidFill>
                            <a:srgbClr val="E31D1A"/>
                          </a:solidFill>
                          <a:latin typeface="Gotham Rounded Medium" pitchFamily="50" charset="0"/>
                        </a:rPr>
                        <a:t>National Disability Insurance Scheme (NDIS)</a:t>
                      </a:r>
                    </a:p>
                    <a:p>
                      <a:endParaRPr lang="en-AU" sz="1400" b="0" dirty="0">
                        <a:solidFill>
                          <a:srgbClr val="E31D1A"/>
                        </a:solidFill>
                        <a:latin typeface="Gotham Rounded Medium" pitchFamily="50" charset="0"/>
                      </a:endParaRPr>
                    </a:p>
                  </a:txBody>
                  <a:tcPr anchor="ctr">
                    <a:solidFill>
                      <a:srgbClr val="004987">
                        <a:alpha val="34902"/>
                      </a:srgbClr>
                    </a:solidFill>
                  </a:tcPr>
                </a:tc>
                <a:tc>
                  <a:txBody>
                    <a:bodyPr/>
                    <a:lstStyle/>
                    <a:p>
                      <a:pPr algn="just">
                        <a:lnSpc>
                          <a:spcPct val="107000"/>
                        </a:lnSpc>
                        <a:spcAft>
                          <a:spcPts val="800"/>
                        </a:spcAft>
                        <a:buNone/>
                      </a:pPr>
                      <a:r>
                        <a:rPr lang="en-AU" sz="1400" dirty="0">
                          <a:effectLst/>
                          <a:latin typeface="Gotham Rounded Book" pitchFamily="50" charset="0"/>
                          <a:ea typeface="DengXian" panose="02010600030101010101" pitchFamily="2" charset="-122"/>
                          <a:cs typeface="Cordia New" panose="020B0304020202020204" pitchFamily="34" charset="-34"/>
                        </a:rPr>
                        <a:t>People with severe cystic fibrosis related disability may access supports.</a:t>
                      </a:r>
                    </a:p>
                  </a:txBody>
                  <a:tcPr marL="114300" marR="114300" marT="0" marB="0" anchor="ctr">
                    <a:solidFill>
                      <a:srgbClr val="004987">
                        <a:alpha val="34902"/>
                      </a:srgbClr>
                    </a:solidFill>
                  </a:tcPr>
                </a:tc>
                <a:tc>
                  <a:txBody>
                    <a:bodyPr/>
                    <a:lstStyle/>
                    <a:p>
                      <a:pPr algn="l">
                        <a:lnSpc>
                          <a:spcPct val="107000"/>
                        </a:lnSpc>
                        <a:spcAft>
                          <a:spcPts val="800"/>
                        </a:spcAft>
                        <a:buNone/>
                      </a:pPr>
                      <a:r>
                        <a:rPr lang="en-AU" sz="1400" u="sng"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6"/>
                        </a:rPr>
                        <a:t>https://www.cfqld.org.au/cystic-fibrosis-trusted-care/</a:t>
                      </a: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34902"/>
                      </a:srgbClr>
                    </a:solidFill>
                  </a:tcPr>
                </a:tc>
                <a:extLst>
                  <a:ext uri="{0D108BD9-81ED-4DB2-BD59-A6C34878D82A}">
                    <a16:rowId xmlns:a16="http://schemas.microsoft.com/office/drawing/2014/main" val="1649105656"/>
                  </a:ext>
                </a:extLst>
              </a:tr>
              <a:tr h="6428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0" dirty="0">
                          <a:solidFill>
                            <a:srgbClr val="E31D1A"/>
                          </a:solidFill>
                          <a:latin typeface="Gotham Rounded Medium" pitchFamily="50" charset="0"/>
                        </a:rPr>
                        <a:t>Trusted Care</a:t>
                      </a:r>
                    </a:p>
                    <a:p>
                      <a:endParaRPr lang="en-AU" sz="1400" b="0" dirty="0">
                        <a:solidFill>
                          <a:srgbClr val="E31D1A"/>
                        </a:solidFill>
                        <a:latin typeface="Gotham Rounded Medium" pitchFamily="50" charset="0"/>
                      </a:endParaRPr>
                    </a:p>
                  </a:txBody>
                  <a:tcPr anchor="ctr">
                    <a:solidFill>
                      <a:srgbClr val="004987">
                        <a:alpha val="20000"/>
                      </a:srgbClr>
                    </a:solidFill>
                  </a:tcPr>
                </a:tc>
                <a:tc>
                  <a: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en-AU" sz="1400" dirty="0">
                          <a:effectLst/>
                          <a:latin typeface="Gotham Rounded Book" pitchFamily="50" charset="0"/>
                          <a:ea typeface="DengXian" panose="02010600030101010101" pitchFamily="2" charset="-122"/>
                          <a:cs typeface="Cordia New" panose="020B0304020202020204" pitchFamily="34" charset="-34"/>
                        </a:rPr>
                        <a:t>Subsidiary of Cystic Fibrosis Queensland, NDIS provider.</a:t>
                      </a:r>
                    </a:p>
                    <a:p>
                      <a:pPr algn="just">
                        <a:lnSpc>
                          <a:spcPct val="107000"/>
                        </a:lnSpc>
                        <a:spcAft>
                          <a:spcPts val="800"/>
                        </a:spcAft>
                        <a:buNone/>
                      </a:pP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20000"/>
                      </a:srgbClr>
                    </a:solidFill>
                  </a:tcPr>
                </a:tc>
                <a:tc>
                  <a:txBody>
                    <a:bodyPr/>
                    <a:lstStyle/>
                    <a:p>
                      <a:pPr algn="l">
                        <a:lnSpc>
                          <a:spcPct val="107000"/>
                        </a:lnSpc>
                        <a:spcAft>
                          <a:spcPts val="800"/>
                        </a:spcAft>
                        <a:buNone/>
                      </a:pPr>
                      <a:r>
                        <a:rPr lang="en-AU" sz="1400" u="sng" kern="1200" dirty="0">
                          <a:solidFill>
                            <a:schemeClr val="dk1"/>
                          </a:solidFill>
                          <a:effectLst/>
                          <a:latin typeface="Gotham Rounded Book" pitchFamily="50" charset="0"/>
                          <a:ea typeface="+mn-ea"/>
                          <a:cs typeface="+mn-cs"/>
                          <a:hlinkClick r:id="rId7"/>
                        </a:rPr>
                        <a:t>https://www.trustedcare.org.au/</a:t>
                      </a:r>
                      <a:r>
                        <a:rPr lang="en-AU" sz="1400" kern="1200" dirty="0">
                          <a:solidFill>
                            <a:schemeClr val="dk1"/>
                          </a:solidFill>
                          <a:effectLst/>
                          <a:latin typeface="Gotham Rounded Book" pitchFamily="50" charset="0"/>
                          <a:ea typeface="+mn-ea"/>
                          <a:cs typeface="+mn-cs"/>
                        </a:rPr>
                        <a:t> </a:t>
                      </a: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20000"/>
                      </a:srgbClr>
                    </a:solidFill>
                  </a:tcPr>
                </a:tc>
                <a:extLst>
                  <a:ext uri="{0D108BD9-81ED-4DB2-BD59-A6C34878D82A}">
                    <a16:rowId xmlns:a16="http://schemas.microsoft.com/office/drawing/2014/main" val="425472546"/>
                  </a:ext>
                </a:extLst>
              </a:tr>
              <a:tr h="1166320">
                <a:tc>
                  <a:txBody>
                    <a:bodyPr/>
                    <a:lstStyle/>
                    <a:p>
                      <a:r>
                        <a:rPr lang="en-AU" sz="1400" b="0" dirty="0">
                          <a:solidFill>
                            <a:srgbClr val="E31D1A"/>
                          </a:solidFill>
                          <a:latin typeface="Gotham Rounded Medium" pitchFamily="50" charset="0"/>
                        </a:rPr>
                        <a:t>Centrelink</a:t>
                      </a:r>
                    </a:p>
                  </a:txBody>
                  <a:tcPr anchor="ctr">
                    <a:solidFill>
                      <a:srgbClr val="004987">
                        <a:alpha val="34902"/>
                      </a:srgbClr>
                    </a:solidFill>
                  </a:tcPr>
                </a:tc>
                <a:tc>
                  <a:txBody>
                    <a:bodyPr/>
                    <a:lstStyle/>
                    <a:p>
                      <a:pPr algn="just"/>
                      <a:r>
                        <a:rPr lang="en-AU" sz="1400" kern="1200" dirty="0">
                          <a:solidFill>
                            <a:schemeClr val="dk1"/>
                          </a:solidFill>
                          <a:effectLst/>
                          <a:latin typeface="Gotham Rounded Book" pitchFamily="50" charset="0"/>
                          <a:ea typeface="+mn-ea"/>
                          <a:cs typeface="+mn-cs"/>
                        </a:rPr>
                        <a:t>Payments such as Carer’s Allowance or Disability Support Pension may help families where caring for a child with cystic fibrosis prevents full-time employment, or if an adult with cystic fibrosis is not able to work. </a:t>
                      </a:r>
                      <a:endParaRPr lang="en-AU" sz="1400" dirty="0">
                        <a:latin typeface="Gotham Rounded Book" pitchFamily="50" charset="0"/>
                      </a:endParaRPr>
                    </a:p>
                  </a:txBody>
                  <a:tcPr anchor="ctr">
                    <a:solidFill>
                      <a:srgbClr val="004987">
                        <a:alpha val="34902"/>
                      </a:srgbClr>
                    </a:solidFill>
                  </a:tcPr>
                </a:tc>
                <a:tc>
                  <a:txBody>
                    <a:bodyPr/>
                    <a:lstStyle/>
                    <a:p>
                      <a:pPr algn="l">
                        <a:lnSpc>
                          <a:spcPct val="107000"/>
                        </a:lnSpc>
                        <a:spcAft>
                          <a:spcPts val="800"/>
                        </a:spcAft>
                        <a:buNone/>
                      </a:pPr>
                      <a:r>
                        <a:rPr lang="en-AU" sz="1400" u="sng"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8"/>
                        </a:rPr>
                        <a:t>https://www.servicesaustralia.gov.au/carer-allowance</a:t>
                      </a:r>
                      <a:endParaRPr lang="en-AU" sz="1400" dirty="0">
                        <a:effectLst/>
                        <a:latin typeface="Gotham Rounded Book" pitchFamily="50" charset="0"/>
                        <a:ea typeface="DengXian" panose="02010600030101010101" pitchFamily="2" charset="-122"/>
                        <a:cs typeface="Cordia New" panose="020B0304020202020204" pitchFamily="34" charset="-34"/>
                      </a:endParaRPr>
                    </a:p>
                    <a:p>
                      <a:pPr algn="l">
                        <a:lnSpc>
                          <a:spcPct val="107000"/>
                        </a:lnSpc>
                        <a:spcAft>
                          <a:spcPts val="800"/>
                        </a:spcAft>
                        <a:buNone/>
                      </a:pPr>
                      <a:r>
                        <a:rPr lang="en-AU" sz="1400" u="sng"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9"/>
                        </a:rPr>
                        <a:t>https://www.servicesaustralia.gov.au/disability-support-pension</a:t>
                      </a: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34902"/>
                      </a:srgbClr>
                    </a:solidFill>
                  </a:tcPr>
                </a:tc>
                <a:extLst>
                  <a:ext uri="{0D108BD9-81ED-4DB2-BD59-A6C34878D82A}">
                    <a16:rowId xmlns:a16="http://schemas.microsoft.com/office/drawing/2014/main" val="2848039202"/>
                  </a:ext>
                </a:extLst>
              </a:tr>
              <a:tr h="611439">
                <a:tc>
                  <a:txBody>
                    <a:bodyPr/>
                    <a:lstStyle/>
                    <a:p>
                      <a:r>
                        <a:rPr lang="en-AU" sz="1400" b="0" dirty="0">
                          <a:solidFill>
                            <a:srgbClr val="E31D1A"/>
                          </a:solidFill>
                          <a:latin typeface="Gotham Rounded Medium" pitchFamily="50" charset="0"/>
                        </a:rPr>
                        <a:t>Hospital and state subsidies</a:t>
                      </a:r>
                    </a:p>
                  </a:txBody>
                  <a:tcPr anchor="ctr">
                    <a:solidFill>
                      <a:srgbClr val="004987">
                        <a:alpha val="20000"/>
                      </a:srgbClr>
                    </a:solidFill>
                  </a:tcPr>
                </a:tc>
                <a:tc>
                  <a:txBody>
                    <a:bodyPr/>
                    <a:lstStyle/>
                    <a:p>
                      <a:pPr algn="just"/>
                      <a:r>
                        <a:rPr lang="en-AU" sz="1400" kern="1200" dirty="0">
                          <a:solidFill>
                            <a:schemeClr val="dk1"/>
                          </a:solidFill>
                          <a:effectLst/>
                          <a:latin typeface="Gotham Rounded Book" pitchFamily="50" charset="0"/>
                          <a:ea typeface="+mn-ea"/>
                          <a:cs typeface="+mn-cs"/>
                        </a:rPr>
                        <a:t>Assists rural patients who must travel to Brisbane for cystic fibrosis clinics or transplant assessments.</a:t>
                      </a:r>
                      <a:endParaRPr lang="en-AU" sz="1400" dirty="0">
                        <a:latin typeface="Gotham Rounded Book" pitchFamily="50" charset="0"/>
                      </a:endParaRPr>
                    </a:p>
                  </a:txBody>
                  <a:tcPr anchor="ctr">
                    <a:solidFill>
                      <a:srgbClr val="004987">
                        <a:alpha val="20000"/>
                      </a:srgbClr>
                    </a:solidFill>
                  </a:tcPr>
                </a:tc>
                <a:tc>
                  <a:txBody>
                    <a:bodyPr/>
                    <a:lstStyle/>
                    <a:p>
                      <a:pPr algn="l">
                        <a:lnSpc>
                          <a:spcPct val="107000"/>
                        </a:lnSpc>
                        <a:spcAft>
                          <a:spcPts val="800"/>
                        </a:spcAft>
                        <a:buNone/>
                      </a:pPr>
                      <a:r>
                        <a:rPr lang="en-AU" sz="1400" u="sng" kern="100"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10"/>
                        </a:rPr>
                        <a:t>https://www.qld.gov.au/health/services/travel/subsidies</a:t>
                      </a:r>
                      <a:r>
                        <a:rPr lang="en-AU" sz="1400" kern="100" dirty="0">
                          <a:effectLst/>
                          <a:latin typeface="Gotham Rounded Book" pitchFamily="50" charset="0"/>
                          <a:ea typeface="DengXian" panose="02010600030101010101" pitchFamily="2" charset="-122"/>
                          <a:cs typeface="Cordia New" panose="020B0304020202020204" pitchFamily="34" charset="-34"/>
                        </a:rPr>
                        <a:t> </a:t>
                      </a:r>
                    </a:p>
                  </a:txBody>
                  <a:tcPr marL="68580" marR="68580" marT="0" marB="0" anchor="ctr">
                    <a:solidFill>
                      <a:srgbClr val="004987">
                        <a:alpha val="20000"/>
                      </a:srgbClr>
                    </a:solidFill>
                  </a:tcPr>
                </a:tc>
                <a:extLst>
                  <a:ext uri="{0D108BD9-81ED-4DB2-BD59-A6C34878D82A}">
                    <a16:rowId xmlns:a16="http://schemas.microsoft.com/office/drawing/2014/main" val="2460448352"/>
                  </a:ext>
                </a:extLst>
              </a:tr>
            </a:tbl>
          </a:graphicData>
        </a:graphic>
      </p:graphicFrame>
      <p:sp>
        <p:nvSpPr>
          <p:cNvPr id="32" name="TextBox 31">
            <a:extLst>
              <a:ext uri="{FF2B5EF4-FFF2-40B4-BE49-F238E27FC236}">
                <a16:creationId xmlns:a16="http://schemas.microsoft.com/office/drawing/2014/main" id="{9E571618-6DEA-961B-9C17-5EE73F063F8B}"/>
              </a:ext>
            </a:extLst>
          </p:cNvPr>
          <p:cNvSpPr txBox="1"/>
          <p:nvPr/>
        </p:nvSpPr>
        <p:spPr>
          <a:xfrm>
            <a:off x="-14930446" y="-1458055"/>
            <a:ext cx="2209981" cy="338554"/>
          </a:xfrm>
          <a:prstGeom prst="rect">
            <a:avLst/>
          </a:prstGeom>
          <a:noFill/>
        </p:spPr>
        <p:txBody>
          <a:bodyPr wrap="square" rtlCol="0">
            <a:spAutoFit/>
          </a:bodyPr>
          <a:lstStyle/>
          <a:p>
            <a:pPr algn="r"/>
            <a:r>
              <a:rPr lang="en-US" sz="1600" dirty="0">
                <a:solidFill>
                  <a:srgbClr val="E31D1A"/>
                </a:solidFill>
                <a:latin typeface="Gotham Rounded Medium" pitchFamily="50" charset="0"/>
              </a:rPr>
              <a:t>Informed consent:</a:t>
            </a:r>
            <a:endParaRPr lang="en-AU" sz="1400" dirty="0">
              <a:solidFill>
                <a:srgbClr val="E31D1A"/>
              </a:solidFill>
              <a:latin typeface="Gotham Rounded Medium" pitchFamily="50" charset="0"/>
            </a:endParaRPr>
          </a:p>
        </p:txBody>
      </p:sp>
      <p:sp>
        <p:nvSpPr>
          <p:cNvPr id="33" name="TextBox 32">
            <a:extLst>
              <a:ext uri="{FF2B5EF4-FFF2-40B4-BE49-F238E27FC236}">
                <a16:creationId xmlns:a16="http://schemas.microsoft.com/office/drawing/2014/main" id="{94F333B1-6E86-1D82-5B0C-81C485B9F987}"/>
              </a:ext>
            </a:extLst>
          </p:cNvPr>
          <p:cNvSpPr txBox="1"/>
          <p:nvPr/>
        </p:nvSpPr>
        <p:spPr>
          <a:xfrm>
            <a:off x="-13907916" y="-864074"/>
            <a:ext cx="1187451" cy="338554"/>
          </a:xfrm>
          <a:prstGeom prst="rect">
            <a:avLst/>
          </a:prstGeom>
          <a:noFill/>
        </p:spPr>
        <p:txBody>
          <a:bodyPr wrap="square" rtlCol="0">
            <a:spAutoFit/>
          </a:bodyPr>
          <a:lstStyle/>
          <a:p>
            <a:pPr algn="r"/>
            <a:r>
              <a:rPr lang="en-AU" sz="1600" dirty="0">
                <a:solidFill>
                  <a:srgbClr val="E31D1A"/>
                </a:solidFill>
                <a:latin typeface="Gotham Rounded Medium" pitchFamily="50" charset="0"/>
              </a:rPr>
              <a:t>Privacy:</a:t>
            </a:r>
            <a:endParaRPr lang="en-AU" sz="1200" dirty="0">
              <a:solidFill>
                <a:srgbClr val="E31D1A"/>
              </a:solidFill>
              <a:latin typeface="Gotham Rounded Medium" pitchFamily="50" charset="0"/>
            </a:endParaRPr>
          </a:p>
        </p:txBody>
      </p:sp>
      <p:sp>
        <p:nvSpPr>
          <p:cNvPr id="34" name="TextBox 33">
            <a:extLst>
              <a:ext uri="{FF2B5EF4-FFF2-40B4-BE49-F238E27FC236}">
                <a16:creationId xmlns:a16="http://schemas.microsoft.com/office/drawing/2014/main" id="{1BC0A1DA-8C0C-2C79-A2E5-A0CC239C9218}"/>
              </a:ext>
            </a:extLst>
          </p:cNvPr>
          <p:cNvSpPr txBox="1"/>
          <p:nvPr/>
        </p:nvSpPr>
        <p:spPr>
          <a:xfrm>
            <a:off x="-12720464" y="-1581165"/>
            <a:ext cx="9586397" cy="584775"/>
          </a:xfrm>
          <a:prstGeom prst="rect">
            <a:avLst/>
          </a:prstGeom>
          <a:solidFill>
            <a:srgbClr val="004987">
              <a:alpha val="45098"/>
            </a:srgbClr>
          </a:solidFill>
        </p:spPr>
        <p:txBody>
          <a:bodyPr wrap="square" rtlCol="0">
            <a:spAutoFit/>
          </a:bodyPr>
          <a:lstStyle/>
          <a:p>
            <a:r>
              <a:rPr lang="en-AU" sz="1600" dirty="0">
                <a:latin typeface="Gotham Rounded Book" pitchFamily="50" charset="0"/>
              </a:rPr>
              <a:t>You must be given clear, understandable information about treatments and make your own decision without pressure.</a:t>
            </a:r>
          </a:p>
        </p:txBody>
      </p:sp>
      <p:sp>
        <p:nvSpPr>
          <p:cNvPr id="35" name="TextBox 34">
            <a:extLst>
              <a:ext uri="{FF2B5EF4-FFF2-40B4-BE49-F238E27FC236}">
                <a16:creationId xmlns:a16="http://schemas.microsoft.com/office/drawing/2014/main" id="{FFF9ED92-3C20-78DA-01A3-10004C93CAF2}"/>
              </a:ext>
            </a:extLst>
          </p:cNvPr>
          <p:cNvSpPr txBox="1"/>
          <p:nvPr/>
        </p:nvSpPr>
        <p:spPr>
          <a:xfrm>
            <a:off x="-12720465" y="-950224"/>
            <a:ext cx="9586397" cy="584775"/>
          </a:xfrm>
          <a:prstGeom prst="rect">
            <a:avLst/>
          </a:prstGeom>
          <a:solidFill>
            <a:srgbClr val="004987">
              <a:alpha val="45098"/>
            </a:srgbClr>
          </a:solidFill>
        </p:spPr>
        <p:txBody>
          <a:bodyPr wrap="square" rtlCol="0">
            <a:spAutoFit/>
          </a:bodyPr>
          <a:lstStyle/>
          <a:p>
            <a:r>
              <a:rPr lang="en-AU" sz="1600" dirty="0">
                <a:latin typeface="Gotham Rounded Book" pitchFamily="50" charset="0"/>
              </a:rPr>
              <a:t>Protected by the </a:t>
            </a:r>
            <a:r>
              <a:rPr lang="en-AU" sz="1600" i="1" dirty="0">
                <a:latin typeface="Gotham Rounded Book" pitchFamily="50" charset="0"/>
              </a:rPr>
              <a:t>Privacy Act</a:t>
            </a:r>
            <a:r>
              <a:rPr lang="en-AU" sz="1600" dirty="0">
                <a:latin typeface="Gotham Rounded Book" pitchFamily="50" charset="0"/>
              </a:rPr>
              <a:t> 1988 – your health information is confidential and should only be shared with consent or in limited legal circumstances.</a:t>
            </a:r>
          </a:p>
        </p:txBody>
      </p:sp>
      <p:pic>
        <p:nvPicPr>
          <p:cNvPr id="37" name="Picture 36">
            <a:extLst>
              <a:ext uri="{FF2B5EF4-FFF2-40B4-BE49-F238E27FC236}">
                <a16:creationId xmlns:a16="http://schemas.microsoft.com/office/drawing/2014/main" id="{EC707911-18C1-2643-94A6-691A01ED9EE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869377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E849751-1353-BF63-7F59-E0A4F3002CC3}"/>
              </a:ext>
            </a:extLst>
          </p:cNvPr>
          <p:cNvSpPr txBox="1">
            <a:spLocks/>
          </p:cNvSpPr>
          <p:nvPr/>
        </p:nvSpPr>
        <p:spPr>
          <a:xfrm>
            <a:off x="355681" y="347698"/>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Health Rights and Entitlements</a:t>
            </a:r>
            <a:endParaRPr lang="en-AU" sz="3300" dirty="0">
              <a:solidFill>
                <a:srgbClr val="E31D1A"/>
              </a:solidFill>
              <a:latin typeface="Gotham Rounded Bold" panose="02000000000000000000" pitchFamily="50" charset="0"/>
            </a:endParaRPr>
          </a:p>
        </p:txBody>
      </p:sp>
      <p:sp>
        <p:nvSpPr>
          <p:cNvPr id="7" name="TextBox 6">
            <a:extLst>
              <a:ext uri="{FF2B5EF4-FFF2-40B4-BE49-F238E27FC236}">
                <a16:creationId xmlns:a16="http://schemas.microsoft.com/office/drawing/2014/main" id="{71B38584-B941-5F8D-B0C2-E6B86902553B}"/>
              </a:ext>
            </a:extLst>
          </p:cNvPr>
          <p:cNvSpPr txBox="1"/>
          <p:nvPr/>
        </p:nvSpPr>
        <p:spPr>
          <a:xfrm>
            <a:off x="240045" y="1078668"/>
            <a:ext cx="2209981" cy="338554"/>
          </a:xfrm>
          <a:prstGeom prst="rect">
            <a:avLst/>
          </a:prstGeom>
          <a:noFill/>
        </p:spPr>
        <p:txBody>
          <a:bodyPr wrap="square" rtlCol="0">
            <a:spAutoFit/>
          </a:bodyPr>
          <a:lstStyle/>
          <a:p>
            <a:pPr algn="r"/>
            <a:r>
              <a:rPr lang="en-US" sz="1600" dirty="0">
                <a:solidFill>
                  <a:srgbClr val="E31D1A"/>
                </a:solidFill>
                <a:latin typeface="Gotham Rounded Medium" pitchFamily="50" charset="0"/>
              </a:rPr>
              <a:t>Informed consent:</a:t>
            </a:r>
            <a:endParaRPr lang="en-AU" sz="1400" dirty="0">
              <a:solidFill>
                <a:srgbClr val="E31D1A"/>
              </a:solidFill>
              <a:latin typeface="Gotham Rounded Medium" pitchFamily="50" charset="0"/>
            </a:endParaRPr>
          </a:p>
        </p:txBody>
      </p:sp>
      <p:sp>
        <p:nvSpPr>
          <p:cNvPr id="10" name="TextBox 9">
            <a:extLst>
              <a:ext uri="{FF2B5EF4-FFF2-40B4-BE49-F238E27FC236}">
                <a16:creationId xmlns:a16="http://schemas.microsoft.com/office/drawing/2014/main" id="{66F04A17-1C8C-C186-F6DA-01E64FA31E40}"/>
              </a:ext>
            </a:extLst>
          </p:cNvPr>
          <p:cNvSpPr txBox="1"/>
          <p:nvPr/>
        </p:nvSpPr>
        <p:spPr>
          <a:xfrm>
            <a:off x="1262575" y="1672649"/>
            <a:ext cx="1187451" cy="338554"/>
          </a:xfrm>
          <a:prstGeom prst="rect">
            <a:avLst/>
          </a:prstGeom>
          <a:noFill/>
        </p:spPr>
        <p:txBody>
          <a:bodyPr wrap="square" rtlCol="0">
            <a:spAutoFit/>
          </a:bodyPr>
          <a:lstStyle/>
          <a:p>
            <a:pPr algn="r"/>
            <a:r>
              <a:rPr lang="en-AU" sz="1600" dirty="0">
                <a:solidFill>
                  <a:srgbClr val="E31D1A"/>
                </a:solidFill>
                <a:latin typeface="Gotham Rounded Medium" pitchFamily="50" charset="0"/>
              </a:rPr>
              <a:t>Privacy:</a:t>
            </a:r>
            <a:endParaRPr lang="en-AU" sz="1200" dirty="0">
              <a:solidFill>
                <a:srgbClr val="E31D1A"/>
              </a:solidFill>
              <a:latin typeface="Gotham Rounded Medium" pitchFamily="50" charset="0"/>
            </a:endParaRPr>
          </a:p>
        </p:txBody>
      </p:sp>
      <p:sp>
        <p:nvSpPr>
          <p:cNvPr id="2" name="TextBox 1">
            <a:extLst>
              <a:ext uri="{FF2B5EF4-FFF2-40B4-BE49-F238E27FC236}">
                <a16:creationId xmlns:a16="http://schemas.microsoft.com/office/drawing/2014/main" id="{0AB52D6D-23D0-A946-FAEA-0F063E4FD324}"/>
              </a:ext>
            </a:extLst>
          </p:cNvPr>
          <p:cNvSpPr txBox="1"/>
          <p:nvPr/>
        </p:nvSpPr>
        <p:spPr>
          <a:xfrm>
            <a:off x="2450027" y="955558"/>
            <a:ext cx="9586397" cy="584775"/>
          </a:xfrm>
          <a:prstGeom prst="rect">
            <a:avLst/>
          </a:prstGeom>
          <a:solidFill>
            <a:srgbClr val="004987">
              <a:alpha val="45098"/>
            </a:srgbClr>
          </a:solidFill>
        </p:spPr>
        <p:txBody>
          <a:bodyPr wrap="square" rtlCol="0">
            <a:spAutoFit/>
          </a:bodyPr>
          <a:lstStyle/>
          <a:p>
            <a:r>
              <a:rPr lang="en-AU" sz="1600" dirty="0">
                <a:latin typeface="Gotham Rounded Book" pitchFamily="50" charset="0"/>
              </a:rPr>
              <a:t>You must be given clear, understandable information about treatments and make your own decision without pressure.</a:t>
            </a:r>
          </a:p>
        </p:txBody>
      </p:sp>
      <p:sp>
        <p:nvSpPr>
          <p:cNvPr id="3" name="TextBox 2">
            <a:extLst>
              <a:ext uri="{FF2B5EF4-FFF2-40B4-BE49-F238E27FC236}">
                <a16:creationId xmlns:a16="http://schemas.microsoft.com/office/drawing/2014/main" id="{FB65E248-F545-5C55-E88C-F6DA6EF9D7A6}"/>
              </a:ext>
            </a:extLst>
          </p:cNvPr>
          <p:cNvSpPr txBox="1"/>
          <p:nvPr/>
        </p:nvSpPr>
        <p:spPr>
          <a:xfrm>
            <a:off x="2450026" y="1586499"/>
            <a:ext cx="9586397" cy="584775"/>
          </a:xfrm>
          <a:prstGeom prst="rect">
            <a:avLst/>
          </a:prstGeom>
          <a:solidFill>
            <a:srgbClr val="004987">
              <a:alpha val="45098"/>
            </a:srgbClr>
          </a:solidFill>
        </p:spPr>
        <p:txBody>
          <a:bodyPr wrap="square" rtlCol="0">
            <a:spAutoFit/>
          </a:bodyPr>
          <a:lstStyle/>
          <a:p>
            <a:r>
              <a:rPr lang="en-AU" sz="1600" dirty="0">
                <a:latin typeface="Gotham Rounded Book" pitchFamily="50" charset="0"/>
              </a:rPr>
              <a:t>Protected by the </a:t>
            </a:r>
            <a:r>
              <a:rPr lang="en-AU" sz="1600" i="1" dirty="0">
                <a:latin typeface="Gotham Rounded Book" pitchFamily="50" charset="0"/>
              </a:rPr>
              <a:t>Privacy Act</a:t>
            </a:r>
            <a:r>
              <a:rPr lang="en-AU" sz="1600" dirty="0">
                <a:latin typeface="Gotham Rounded Book" pitchFamily="50" charset="0"/>
              </a:rPr>
              <a:t> 1988 – your health information is confidential and should only be shared with consent or in limited legal circumstances.</a:t>
            </a:r>
          </a:p>
        </p:txBody>
      </p:sp>
      <p:graphicFrame>
        <p:nvGraphicFramePr>
          <p:cNvPr id="11" name="Table 10">
            <a:extLst>
              <a:ext uri="{FF2B5EF4-FFF2-40B4-BE49-F238E27FC236}">
                <a16:creationId xmlns:a16="http://schemas.microsoft.com/office/drawing/2014/main" id="{B959E060-900F-7DD0-2CED-9F0EC70D9DE9}"/>
              </a:ext>
            </a:extLst>
          </p:cNvPr>
          <p:cNvGraphicFramePr>
            <a:graphicFrameLocks noGrp="1"/>
          </p:cNvGraphicFramePr>
          <p:nvPr>
            <p:extLst>
              <p:ext uri="{D42A27DB-BD31-4B8C-83A1-F6EECF244321}">
                <p14:modId xmlns:p14="http://schemas.microsoft.com/office/powerpoint/2010/main" val="1626385235"/>
              </p:ext>
            </p:extLst>
          </p:nvPr>
        </p:nvGraphicFramePr>
        <p:xfrm>
          <a:off x="155576" y="2551197"/>
          <a:ext cx="11880849" cy="4201181"/>
        </p:xfrm>
        <a:graphic>
          <a:graphicData uri="http://schemas.openxmlformats.org/drawingml/2006/table">
            <a:tbl>
              <a:tblPr firstRow="1" bandRow="1">
                <a:tableStyleId>{5C22544A-7EE6-4342-B048-85BDC9FD1C3A}</a:tableStyleId>
              </a:tblPr>
              <a:tblGrid>
                <a:gridCol w="2578197">
                  <a:extLst>
                    <a:ext uri="{9D8B030D-6E8A-4147-A177-3AD203B41FA5}">
                      <a16:colId xmlns:a16="http://schemas.microsoft.com/office/drawing/2014/main" val="2856943371"/>
                    </a:ext>
                  </a:extLst>
                </a:gridCol>
                <a:gridCol w="6457361">
                  <a:extLst>
                    <a:ext uri="{9D8B030D-6E8A-4147-A177-3AD203B41FA5}">
                      <a16:colId xmlns:a16="http://schemas.microsoft.com/office/drawing/2014/main" val="1223455328"/>
                    </a:ext>
                  </a:extLst>
                </a:gridCol>
                <a:gridCol w="2845291">
                  <a:extLst>
                    <a:ext uri="{9D8B030D-6E8A-4147-A177-3AD203B41FA5}">
                      <a16:colId xmlns:a16="http://schemas.microsoft.com/office/drawing/2014/main" val="2549879443"/>
                    </a:ext>
                  </a:extLst>
                </a:gridCol>
              </a:tblGrid>
              <a:tr h="375261">
                <a:tc>
                  <a:txBody>
                    <a:bodyPr/>
                    <a:lstStyle/>
                    <a:p>
                      <a:pPr algn="l"/>
                      <a:r>
                        <a:rPr lang="en-AU" sz="1600" dirty="0">
                          <a:latin typeface="Gotham Rounded Book" pitchFamily="50" charset="0"/>
                        </a:rPr>
                        <a:t>Financial aid service</a:t>
                      </a:r>
                    </a:p>
                  </a:txBody>
                  <a:tcPr anchor="ctr">
                    <a:solidFill>
                      <a:srgbClr val="004987"/>
                    </a:solidFill>
                  </a:tcPr>
                </a:tc>
                <a:tc>
                  <a:txBody>
                    <a:bodyPr/>
                    <a:lstStyle/>
                    <a:p>
                      <a:pPr algn="l"/>
                      <a:r>
                        <a:rPr lang="en-AU" sz="1600" dirty="0">
                          <a:latin typeface="Gotham Rounded Book" pitchFamily="50" charset="0"/>
                        </a:rPr>
                        <a:t>What is it for?</a:t>
                      </a:r>
                    </a:p>
                  </a:txBody>
                  <a:tcPr anchor="ctr">
                    <a:solidFill>
                      <a:srgbClr val="004987"/>
                    </a:solidFill>
                  </a:tcPr>
                </a:tc>
                <a:tc>
                  <a:txBody>
                    <a:bodyPr/>
                    <a:lstStyle/>
                    <a:p>
                      <a:pPr algn="l"/>
                      <a:r>
                        <a:rPr lang="en-AU" sz="1600" dirty="0">
                          <a:latin typeface="Gotham Rounded Book" pitchFamily="50" charset="0"/>
                        </a:rPr>
                        <a:t>More information</a:t>
                      </a:r>
                    </a:p>
                  </a:txBody>
                  <a:tcPr anchor="ctr">
                    <a:solidFill>
                      <a:srgbClr val="004987"/>
                    </a:solidFill>
                  </a:tcPr>
                </a:tc>
                <a:extLst>
                  <a:ext uri="{0D108BD9-81ED-4DB2-BD59-A6C34878D82A}">
                    <a16:rowId xmlns:a16="http://schemas.microsoft.com/office/drawing/2014/main" val="193185600"/>
                  </a:ext>
                </a:extLst>
              </a:tr>
              <a:tr h="611439">
                <a:tc>
                  <a:txBody>
                    <a:bodyPr/>
                    <a:lstStyle/>
                    <a:p>
                      <a:pPr algn="l"/>
                      <a:r>
                        <a:rPr lang="en-AU" sz="1400" b="0" dirty="0">
                          <a:solidFill>
                            <a:srgbClr val="E31D1A"/>
                          </a:solidFill>
                          <a:latin typeface="Gotham Rounded Medium" pitchFamily="50" charset="0"/>
                        </a:rPr>
                        <a:t>Medicare Safety Net</a:t>
                      </a:r>
                    </a:p>
                  </a:txBody>
                  <a:tcPr anchor="ctr">
                    <a:solidFill>
                      <a:srgbClr val="004987">
                        <a:alpha val="20000"/>
                      </a:srgbClr>
                    </a:solidFill>
                  </a:tcPr>
                </a:tc>
                <a:tc>
                  <a:txBody>
                    <a:bodyPr/>
                    <a:lstStyle/>
                    <a:p>
                      <a:pPr algn="l"/>
                      <a:r>
                        <a:rPr lang="en-AU" sz="1400" kern="1200" dirty="0">
                          <a:solidFill>
                            <a:schemeClr val="dk1"/>
                          </a:solidFill>
                          <a:effectLst/>
                          <a:latin typeface="Gotham Rounded Book" pitchFamily="50" charset="0"/>
                          <a:ea typeface="+mn-ea"/>
                          <a:cs typeface="+mn-cs"/>
                        </a:rPr>
                        <a:t>Provides higher Medicare rebates for people who have high out-of-pocket costs for out-of-hospital medical services in a calendar year. </a:t>
                      </a:r>
                      <a:endParaRPr lang="en-AU" sz="1400" dirty="0">
                        <a:latin typeface="Gotham Rounded Book" pitchFamily="50" charset="0"/>
                      </a:endParaRPr>
                    </a:p>
                  </a:txBody>
                  <a:tcPr anchor="ctr">
                    <a:solidFill>
                      <a:srgbClr val="004987">
                        <a:alpha val="20000"/>
                      </a:srgbClr>
                    </a:solidFill>
                  </a:tcPr>
                </a:tc>
                <a:tc>
                  <a:txBody>
                    <a:bodyPr/>
                    <a:lstStyle/>
                    <a:p>
                      <a:pPr algn="l">
                        <a:lnSpc>
                          <a:spcPct val="107000"/>
                        </a:lnSpc>
                        <a:spcAft>
                          <a:spcPts val="800"/>
                        </a:spcAft>
                        <a:buNone/>
                      </a:pPr>
                      <a:r>
                        <a:rPr lang="en-AU" sz="1400" u="sng"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3"/>
                        </a:rPr>
                        <a:t>https://www.servicesaustralia.gov.au/medicare-safety-nets</a:t>
                      </a: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20000"/>
                      </a:srgbClr>
                    </a:solidFill>
                  </a:tcPr>
                </a:tc>
                <a:extLst>
                  <a:ext uri="{0D108BD9-81ED-4DB2-BD59-A6C34878D82A}">
                    <a16:rowId xmlns:a16="http://schemas.microsoft.com/office/drawing/2014/main" val="3238878397"/>
                  </a:ext>
                </a:extLst>
              </a:tr>
              <a:tr h="710544">
                <a:tc>
                  <a:txBody>
                    <a:bodyPr/>
                    <a:lstStyle/>
                    <a:p>
                      <a:pPr algn="l"/>
                      <a:r>
                        <a:rPr lang="en-AU" sz="1400" b="0" dirty="0">
                          <a:solidFill>
                            <a:srgbClr val="E31D1A"/>
                          </a:solidFill>
                          <a:latin typeface="Gotham Rounded Medium" pitchFamily="50" charset="0"/>
                        </a:rPr>
                        <a:t>National Disability Insurance Scheme (NDIS)</a:t>
                      </a:r>
                    </a:p>
                    <a:p>
                      <a:pPr algn="l"/>
                      <a:endParaRPr lang="en-AU" sz="1400" b="0" dirty="0">
                        <a:solidFill>
                          <a:srgbClr val="E31D1A"/>
                        </a:solidFill>
                        <a:latin typeface="Gotham Rounded Medium" pitchFamily="50" charset="0"/>
                      </a:endParaRPr>
                    </a:p>
                  </a:txBody>
                  <a:tcPr anchor="ctr">
                    <a:solidFill>
                      <a:srgbClr val="004987">
                        <a:alpha val="34902"/>
                      </a:srgbClr>
                    </a:solidFill>
                  </a:tcPr>
                </a:tc>
                <a:tc>
                  <a:txBody>
                    <a:bodyPr/>
                    <a:lstStyle/>
                    <a:p>
                      <a:pPr algn="l">
                        <a:lnSpc>
                          <a:spcPct val="107000"/>
                        </a:lnSpc>
                        <a:spcAft>
                          <a:spcPts val="800"/>
                        </a:spcAft>
                        <a:buNone/>
                      </a:pPr>
                      <a:r>
                        <a:rPr lang="en-AU" sz="1400" b="0" i="0" kern="1200" dirty="0">
                          <a:solidFill>
                            <a:schemeClr val="dk1"/>
                          </a:solidFill>
                          <a:effectLst/>
                          <a:latin typeface="Gotham Rounded Book" pitchFamily="50" charset="0"/>
                          <a:ea typeface="+mn-ea"/>
                          <a:cs typeface="+mn-cs"/>
                        </a:rPr>
                        <a:t>Provides funding to eligible people with disability to access the services and supports they need.</a:t>
                      </a:r>
                      <a:endParaRPr lang="en-AU" sz="11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34902"/>
                      </a:srgbClr>
                    </a:solidFill>
                  </a:tcPr>
                </a:tc>
                <a:tc>
                  <a:txBody>
                    <a:bodyPr/>
                    <a:lstStyle/>
                    <a:p>
                      <a:pPr algn="l">
                        <a:lnSpc>
                          <a:spcPct val="107000"/>
                        </a:lnSpc>
                        <a:spcAft>
                          <a:spcPts val="800"/>
                        </a:spcAft>
                        <a:buNone/>
                      </a:pPr>
                      <a:r>
                        <a:rPr lang="en-AU" sz="1400" u="sng"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4"/>
                        </a:rPr>
                        <a:t>https://www.cfqld.org.au/cystic-fibrosis-trusted-care/</a:t>
                      </a: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34902"/>
                      </a:srgbClr>
                    </a:solidFill>
                  </a:tcPr>
                </a:tc>
                <a:extLst>
                  <a:ext uri="{0D108BD9-81ED-4DB2-BD59-A6C34878D82A}">
                    <a16:rowId xmlns:a16="http://schemas.microsoft.com/office/drawing/2014/main" val="1649105656"/>
                  </a:ext>
                </a:extLst>
              </a:tr>
              <a:tr h="6428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0" dirty="0">
                          <a:solidFill>
                            <a:srgbClr val="E31D1A"/>
                          </a:solidFill>
                          <a:latin typeface="Gotham Rounded Medium" pitchFamily="50" charset="0"/>
                        </a:rPr>
                        <a:t>Trusted Care</a:t>
                      </a:r>
                    </a:p>
                    <a:p>
                      <a:pPr algn="l"/>
                      <a:endParaRPr lang="en-AU" sz="1400" b="0" dirty="0">
                        <a:solidFill>
                          <a:srgbClr val="E31D1A"/>
                        </a:solidFill>
                        <a:latin typeface="Gotham Rounded Medium" pitchFamily="50" charset="0"/>
                      </a:endParaRPr>
                    </a:p>
                  </a:txBody>
                  <a:tcPr anchor="ctr">
                    <a:solidFill>
                      <a:srgbClr val="004987">
                        <a:alpha val="20000"/>
                      </a:srgbClr>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AU" sz="1400" dirty="0">
                          <a:effectLst/>
                          <a:latin typeface="Gotham Rounded Book" pitchFamily="50" charset="0"/>
                          <a:ea typeface="DengXian" panose="02010600030101010101" pitchFamily="2" charset="-122"/>
                          <a:cs typeface="Cordia New" panose="020B0304020202020204" pitchFamily="34" charset="-34"/>
                        </a:rPr>
                        <a:t>Owned by Cystic Fibrosis Queensland: national, registered NDIS provider.</a:t>
                      </a:r>
                    </a:p>
                  </a:txBody>
                  <a:tcPr marL="114300" marR="114300" marT="0" marB="0" anchor="ctr">
                    <a:solidFill>
                      <a:srgbClr val="004987">
                        <a:alpha val="20000"/>
                      </a:srgbClr>
                    </a:solidFill>
                  </a:tcPr>
                </a:tc>
                <a:tc>
                  <a:txBody>
                    <a:bodyPr/>
                    <a:lstStyle/>
                    <a:p>
                      <a:pPr algn="l">
                        <a:lnSpc>
                          <a:spcPct val="107000"/>
                        </a:lnSpc>
                        <a:spcAft>
                          <a:spcPts val="800"/>
                        </a:spcAft>
                        <a:buNone/>
                      </a:pPr>
                      <a:r>
                        <a:rPr lang="en-AU" sz="1400" u="sng" kern="1200" dirty="0">
                          <a:solidFill>
                            <a:schemeClr val="dk1"/>
                          </a:solidFill>
                          <a:effectLst/>
                          <a:latin typeface="Gotham Rounded Book" pitchFamily="50" charset="0"/>
                          <a:ea typeface="+mn-ea"/>
                          <a:cs typeface="+mn-cs"/>
                          <a:hlinkClick r:id="rId5"/>
                        </a:rPr>
                        <a:t>https://www.trustedcare.org.au/</a:t>
                      </a:r>
                      <a:r>
                        <a:rPr lang="en-AU" sz="1400" kern="1200" dirty="0">
                          <a:solidFill>
                            <a:schemeClr val="dk1"/>
                          </a:solidFill>
                          <a:effectLst/>
                          <a:latin typeface="Gotham Rounded Book" pitchFamily="50" charset="0"/>
                          <a:ea typeface="+mn-ea"/>
                          <a:cs typeface="+mn-cs"/>
                        </a:rPr>
                        <a:t> </a:t>
                      </a: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20000"/>
                      </a:srgbClr>
                    </a:solidFill>
                  </a:tcPr>
                </a:tc>
                <a:extLst>
                  <a:ext uri="{0D108BD9-81ED-4DB2-BD59-A6C34878D82A}">
                    <a16:rowId xmlns:a16="http://schemas.microsoft.com/office/drawing/2014/main" val="425472546"/>
                  </a:ext>
                </a:extLst>
              </a:tr>
              <a:tr h="1166320">
                <a:tc>
                  <a:txBody>
                    <a:bodyPr/>
                    <a:lstStyle/>
                    <a:p>
                      <a:pPr algn="l"/>
                      <a:r>
                        <a:rPr lang="en-AU" sz="1400" b="0" dirty="0">
                          <a:solidFill>
                            <a:srgbClr val="E31D1A"/>
                          </a:solidFill>
                          <a:latin typeface="Gotham Rounded Medium" pitchFamily="50" charset="0"/>
                        </a:rPr>
                        <a:t>Centrelink</a:t>
                      </a:r>
                    </a:p>
                  </a:txBody>
                  <a:tcPr anchor="ctr">
                    <a:solidFill>
                      <a:srgbClr val="004987">
                        <a:alpha val="34902"/>
                      </a:srgbClr>
                    </a:solidFill>
                  </a:tcPr>
                </a:tc>
                <a:tc>
                  <a:txBody>
                    <a:bodyPr/>
                    <a:lstStyle/>
                    <a:p>
                      <a:pPr algn="l"/>
                      <a:r>
                        <a:rPr lang="en-AU" sz="1400" kern="1200" dirty="0">
                          <a:solidFill>
                            <a:schemeClr val="dk1"/>
                          </a:solidFill>
                          <a:effectLst/>
                          <a:latin typeface="Gotham Rounded Book" pitchFamily="50" charset="0"/>
                          <a:ea typeface="+mn-ea"/>
                          <a:cs typeface="+mn-cs"/>
                        </a:rPr>
                        <a:t>Payments such as Carer’s Allowance or Disability Support Pension may help families where caring for a child with cystic fibrosis prevents full-time employment, or if an adult with cystic fibrosis is not able to work. </a:t>
                      </a:r>
                      <a:endParaRPr lang="en-AU" sz="1400" dirty="0">
                        <a:latin typeface="Gotham Rounded Book" pitchFamily="50" charset="0"/>
                      </a:endParaRPr>
                    </a:p>
                  </a:txBody>
                  <a:tcPr anchor="ctr">
                    <a:solidFill>
                      <a:srgbClr val="004987">
                        <a:alpha val="34902"/>
                      </a:srgbClr>
                    </a:solidFill>
                  </a:tcPr>
                </a:tc>
                <a:tc>
                  <a:txBody>
                    <a:bodyPr/>
                    <a:lstStyle/>
                    <a:p>
                      <a:pPr algn="l">
                        <a:lnSpc>
                          <a:spcPct val="107000"/>
                        </a:lnSpc>
                        <a:spcAft>
                          <a:spcPts val="800"/>
                        </a:spcAft>
                        <a:buNone/>
                      </a:pPr>
                      <a:r>
                        <a:rPr lang="en-AU" sz="1400" u="sng"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6"/>
                        </a:rPr>
                        <a:t>https://www.servicesaustralia.gov.au/carer-allowance</a:t>
                      </a:r>
                      <a:endParaRPr lang="en-AU" sz="1400" dirty="0">
                        <a:effectLst/>
                        <a:latin typeface="Gotham Rounded Book" pitchFamily="50" charset="0"/>
                        <a:ea typeface="DengXian" panose="02010600030101010101" pitchFamily="2" charset="-122"/>
                        <a:cs typeface="Cordia New" panose="020B0304020202020204" pitchFamily="34" charset="-34"/>
                      </a:endParaRPr>
                    </a:p>
                    <a:p>
                      <a:pPr algn="l">
                        <a:lnSpc>
                          <a:spcPct val="107000"/>
                        </a:lnSpc>
                        <a:spcAft>
                          <a:spcPts val="800"/>
                        </a:spcAft>
                        <a:buNone/>
                      </a:pPr>
                      <a:r>
                        <a:rPr lang="en-AU" sz="1400" u="sng"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7"/>
                        </a:rPr>
                        <a:t>https://www.servicesaustralia.gov.au/disability-support-pension</a:t>
                      </a:r>
                      <a:endParaRPr lang="en-AU" sz="1400" dirty="0">
                        <a:effectLst/>
                        <a:latin typeface="Gotham Rounded Book" pitchFamily="50" charset="0"/>
                        <a:ea typeface="DengXian" panose="02010600030101010101" pitchFamily="2" charset="-122"/>
                        <a:cs typeface="Cordia New" panose="020B0304020202020204" pitchFamily="34" charset="-34"/>
                      </a:endParaRPr>
                    </a:p>
                  </a:txBody>
                  <a:tcPr marL="114300" marR="114300" marT="0" marB="0" anchor="ctr">
                    <a:solidFill>
                      <a:srgbClr val="004987">
                        <a:alpha val="34902"/>
                      </a:srgbClr>
                    </a:solidFill>
                  </a:tcPr>
                </a:tc>
                <a:extLst>
                  <a:ext uri="{0D108BD9-81ED-4DB2-BD59-A6C34878D82A}">
                    <a16:rowId xmlns:a16="http://schemas.microsoft.com/office/drawing/2014/main" val="2848039202"/>
                  </a:ext>
                </a:extLst>
              </a:tr>
              <a:tr h="611439">
                <a:tc>
                  <a:txBody>
                    <a:bodyPr/>
                    <a:lstStyle/>
                    <a:p>
                      <a:pPr algn="l"/>
                      <a:r>
                        <a:rPr lang="en-AU" sz="1400" b="0" dirty="0">
                          <a:solidFill>
                            <a:srgbClr val="E31D1A"/>
                          </a:solidFill>
                          <a:latin typeface="Gotham Rounded Medium" pitchFamily="50" charset="0"/>
                        </a:rPr>
                        <a:t>Hospital and state subsidies</a:t>
                      </a:r>
                    </a:p>
                  </a:txBody>
                  <a:tcPr anchor="ctr">
                    <a:solidFill>
                      <a:srgbClr val="004987">
                        <a:alpha val="20000"/>
                      </a:srgbClr>
                    </a:solidFill>
                  </a:tcPr>
                </a:tc>
                <a:tc>
                  <a:txBody>
                    <a:bodyPr/>
                    <a:lstStyle/>
                    <a:p>
                      <a:pPr algn="l"/>
                      <a:r>
                        <a:rPr lang="en-AU" sz="1400" kern="1200" dirty="0">
                          <a:solidFill>
                            <a:schemeClr val="dk1"/>
                          </a:solidFill>
                          <a:effectLst/>
                          <a:latin typeface="Gotham Rounded Book" pitchFamily="50" charset="0"/>
                          <a:ea typeface="+mn-ea"/>
                          <a:cs typeface="+mn-cs"/>
                        </a:rPr>
                        <a:t>Assists rural patients who must travel to Brisbane for cystic fibrosis clinics or transplant assessments.</a:t>
                      </a:r>
                      <a:endParaRPr lang="en-AU" sz="1400" dirty="0">
                        <a:latin typeface="Gotham Rounded Book" pitchFamily="50" charset="0"/>
                      </a:endParaRPr>
                    </a:p>
                  </a:txBody>
                  <a:tcPr anchor="ctr">
                    <a:solidFill>
                      <a:srgbClr val="004987">
                        <a:alpha val="20000"/>
                      </a:srgbClr>
                    </a:solidFill>
                  </a:tcPr>
                </a:tc>
                <a:tc>
                  <a:txBody>
                    <a:bodyPr/>
                    <a:lstStyle/>
                    <a:p>
                      <a:pPr algn="l">
                        <a:lnSpc>
                          <a:spcPct val="107000"/>
                        </a:lnSpc>
                        <a:spcAft>
                          <a:spcPts val="800"/>
                        </a:spcAft>
                        <a:buNone/>
                      </a:pPr>
                      <a:r>
                        <a:rPr lang="en-AU" sz="1400" u="sng" kern="100" dirty="0">
                          <a:solidFill>
                            <a:srgbClr val="0563C1"/>
                          </a:solidFill>
                          <a:effectLst/>
                          <a:latin typeface="Gotham Rounded Book" pitchFamily="50" charset="0"/>
                          <a:ea typeface="DengXian" panose="02010600030101010101" pitchFamily="2" charset="-122"/>
                          <a:cs typeface="Cordia New" panose="020B0304020202020204" pitchFamily="34" charset="-34"/>
                          <a:hlinkClick r:id="rId8"/>
                        </a:rPr>
                        <a:t>https://www.qld.gov.au/health/services/travel/subsidies</a:t>
                      </a:r>
                      <a:r>
                        <a:rPr lang="en-AU" sz="1400" kern="100" dirty="0">
                          <a:effectLst/>
                          <a:latin typeface="Gotham Rounded Book" pitchFamily="50" charset="0"/>
                          <a:ea typeface="DengXian" panose="02010600030101010101" pitchFamily="2" charset="-122"/>
                          <a:cs typeface="Cordia New" panose="020B0304020202020204" pitchFamily="34" charset="-34"/>
                        </a:rPr>
                        <a:t> </a:t>
                      </a:r>
                    </a:p>
                  </a:txBody>
                  <a:tcPr marL="68580" marR="68580" marT="0" marB="0" anchor="ctr">
                    <a:solidFill>
                      <a:srgbClr val="004987">
                        <a:alpha val="20000"/>
                      </a:srgbClr>
                    </a:solidFill>
                  </a:tcPr>
                </a:tc>
                <a:extLst>
                  <a:ext uri="{0D108BD9-81ED-4DB2-BD59-A6C34878D82A}">
                    <a16:rowId xmlns:a16="http://schemas.microsoft.com/office/drawing/2014/main" val="2460448352"/>
                  </a:ext>
                </a:extLst>
              </a:tr>
            </a:tbl>
          </a:graphicData>
        </a:graphic>
      </p:graphicFrame>
      <p:grpSp>
        <p:nvGrpSpPr>
          <p:cNvPr id="6" name="Group 5">
            <a:extLst>
              <a:ext uri="{FF2B5EF4-FFF2-40B4-BE49-F238E27FC236}">
                <a16:creationId xmlns:a16="http://schemas.microsoft.com/office/drawing/2014/main" id="{611C7BF2-249C-70DF-C12D-9B94B1D68BB5}"/>
              </a:ext>
            </a:extLst>
          </p:cNvPr>
          <p:cNvGrpSpPr/>
          <p:nvPr/>
        </p:nvGrpSpPr>
        <p:grpSpPr>
          <a:xfrm rot="5400000">
            <a:off x="8820151" y="3409950"/>
            <a:ext cx="12192001" cy="776654"/>
            <a:chOff x="-1" y="6115050"/>
            <a:chExt cx="12192001" cy="776654"/>
          </a:xfrm>
        </p:grpSpPr>
        <p:cxnSp>
          <p:nvCxnSpPr>
            <p:cNvPr id="8" name="Straight Connector 7">
              <a:extLst>
                <a:ext uri="{FF2B5EF4-FFF2-40B4-BE49-F238E27FC236}">
                  <a16:creationId xmlns:a16="http://schemas.microsoft.com/office/drawing/2014/main" id="{6945C33E-90AD-4128-151F-25F1F4CAC78A}"/>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67806ED-E9CD-75EB-726D-AF0398139474}"/>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60FCD1B-3FED-9810-F28E-704C942E3B74}"/>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BAB0AA4F-B0AE-CF47-F49A-642BA77D239F}"/>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4" name="Group 13">
            <a:extLst>
              <a:ext uri="{FF2B5EF4-FFF2-40B4-BE49-F238E27FC236}">
                <a16:creationId xmlns:a16="http://schemas.microsoft.com/office/drawing/2014/main" id="{0E7CDD33-6757-47E7-C08F-DC02C60FEA4E}"/>
              </a:ext>
            </a:extLst>
          </p:cNvPr>
          <p:cNvGrpSpPr/>
          <p:nvPr/>
        </p:nvGrpSpPr>
        <p:grpSpPr>
          <a:xfrm rot="5040566">
            <a:off x="13480025" y="5141657"/>
            <a:ext cx="12192001" cy="776654"/>
            <a:chOff x="-1" y="6115050"/>
            <a:chExt cx="12192001" cy="776654"/>
          </a:xfrm>
        </p:grpSpPr>
        <p:cxnSp>
          <p:nvCxnSpPr>
            <p:cNvPr id="15" name="Straight Connector 14">
              <a:extLst>
                <a:ext uri="{FF2B5EF4-FFF2-40B4-BE49-F238E27FC236}">
                  <a16:creationId xmlns:a16="http://schemas.microsoft.com/office/drawing/2014/main" id="{489F39EA-5852-FFEB-4423-D23EB9F2E736}"/>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4E129CD-3997-D310-B1C2-54B8AA1697C5}"/>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24867876-F4BA-A224-6BFE-B29967564223}"/>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589B2616-1EA7-D6B3-0B7A-98AA6016A301}"/>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9" name="TextBox 18">
            <a:extLst>
              <a:ext uri="{FF2B5EF4-FFF2-40B4-BE49-F238E27FC236}">
                <a16:creationId xmlns:a16="http://schemas.microsoft.com/office/drawing/2014/main" id="{E65BBC64-15BC-673C-64E2-4C55A2D8EEC0}"/>
              </a:ext>
            </a:extLst>
          </p:cNvPr>
          <p:cNvSpPr txBox="1"/>
          <p:nvPr/>
        </p:nvSpPr>
        <p:spPr>
          <a:xfrm>
            <a:off x="-374407" y="-4783261"/>
            <a:ext cx="1460176" cy="370038"/>
          </a:xfrm>
          <a:prstGeom prst="rect">
            <a:avLst/>
          </a:prstGeom>
          <a:noFill/>
        </p:spPr>
        <p:txBody>
          <a:bodyPr wrap="square" rtlCol="0">
            <a:spAutoFit/>
          </a:bodyPr>
          <a:lstStyle/>
          <a:p>
            <a:pPr lvl="0">
              <a:lnSpc>
                <a:spcPct val="107000"/>
              </a:lnSpc>
              <a:spcAft>
                <a:spcPts val="800"/>
              </a:spcAft>
            </a:pPr>
            <a:r>
              <a:rPr lang="en-AU" dirty="0">
                <a:solidFill>
                  <a:srgbClr val="003E52"/>
                </a:solidFill>
                <a:latin typeface="Gotham Rounded Medium" pitchFamily="50" charset="0"/>
                <a:ea typeface="DengXian" panose="02010600030101010101" pitchFamily="2" charset="-122"/>
                <a:cs typeface="Cordia New" panose="020B0304020202020204" pitchFamily="34" charset="-34"/>
              </a:rPr>
              <a:t>Hospitals</a:t>
            </a:r>
          </a:p>
        </p:txBody>
      </p:sp>
      <p:sp>
        <p:nvSpPr>
          <p:cNvPr id="20" name="TextBox 19">
            <a:extLst>
              <a:ext uri="{FF2B5EF4-FFF2-40B4-BE49-F238E27FC236}">
                <a16:creationId xmlns:a16="http://schemas.microsoft.com/office/drawing/2014/main" id="{4B76653F-E2EE-1173-6CF3-BEC497084EB7}"/>
              </a:ext>
            </a:extLst>
          </p:cNvPr>
          <p:cNvSpPr txBox="1"/>
          <p:nvPr/>
        </p:nvSpPr>
        <p:spPr>
          <a:xfrm>
            <a:off x="-374407" y="-4406012"/>
            <a:ext cx="8363895" cy="339195"/>
          </a:xfrm>
          <a:prstGeom prst="rect">
            <a:avLst/>
          </a:prstGeom>
          <a:solidFill>
            <a:srgbClr val="003E52">
              <a:alpha val="30196"/>
            </a:srgbClr>
          </a:solidFill>
        </p:spPr>
        <p:txBody>
          <a:bodyPr wrap="square" rtlCol="0">
            <a:spAutoFit/>
          </a:bodyPr>
          <a:lstStyle/>
          <a:p>
            <a:pPr lvl="0">
              <a:lnSpc>
                <a:spcPct val="107000"/>
              </a:lnSpc>
              <a:spcAft>
                <a:spcPts val="800"/>
              </a:spcAft>
            </a:pPr>
            <a:r>
              <a:rPr lang="en-AU" sz="1600" dirty="0">
                <a:latin typeface="Gotham Rounded Book" pitchFamily="50" charset="0"/>
                <a:ea typeface="DengXian" panose="02010600030101010101" pitchFamily="2" charset="-122"/>
                <a:cs typeface="Cordia New" panose="020B0304020202020204" pitchFamily="34" charset="-34"/>
              </a:rPr>
              <a:t>Run by state/territory governments, funded jointly by federal and state budgets.</a:t>
            </a:r>
          </a:p>
        </p:txBody>
      </p:sp>
      <p:sp>
        <p:nvSpPr>
          <p:cNvPr id="21" name="TextBox 20">
            <a:extLst>
              <a:ext uri="{FF2B5EF4-FFF2-40B4-BE49-F238E27FC236}">
                <a16:creationId xmlns:a16="http://schemas.microsoft.com/office/drawing/2014/main" id="{56F397CF-23FB-E010-BB0A-E933DEE92EB3}"/>
              </a:ext>
            </a:extLst>
          </p:cNvPr>
          <p:cNvSpPr txBox="1"/>
          <p:nvPr/>
        </p:nvSpPr>
        <p:spPr>
          <a:xfrm>
            <a:off x="617968" y="-3765006"/>
            <a:ext cx="1460176" cy="370038"/>
          </a:xfrm>
          <a:prstGeom prst="rect">
            <a:avLst/>
          </a:prstGeom>
          <a:noFill/>
        </p:spPr>
        <p:txBody>
          <a:bodyPr wrap="square" rtlCol="0">
            <a:spAutoFit/>
          </a:bodyPr>
          <a:lstStyle/>
          <a:p>
            <a:pPr lvl="0">
              <a:lnSpc>
                <a:spcPct val="107000"/>
              </a:lnSpc>
              <a:spcAft>
                <a:spcPts val="800"/>
              </a:spcAft>
            </a:pPr>
            <a:r>
              <a:rPr lang="en-AU" dirty="0">
                <a:solidFill>
                  <a:srgbClr val="004987"/>
                </a:solidFill>
                <a:latin typeface="Gotham Rounded Medium" pitchFamily="50" charset="0"/>
                <a:ea typeface="DengXian" panose="02010600030101010101" pitchFamily="2" charset="-122"/>
                <a:cs typeface="Cordia New" panose="020B0304020202020204" pitchFamily="34" charset="-34"/>
              </a:rPr>
              <a:t>Funders</a:t>
            </a:r>
          </a:p>
        </p:txBody>
      </p:sp>
      <p:sp>
        <p:nvSpPr>
          <p:cNvPr id="22" name="TextBox 21">
            <a:extLst>
              <a:ext uri="{FF2B5EF4-FFF2-40B4-BE49-F238E27FC236}">
                <a16:creationId xmlns:a16="http://schemas.microsoft.com/office/drawing/2014/main" id="{D2753BFC-B408-007B-615B-17CAA5E54935}"/>
              </a:ext>
            </a:extLst>
          </p:cNvPr>
          <p:cNvSpPr txBox="1"/>
          <p:nvPr/>
        </p:nvSpPr>
        <p:spPr>
          <a:xfrm>
            <a:off x="1412064" y="-2390465"/>
            <a:ext cx="10899832" cy="370038"/>
          </a:xfrm>
          <a:prstGeom prst="rect">
            <a:avLst/>
          </a:prstGeom>
          <a:noFill/>
        </p:spPr>
        <p:txBody>
          <a:bodyPr wrap="square" rtlCol="0">
            <a:spAutoFit/>
          </a:bodyPr>
          <a:lstStyle/>
          <a:p>
            <a:pPr lvl="0">
              <a:lnSpc>
                <a:spcPct val="107000"/>
              </a:lnSpc>
              <a:spcAft>
                <a:spcPts val="800"/>
              </a:spcAft>
            </a:pPr>
            <a:r>
              <a:rPr lang="en-AU" dirty="0">
                <a:solidFill>
                  <a:srgbClr val="52B9E9"/>
                </a:solidFill>
                <a:latin typeface="Gotham Rounded Medium" pitchFamily="50" charset="0"/>
                <a:ea typeface="DengXian" panose="02010600030101010101" pitchFamily="2" charset="-122"/>
                <a:cs typeface="Cordia New" panose="020B0304020202020204" pitchFamily="34" charset="-34"/>
              </a:rPr>
              <a:t>Regulators</a:t>
            </a:r>
          </a:p>
        </p:txBody>
      </p:sp>
      <p:sp>
        <p:nvSpPr>
          <p:cNvPr id="23" name="TextBox 22">
            <a:extLst>
              <a:ext uri="{FF2B5EF4-FFF2-40B4-BE49-F238E27FC236}">
                <a16:creationId xmlns:a16="http://schemas.microsoft.com/office/drawing/2014/main" id="{9053D834-8E33-D0E9-FF13-C6D0D88DC853}"/>
              </a:ext>
            </a:extLst>
          </p:cNvPr>
          <p:cNvSpPr txBox="1"/>
          <p:nvPr/>
        </p:nvSpPr>
        <p:spPr>
          <a:xfrm>
            <a:off x="617969" y="-3394968"/>
            <a:ext cx="7993311" cy="339195"/>
          </a:xfrm>
          <a:prstGeom prst="rect">
            <a:avLst/>
          </a:prstGeom>
          <a:solidFill>
            <a:srgbClr val="004987">
              <a:alpha val="34902"/>
            </a:srgbClr>
          </a:solidFill>
        </p:spPr>
        <p:txBody>
          <a:bodyPr wrap="square" rtlCol="0">
            <a:spAutoFit/>
          </a:bodyPr>
          <a:lstStyle/>
          <a:p>
            <a:pPr>
              <a:lnSpc>
                <a:spcPct val="107000"/>
              </a:lnSpc>
              <a:spcAft>
                <a:spcPts val="800"/>
              </a:spcAft>
            </a:pPr>
            <a:r>
              <a:rPr lang="en-AU" sz="1600" b="1" dirty="0">
                <a:latin typeface="Gotham Rounded Book" pitchFamily="50" charset="0"/>
                <a:ea typeface="DengXian" panose="02010600030101010101" pitchFamily="2" charset="-122"/>
                <a:cs typeface="Cordia New" panose="020B0304020202020204" pitchFamily="34" charset="-34"/>
              </a:rPr>
              <a:t>Federal government: </a:t>
            </a:r>
            <a:r>
              <a:rPr lang="en-AU" sz="1600" dirty="0">
                <a:latin typeface="Gotham Rounded Book" pitchFamily="50" charset="0"/>
                <a:ea typeface="DengXian" panose="02010600030101010101" pitchFamily="2" charset="-122"/>
                <a:cs typeface="Cordia New" panose="020B0304020202020204" pitchFamily="34" charset="-34"/>
              </a:rPr>
              <a:t>Medicare, PBS, disability schemes.</a:t>
            </a:r>
          </a:p>
        </p:txBody>
      </p:sp>
      <p:sp>
        <p:nvSpPr>
          <p:cNvPr id="24" name="TextBox 23">
            <a:extLst>
              <a:ext uri="{FF2B5EF4-FFF2-40B4-BE49-F238E27FC236}">
                <a16:creationId xmlns:a16="http://schemas.microsoft.com/office/drawing/2014/main" id="{1890327F-6E13-6423-D105-FFFBB969BC40}"/>
              </a:ext>
            </a:extLst>
          </p:cNvPr>
          <p:cNvSpPr txBox="1"/>
          <p:nvPr/>
        </p:nvSpPr>
        <p:spPr>
          <a:xfrm>
            <a:off x="1421207" y="-1686483"/>
            <a:ext cx="8589104" cy="339195"/>
          </a:xfrm>
          <a:prstGeom prst="rect">
            <a:avLst/>
          </a:prstGeom>
          <a:solidFill>
            <a:srgbClr val="52B9E9">
              <a:alpha val="20000"/>
            </a:srgbClr>
          </a:solidFill>
        </p:spPr>
        <p:txBody>
          <a:bodyPr wrap="square" rtlCol="0">
            <a:spAutoFit/>
          </a:bodyPr>
          <a:lstStyle/>
          <a:p>
            <a:pPr>
              <a:lnSpc>
                <a:spcPct val="107000"/>
              </a:lnSpc>
              <a:spcAft>
                <a:spcPts val="800"/>
              </a:spcAft>
            </a:pPr>
            <a:r>
              <a:rPr lang="en-AU" sz="1600" b="1" dirty="0">
                <a:latin typeface="Gotham Rounded Book" pitchFamily="50" charset="0"/>
                <a:ea typeface="DengXian" panose="02010600030101010101" pitchFamily="2" charset="-122"/>
                <a:cs typeface="Cordia New" panose="020B0304020202020204" pitchFamily="34" charset="-34"/>
              </a:rPr>
              <a:t>TGA (Therapeutic Goods Administration): </a:t>
            </a:r>
            <a:r>
              <a:rPr lang="en-AU" sz="1600" dirty="0">
                <a:latin typeface="Gotham Rounded Book" pitchFamily="50" charset="0"/>
                <a:ea typeface="DengXian" panose="02010600030101010101" pitchFamily="2" charset="-122"/>
                <a:cs typeface="Cordia New" panose="020B0304020202020204" pitchFamily="34" charset="-34"/>
              </a:rPr>
              <a:t>Regulates medicines and devices.</a:t>
            </a:r>
          </a:p>
        </p:txBody>
      </p:sp>
      <p:pic>
        <p:nvPicPr>
          <p:cNvPr id="25" name="Graphic 24" descr="Return outline">
            <a:extLst>
              <a:ext uri="{FF2B5EF4-FFF2-40B4-BE49-F238E27FC236}">
                <a16:creationId xmlns:a16="http://schemas.microsoft.com/office/drawing/2014/main" id="{00AF864B-EEF5-CC12-0195-41A10E82A4C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980776" y="-4472840"/>
            <a:ext cx="1247469" cy="1247469"/>
          </a:xfrm>
          <a:prstGeom prst="rect">
            <a:avLst/>
          </a:prstGeom>
        </p:spPr>
      </p:pic>
      <p:pic>
        <p:nvPicPr>
          <p:cNvPr id="26" name="Graphic 25" descr="Return outline">
            <a:extLst>
              <a:ext uri="{FF2B5EF4-FFF2-40B4-BE49-F238E27FC236}">
                <a16:creationId xmlns:a16="http://schemas.microsoft.com/office/drawing/2014/main" id="{60B1B3AD-6DDF-5BC0-00EA-597C63FFC77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5767" y="-3170971"/>
            <a:ext cx="1247469" cy="1247469"/>
          </a:xfrm>
          <a:prstGeom prst="rect">
            <a:avLst/>
          </a:prstGeom>
        </p:spPr>
      </p:pic>
      <p:pic>
        <p:nvPicPr>
          <p:cNvPr id="27" name="Picture 26">
            <a:extLst>
              <a:ext uri="{FF2B5EF4-FFF2-40B4-BE49-F238E27FC236}">
                <a16:creationId xmlns:a16="http://schemas.microsoft.com/office/drawing/2014/main" id="{72712EF8-11CC-257C-EC6E-1BE84DA31F95}"/>
              </a:ext>
            </a:extLst>
          </p:cNvPr>
          <p:cNvPicPr>
            <a:picLocks noChangeAspect="1"/>
          </p:cNvPicPr>
          <p:nvPr/>
        </p:nvPicPr>
        <p:blipFill>
          <a:blip r:embed="rId10">
            <a:extLst>
              <a:ext uri="{28A0092B-C50C-407E-A947-70E740481C1C}">
                <a14:useLocalDpi xmlns:a14="http://schemas.microsoft.com/office/drawing/2010/main" val="0"/>
              </a:ext>
            </a:extLst>
          </a:blip>
          <a:srcRect l="221" t="294" r="62712" b="24477"/>
          <a:stretch>
            <a:fillRect/>
          </a:stretch>
        </p:blipFill>
        <p:spPr>
          <a:xfrm rot="4857871">
            <a:off x="13008698" y="-4914263"/>
            <a:ext cx="5398118" cy="6162584"/>
          </a:xfrm>
          <a:prstGeom prst="rect">
            <a:avLst/>
          </a:prstGeom>
        </p:spPr>
      </p:pic>
      <p:pic>
        <p:nvPicPr>
          <p:cNvPr id="29" name="Picture 28">
            <a:extLst>
              <a:ext uri="{FF2B5EF4-FFF2-40B4-BE49-F238E27FC236}">
                <a16:creationId xmlns:a16="http://schemas.microsoft.com/office/drawing/2014/main" id="{8DE48501-5533-71BA-DE4C-DF7C66F86C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406363" y="388221"/>
            <a:ext cx="1218500" cy="442174"/>
          </a:xfrm>
          <a:prstGeom prst="rect">
            <a:avLst/>
          </a:prstGeom>
        </p:spPr>
      </p:pic>
    </p:spTree>
    <p:extLst>
      <p:ext uri="{BB962C8B-B14F-4D97-AF65-F5344CB8AC3E}">
        <p14:creationId xmlns:p14="http://schemas.microsoft.com/office/powerpoint/2010/main" val="1780856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58FF3-5EAF-2771-6C72-1914F9F994A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9CBDC1B-4091-DE43-5D80-F9893838BB96}"/>
              </a:ext>
            </a:extLst>
          </p:cNvPr>
          <p:cNvSpPr txBox="1">
            <a:spLocks/>
          </p:cNvSpPr>
          <p:nvPr/>
        </p:nvSpPr>
        <p:spPr>
          <a:xfrm>
            <a:off x="553919" y="451870"/>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Healthcare System 101</a:t>
            </a:r>
            <a:endParaRPr lang="en-AU" sz="3300" dirty="0">
              <a:solidFill>
                <a:srgbClr val="E31D1A"/>
              </a:solidFill>
              <a:latin typeface="Gotham Rounded Bold" panose="02000000000000000000" pitchFamily="50" charset="0"/>
            </a:endParaRPr>
          </a:p>
        </p:txBody>
      </p:sp>
      <p:sp>
        <p:nvSpPr>
          <p:cNvPr id="9" name="TextBox 8">
            <a:extLst>
              <a:ext uri="{FF2B5EF4-FFF2-40B4-BE49-F238E27FC236}">
                <a16:creationId xmlns:a16="http://schemas.microsoft.com/office/drawing/2014/main" id="{DCC0C327-5B65-60BD-27A1-FDC580232C42}"/>
              </a:ext>
            </a:extLst>
          </p:cNvPr>
          <p:cNvSpPr txBox="1"/>
          <p:nvPr/>
        </p:nvSpPr>
        <p:spPr>
          <a:xfrm>
            <a:off x="959504" y="1230029"/>
            <a:ext cx="1460176" cy="370038"/>
          </a:xfrm>
          <a:prstGeom prst="rect">
            <a:avLst/>
          </a:prstGeom>
          <a:noFill/>
        </p:spPr>
        <p:txBody>
          <a:bodyPr wrap="square" rtlCol="0">
            <a:spAutoFit/>
          </a:bodyPr>
          <a:lstStyle/>
          <a:p>
            <a:pPr lvl="0">
              <a:lnSpc>
                <a:spcPct val="107000"/>
              </a:lnSpc>
              <a:spcAft>
                <a:spcPts val="800"/>
              </a:spcAft>
            </a:pPr>
            <a:r>
              <a:rPr lang="en-AU" dirty="0">
                <a:solidFill>
                  <a:srgbClr val="003E52"/>
                </a:solidFill>
                <a:latin typeface="Gotham Rounded Medium" pitchFamily="50" charset="0"/>
                <a:ea typeface="DengXian" panose="02010600030101010101" pitchFamily="2" charset="-122"/>
                <a:cs typeface="Cordia New" panose="020B0304020202020204" pitchFamily="34" charset="-34"/>
              </a:rPr>
              <a:t>Hospitals</a:t>
            </a:r>
          </a:p>
        </p:txBody>
      </p:sp>
      <p:sp>
        <p:nvSpPr>
          <p:cNvPr id="3" name="TextBox 2">
            <a:extLst>
              <a:ext uri="{FF2B5EF4-FFF2-40B4-BE49-F238E27FC236}">
                <a16:creationId xmlns:a16="http://schemas.microsoft.com/office/drawing/2014/main" id="{F888BAF2-BD5E-DF5E-E27D-62C03FAAA15D}"/>
              </a:ext>
            </a:extLst>
          </p:cNvPr>
          <p:cNvSpPr txBox="1"/>
          <p:nvPr/>
        </p:nvSpPr>
        <p:spPr>
          <a:xfrm>
            <a:off x="1951880" y="2960501"/>
            <a:ext cx="7993311" cy="339195"/>
          </a:xfrm>
          <a:prstGeom prst="rect">
            <a:avLst/>
          </a:prstGeom>
          <a:solidFill>
            <a:srgbClr val="004987">
              <a:alpha val="34902"/>
            </a:srgbClr>
          </a:solidFill>
        </p:spPr>
        <p:txBody>
          <a:bodyPr wrap="square" rtlCol="0">
            <a:spAutoFit/>
          </a:bodyPr>
          <a:lstStyle/>
          <a:p>
            <a:pPr>
              <a:lnSpc>
                <a:spcPct val="107000"/>
              </a:lnSpc>
              <a:spcAft>
                <a:spcPts val="800"/>
              </a:spcAft>
            </a:pPr>
            <a:r>
              <a:rPr lang="en-AU" sz="1600" b="1" dirty="0">
                <a:latin typeface="Gotham Rounded Book" pitchFamily="50" charset="0"/>
                <a:ea typeface="DengXian" panose="02010600030101010101" pitchFamily="2" charset="-122"/>
                <a:cs typeface="Cordia New" panose="020B0304020202020204" pitchFamily="34" charset="-34"/>
              </a:rPr>
              <a:t>Private health insurers: </a:t>
            </a:r>
            <a:r>
              <a:rPr lang="en-AU" sz="1600" dirty="0">
                <a:latin typeface="Gotham Rounded Book" pitchFamily="50" charset="0"/>
                <a:ea typeface="DengXian" panose="02010600030101010101" pitchFamily="2" charset="-122"/>
                <a:cs typeface="Cordia New" panose="020B0304020202020204" pitchFamily="34" charset="-34"/>
              </a:rPr>
              <a:t>Cover “extras” and private hospital access.</a:t>
            </a:r>
          </a:p>
        </p:txBody>
      </p:sp>
      <p:sp>
        <p:nvSpPr>
          <p:cNvPr id="5" name="TextBox 4">
            <a:extLst>
              <a:ext uri="{FF2B5EF4-FFF2-40B4-BE49-F238E27FC236}">
                <a16:creationId xmlns:a16="http://schemas.microsoft.com/office/drawing/2014/main" id="{AE931059-2C72-DAD0-0A8F-A79BDF11ED65}"/>
              </a:ext>
            </a:extLst>
          </p:cNvPr>
          <p:cNvSpPr txBox="1"/>
          <p:nvPr/>
        </p:nvSpPr>
        <p:spPr>
          <a:xfrm>
            <a:off x="2755119" y="4671085"/>
            <a:ext cx="8589103" cy="339195"/>
          </a:xfrm>
          <a:prstGeom prst="rect">
            <a:avLst/>
          </a:prstGeom>
          <a:solidFill>
            <a:srgbClr val="52B9E9">
              <a:alpha val="20000"/>
            </a:srgbClr>
          </a:solidFill>
        </p:spPr>
        <p:txBody>
          <a:bodyPr wrap="square" rtlCol="0">
            <a:spAutoFit/>
          </a:bodyPr>
          <a:lstStyle/>
          <a:p>
            <a:pPr>
              <a:lnSpc>
                <a:spcPct val="107000"/>
              </a:lnSpc>
              <a:spcAft>
                <a:spcPts val="800"/>
              </a:spcAft>
            </a:pPr>
            <a:r>
              <a:rPr lang="en-AU" sz="1600" b="1" dirty="0">
                <a:latin typeface="Gotham Rounded Book" pitchFamily="50" charset="0"/>
                <a:ea typeface="DengXian" panose="02010600030101010101" pitchFamily="2" charset="-122"/>
                <a:cs typeface="Cordia New" panose="020B0304020202020204" pitchFamily="34" charset="-34"/>
              </a:rPr>
              <a:t>AIHW (Australian Institute of Health and Welfare): </a:t>
            </a:r>
            <a:r>
              <a:rPr lang="en-AU" sz="1600" dirty="0">
                <a:latin typeface="Gotham Rounded Book" pitchFamily="50" charset="0"/>
                <a:ea typeface="DengXian" panose="02010600030101010101" pitchFamily="2" charset="-122"/>
                <a:cs typeface="Cordia New" panose="020B0304020202020204" pitchFamily="34" charset="-34"/>
              </a:rPr>
              <a:t>Provides data and reporting.</a:t>
            </a:r>
          </a:p>
        </p:txBody>
      </p:sp>
      <p:sp>
        <p:nvSpPr>
          <p:cNvPr id="6" name="TextBox 5">
            <a:extLst>
              <a:ext uri="{FF2B5EF4-FFF2-40B4-BE49-F238E27FC236}">
                <a16:creationId xmlns:a16="http://schemas.microsoft.com/office/drawing/2014/main" id="{F751113C-B0B0-3556-261A-D49A22AB1E07}"/>
              </a:ext>
            </a:extLst>
          </p:cNvPr>
          <p:cNvSpPr txBox="1"/>
          <p:nvPr/>
        </p:nvSpPr>
        <p:spPr>
          <a:xfrm>
            <a:off x="959504" y="1607278"/>
            <a:ext cx="8363895" cy="339195"/>
          </a:xfrm>
          <a:prstGeom prst="rect">
            <a:avLst/>
          </a:prstGeom>
          <a:solidFill>
            <a:srgbClr val="003E52">
              <a:alpha val="30196"/>
            </a:srgbClr>
          </a:solidFill>
        </p:spPr>
        <p:txBody>
          <a:bodyPr wrap="square" rtlCol="0">
            <a:spAutoFit/>
          </a:bodyPr>
          <a:lstStyle/>
          <a:p>
            <a:pPr lvl="0">
              <a:lnSpc>
                <a:spcPct val="107000"/>
              </a:lnSpc>
              <a:spcAft>
                <a:spcPts val="800"/>
              </a:spcAft>
            </a:pPr>
            <a:r>
              <a:rPr lang="en-AU" sz="1600" dirty="0">
                <a:latin typeface="Gotham Rounded Book" pitchFamily="50" charset="0"/>
                <a:ea typeface="DengXian" panose="02010600030101010101" pitchFamily="2" charset="-122"/>
                <a:cs typeface="Cordia New" panose="020B0304020202020204" pitchFamily="34" charset="-34"/>
              </a:rPr>
              <a:t>Run by state/territory governments, funded jointly by federal and state budgets.</a:t>
            </a:r>
          </a:p>
        </p:txBody>
      </p:sp>
      <p:sp>
        <p:nvSpPr>
          <p:cNvPr id="7" name="TextBox 6">
            <a:extLst>
              <a:ext uri="{FF2B5EF4-FFF2-40B4-BE49-F238E27FC236}">
                <a16:creationId xmlns:a16="http://schemas.microsoft.com/office/drawing/2014/main" id="{E6CA98E1-7A39-C8C3-055E-CD13440891E7}"/>
              </a:ext>
            </a:extLst>
          </p:cNvPr>
          <p:cNvSpPr txBox="1"/>
          <p:nvPr/>
        </p:nvSpPr>
        <p:spPr>
          <a:xfrm>
            <a:off x="1951879" y="2248284"/>
            <a:ext cx="1460176" cy="370038"/>
          </a:xfrm>
          <a:prstGeom prst="rect">
            <a:avLst/>
          </a:prstGeom>
          <a:noFill/>
        </p:spPr>
        <p:txBody>
          <a:bodyPr wrap="square" rtlCol="0">
            <a:spAutoFit/>
          </a:bodyPr>
          <a:lstStyle/>
          <a:p>
            <a:pPr lvl="0">
              <a:lnSpc>
                <a:spcPct val="107000"/>
              </a:lnSpc>
              <a:spcAft>
                <a:spcPts val="800"/>
              </a:spcAft>
            </a:pPr>
            <a:r>
              <a:rPr lang="en-AU" dirty="0">
                <a:solidFill>
                  <a:srgbClr val="004987"/>
                </a:solidFill>
                <a:latin typeface="Gotham Rounded Medium" pitchFamily="50" charset="0"/>
                <a:ea typeface="DengXian" panose="02010600030101010101" pitchFamily="2" charset="-122"/>
                <a:cs typeface="Cordia New" panose="020B0304020202020204" pitchFamily="34" charset="-34"/>
              </a:rPr>
              <a:t>Funders</a:t>
            </a:r>
          </a:p>
        </p:txBody>
      </p:sp>
      <p:sp>
        <p:nvSpPr>
          <p:cNvPr id="8" name="TextBox 7">
            <a:extLst>
              <a:ext uri="{FF2B5EF4-FFF2-40B4-BE49-F238E27FC236}">
                <a16:creationId xmlns:a16="http://schemas.microsoft.com/office/drawing/2014/main" id="{524F3F36-A085-17E3-EA5A-4A019D129B25}"/>
              </a:ext>
            </a:extLst>
          </p:cNvPr>
          <p:cNvSpPr txBox="1"/>
          <p:nvPr/>
        </p:nvSpPr>
        <p:spPr>
          <a:xfrm>
            <a:off x="2745975" y="3622825"/>
            <a:ext cx="10899832" cy="370038"/>
          </a:xfrm>
          <a:prstGeom prst="rect">
            <a:avLst/>
          </a:prstGeom>
          <a:noFill/>
        </p:spPr>
        <p:txBody>
          <a:bodyPr wrap="square" rtlCol="0">
            <a:spAutoFit/>
          </a:bodyPr>
          <a:lstStyle/>
          <a:p>
            <a:pPr lvl="0">
              <a:lnSpc>
                <a:spcPct val="107000"/>
              </a:lnSpc>
              <a:spcAft>
                <a:spcPts val="800"/>
              </a:spcAft>
            </a:pPr>
            <a:r>
              <a:rPr lang="en-AU" dirty="0">
                <a:solidFill>
                  <a:srgbClr val="52B9E9"/>
                </a:solidFill>
                <a:latin typeface="Gotham Rounded Medium" pitchFamily="50" charset="0"/>
                <a:ea typeface="DengXian" panose="02010600030101010101" pitchFamily="2" charset="-122"/>
                <a:cs typeface="Cordia New" panose="020B0304020202020204" pitchFamily="34" charset="-34"/>
              </a:rPr>
              <a:t>Regulators</a:t>
            </a:r>
          </a:p>
        </p:txBody>
      </p:sp>
      <p:sp>
        <p:nvSpPr>
          <p:cNvPr id="10" name="TextBox 9">
            <a:extLst>
              <a:ext uri="{FF2B5EF4-FFF2-40B4-BE49-F238E27FC236}">
                <a16:creationId xmlns:a16="http://schemas.microsoft.com/office/drawing/2014/main" id="{B4FB07E2-24E1-06D5-E440-83275F170516}"/>
              </a:ext>
            </a:extLst>
          </p:cNvPr>
          <p:cNvSpPr txBox="1"/>
          <p:nvPr/>
        </p:nvSpPr>
        <p:spPr>
          <a:xfrm>
            <a:off x="1951880" y="2618322"/>
            <a:ext cx="7993311" cy="339195"/>
          </a:xfrm>
          <a:prstGeom prst="rect">
            <a:avLst/>
          </a:prstGeom>
          <a:solidFill>
            <a:srgbClr val="004987">
              <a:alpha val="34902"/>
            </a:srgbClr>
          </a:solidFill>
        </p:spPr>
        <p:txBody>
          <a:bodyPr wrap="square" rtlCol="0">
            <a:spAutoFit/>
          </a:bodyPr>
          <a:lstStyle/>
          <a:p>
            <a:pPr>
              <a:lnSpc>
                <a:spcPct val="107000"/>
              </a:lnSpc>
              <a:spcAft>
                <a:spcPts val="800"/>
              </a:spcAft>
            </a:pPr>
            <a:r>
              <a:rPr lang="en-AU" sz="1600" b="1" dirty="0">
                <a:latin typeface="Gotham Rounded Book" pitchFamily="50" charset="0"/>
                <a:ea typeface="DengXian" panose="02010600030101010101" pitchFamily="2" charset="-122"/>
                <a:cs typeface="Cordia New" panose="020B0304020202020204" pitchFamily="34" charset="-34"/>
              </a:rPr>
              <a:t>Federal government: </a:t>
            </a:r>
            <a:r>
              <a:rPr lang="en-AU" sz="1600" dirty="0">
                <a:latin typeface="Gotham Rounded Book" pitchFamily="50" charset="0"/>
                <a:ea typeface="DengXian" panose="02010600030101010101" pitchFamily="2" charset="-122"/>
                <a:cs typeface="Cordia New" panose="020B0304020202020204" pitchFamily="34" charset="-34"/>
              </a:rPr>
              <a:t>Medicare, PBS, disability schemes.</a:t>
            </a:r>
          </a:p>
        </p:txBody>
      </p:sp>
      <p:sp>
        <p:nvSpPr>
          <p:cNvPr id="11" name="TextBox 10">
            <a:extLst>
              <a:ext uri="{FF2B5EF4-FFF2-40B4-BE49-F238E27FC236}">
                <a16:creationId xmlns:a16="http://schemas.microsoft.com/office/drawing/2014/main" id="{A27A5D76-5FB1-3B71-5464-A7D175FB0915}"/>
              </a:ext>
            </a:extLst>
          </p:cNvPr>
          <p:cNvSpPr txBox="1"/>
          <p:nvPr/>
        </p:nvSpPr>
        <p:spPr>
          <a:xfrm>
            <a:off x="2755118" y="4326807"/>
            <a:ext cx="8589104" cy="339195"/>
          </a:xfrm>
          <a:prstGeom prst="rect">
            <a:avLst/>
          </a:prstGeom>
          <a:solidFill>
            <a:srgbClr val="52B9E9">
              <a:alpha val="20000"/>
            </a:srgbClr>
          </a:solidFill>
        </p:spPr>
        <p:txBody>
          <a:bodyPr wrap="square" rtlCol="0">
            <a:spAutoFit/>
          </a:bodyPr>
          <a:lstStyle/>
          <a:p>
            <a:pPr>
              <a:lnSpc>
                <a:spcPct val="107000"/>
              </a:lnSpc>
              <a:spcAft>
                <a:spcPts val="800"/>
              </a:spcAft>
            </a:pPr>
            <a:r>
              <a:rPr lang="en-AU" sz="1600" b="1" dirty="0">
                <a:latin typeface="Gotham Rounded Book" pitchFamily="50" charset="0"/>
                <a:ea typeface="DengXian" panose="02010600030101010101" pitchFamily="2" charset="-122"/>
                <a:cs typeface="Cordia New" panose="020B0304020202020204" pitchFamily="34" charset="-34"/>
              </a:rPr>
              <a:t>TGA (Therapeutic Goods Administration): </a:t>
            </a:r>
            <a:r>
              <a:rPr lang="en-AU" sz="1600" dirty="0">
                <a:latin typeface="Gotham Rounded Book" pitchFamily="50" charset="0"/>
                <a:ea typeface="DengXian" panose="02010600030101010101" pitchFamily="2" charset="-122"/>
                <a:cs typeface="Cordia New" panose="020B0304020202020204" pitchFamily="34" charset="-34"/>
              </a:rPr>
              <a:t>Regulates medicines and devices.</a:t>
            </a:r>
          </a:p>
        </p:txBody>
      </p:sp>
      <p:sp>
        <p:nvSpPr>
          <p:cNvPr id="12" name="TextBox 11">
            <a:extLst>
              <a:ext uri="{FF2B5EF4-FFF2-40B4-BE49-F238E27FC236}">
                <a16:creationId xmlns:a16="http://schemas.microsoft.com/office/drawing/2014/main" id="{851505E6-46DE-060D-703A-8F0B9FDFF242}"/>
              </a:ext>
            </a:extLst>
          </p:cNvPr>
          <p:cNvSpPr txBox="1"/>
          <p:nvPr/>
        </p:nvSpPr>
        <p:spPr>
          <a:xfrm>
            <a:off x="2755118" y="3982911"/>
            <a:ext cx="8589104" cy="339195"/>
          </a:xfrm>
          <a:prstGeom prst="rect">
            <a:avLst/>
          </a:prstGeom>
          <a:solidFill>
            <a:srgbClr val="52B9E9">
              <a:alpha val="20000"/>
            </a:srgbClr>
          </a:solidFill>
        </p:spPr>
        <p:txBody>
          <a:bodyPr wrap="square" rtlCol="0">
            <a:spAutoFit/>
          </a:bodyPr>
          <a:lstStyle/>
          <a:p>
            <a:pPr>
              <a:lnSpc>
                <a:spcPct val="107000"/>
              </a:lnSpc>
              <a:spcAft>
                <a:spcPts val="800"/>
              </a:spcAft>
            </a:pPr>
            <a:r>
              <a:rPr lang="en-AU" sz="1600" b="1" dirty="0">
                <a:latin typeface="Gotham Rounded Book" pitchFamily="50" charset="0"/>
                <a:ea typeface="DengXian" panose="02010600030101010101" pitchFamily="2" charset="-122"/>
                <a:cs typeface="Cordia New" panose="020B0304020202020204" pitchFamily="34" charset="-34"/>
              </a:rPr>
              <a:t>Australian Health Practitioner Regulation Agency (AHPRA): </a:t>
            </a:r>
            <a:r>
              <a:rPr lang="en-AU" sz="1600" dirty="0">
                <a:latin typeface="Gotham Rounded Book" pitchFamily="50" charset="0"/>
                <a:ea typeface="DengXian" panose="02010600030101010101" pitchFamily="2" charset="-122"/>
                <a:cs typeface="Cordia New" panose="020B0304020202020204" pitchFamily="34" charset="-34"/>
              </a:rPr>
              <a:t>Regulates clinicians.</a:t>
            </a:r>
          </a:p>
        </p:txBody>
      </p:sp>
      <p:pic>
        <p:nvPicPr>
          <p:cNvPr id="14" name="Graphic 13" descr="Return outline">
            <a:extLst>
              <a:ext uri="{FF2B5EF4-FFF2-40B4-BE49-F238E27FC236}">
                <a16:creationId xmlns:a16="http://schemas.microsoft.com/office/drawing/2014/main" id="{A4701F41-F05E-E7B1-2EDD-6A7673C862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353135" y="1540450"/>
            <a:ext cx="1247469" cy="1247469"/>
          </a:xfrm>
          <a:prstGeom prst="rect">
            <a:avLst/>
          </a:prstGeom>
        </p:spPr>
      </p:pic>
      <p:pic>
        <p:nvPicPr>
          <p:cNvPr id="15" name="Graphic 14" descr="Return outline">
            <a:extLst>
              <a:ext uri="{FF2B5EF4-FFF2-40B4-BE49-F238E27FC236}">
                <a16:creationId xmlns:a16="http://schemas.microsoft.com/office/drawing/2014/main" id="{DE8CB836-9489-CC74-D0C1-1658B33731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1328144" y="2842319"/>
            <a:ext cx="1247469" cy="1247469"/>
          </a:xfrm>
          <a:prstGeom prst="rect">
            <a:avLst/>
          </a:prstGeom>
        </p:spPr>
      </p:pic>
      <p:pic>
        <p:nvPicPr>
          <p:cNvPr id="2" name="Picture 1">
            <a:extLst>
              <a:ext uri="{FF2B5EF4-FFF2-40B4-BE49-F238E27FC236}">
                <a16:creationId xmlns:a16="http://schemas.microsoft.com/office/drawing/2014/main" id="{B408684A-837F-FD26-F5FB-69DA148F0C35}"/>
              </a:ext>
            </a:extLst>
          </p:cNvPr>
          <p:cNvPicPr>
            <a:picLocks noChangeAspect="1"/>
          </p:cNvPicPr>
          <p:nvPr/>
        </p:nvPicPr>
        <p:blipFill>
          <a:blip r:embed="rId4">
            <a:extLst>
              <a:ext uri="{28A0092B-C50C-407E-A947-70E740481C1C}">
                <a14:useLocalDpi xmlns:a14="http://schemas.microsoft.com/office/drawing/2010/main" val="0"/>
              </a:ext>
            </a:extLst>
          </a:blip>
          <a:srcRect l="221" t="294" r="62712" b="24477"/>
          <a:stretch>
            <a:fillRect/>
          </a:stretch>
        </p:blipFill>
        <p:spPr>
          <a:xfrm rot="4857871">
            <a:off x="6975615" y="-1259626"/>
            <a:ext cx="5398118" cy="6162584"/>
          </a:xfrm>
          <a:prstGeom prst="rect">
            <a:avLst/>
          </a:prstGeom>
        </p:spPr>
      </p:pic>
      <p:grpSp>
        <p:nvGrpSpPr>
          <p:cNvPr id="18" name="Group 17">
            <a:extLst>
              <a:ext uri="{FF2B5EF4-FFF2-40B4-BE49-F238E27FC236}">
                <a16:creationId xmlns:a16="http://schemas.microsoft.com/office/drawing/2014/main" id="{B2B302B4-6C71-6F76-1CAF-C4DC3F31B891}"/>
              </a:ext>
            </a:extLst>
          </p:cNvPr>
          <p:cNvGrpSpPr/>
          <p:nvPr/>
        </p:nvGrpSpPr>
        <p:grpSpPr>
          <a:xfrm>
            <a:off x="-1" y="6115050"/>
            <a:ext cx="12192001" cy="776654"/>
            <a:chOff x="-1" y="6115050"/>
            <a:chExt cx="12192001" cy="776654"/>
          </a:xfrm>
        </p:grpSpPr>
        <p:cxnSp>
          <p:nvCxnSpPr>
            <p:cNvPr id="20" name="Straight Connector 19">
              <a:extLst>
                <a:ext uri="{FF2B5EF4-FFF2-40B4-BE49-F238E27FC236}">
                  <a16:creationId xmlns:a16="http://schemas.microsoft.com/office/drawing/2014/main" id="{CF4D1076-FEA9-161D-F2A2-FAF6E1254DB7}"/>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A336786-8CDB-D4DF-C801-B15B8F927349}"/>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C2DCEAB-D3DF-FC52-C589-44EB1A375646}"/>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12447730-821B-EB12-D45C-E732160212D6}"/>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13" name="Picture 12">
            <a:extLst>
              <a:ext uri="{FF2B5EF4-FFF2-40B4-BE49-F238E27FC236}">
                <a16:creationId xmlns:a16="http://schemas.microsoft.com/office/drawing/2014/main" id="{480B3EC1-C354-F96D-2260-E110B2F00B8A}"/>
              </a:ext>
            </a:extLst>
          </p:cNvPr>
          <p:cNvPicPr>
            <a:picLocks noChangeAspect="1"/>
          </p:cNvPicPr>
          <p:nvPr/>
        </p:nvPicPr>
        <p:blipFill>
          <a:blip r:embed="rId5">
            <a:extLst>
              <a:ext uri="{28A0092B-C50C-407E-A947-70E740481C1C}">
                <a14:useLocalDpi xmlns:a14="http://schemas.microsoft.com/office/drawing/2010/main" val="0"/>
              </a:ext>
            </a:extLst>
          </a:blip>
          <a:srcRect b="33884"/>
          <a:stretch>
            <a:fillRect/>
          </a:stretch>
        </p:blipFill>
        <p:spPr>
          <a:xfrm rot="11228058">
            <a:off x="-6522228" y="4531136"/>
            <a:ext cx="13947556" cy="4841330"/>
          </a:xfrm>
          <a:prstGeom prst="rect">
            <a:avLst/>
          </a:prstGeom>
        </p:spPr>
      </p:pic>
      <p:pic>
        <p:nvPicPr>
          <p:cNvPr id="17" name="Picture 16">
            <a:extLst>
              <a:ext uri="{FF2B5EF4-FFF2-40B4-BE49-F238E27FC236}">
                <a16:creationId xmlns:a16="http://schemas.microsoft.com/office/drawing/2014/main" id="{B326B46B-4A43-BA01-5130-4CA0D010EFCE}"/>
              </a:ext>
            </a:extLst>
          </p:cNvPr>
          <p:cNvPicPr>
            <a:picLocks noChangeAspect="1"/>
          </p:cNvPicPr>
          <p:nvPr/>
        </p:nvPicPr>
        <p:blipFill>
          <a:blip r:embed="rId6">
            <a:extLst>
              <a:ext uri="{28A0092B-C50C-407E-A947-70E740481C1C}">
                <a14:useLocalDpi xmlns:a14="http://schemas.microsoft.com/office/drawing/2010/main" val="0"/>
              </a:ext>
            </a:extLst>
          </a:blip>
          <a:srcRect t="40028" r="64543" b="11408"/>
          <a:stretch>
            <a:fillRect/>
          </a:stretch>
        </p:blipFill>
        <p:spPr>
          <a:xfrm rot="4635241">
            <a:off x="-1835827" y="4061620"/>
            <a:ext cx="3865567" cy="3843246"/>
          </a:xfrm>
          <a:prstGeom prst="rect">
            <a:avLst/>
          </a:prstGeom>
        </p:spPr>
      </p:pic>
      <p:sp>
        <p:nvSpPr>
          <p:cNvPr id="16" name="TextBox 15">
            <a:extLst>
              <a:ext uri="{FF2B5EF4-FFF2-40B4-BE49-F238E27FC236}">
                <a16:creationId xmlns:a16="http://schemas.microsoft.com/office/drawing/2014/main" id="{C996C5D2-7AE6-4FD3-4020-6D3675D82ABD}"/>
              </a:ext>
            </a:extLst>
          </p:cNvPr>
          <p:cNvSpPr txBox="1"/>
          <p:nvPr/>
        </p:nvSpPr>
        <p:spPr>
          <a:xfrm>
            <a:off x="1951879" y="8876827"/>
            <a:ext cx="2412297" cy="369332"/>
          </a:xfrm>
          <a:prstGeom prst="rect">
            <a:avLst/>
          </a:prstGeom>
          <a:noFill/>
        </p:spPr>
        <p:txBody>
          <a:bodyPr wrap="square" rtlCol="0">
            <a:spAutoFit/>
          </a:bodyPr>
          <a:lstStyle/>
          <a:p>
            <a:r>
              <a:rPr lang="en-US" dirty="0">
                <a:solidFill>
                  <a:srgbClr val="E31D1A"/>
                </a:solidFill>
                <a:latin typeface="Gotham Rounded Medium" pitchFamily="50" charset="0"/>
              </a:rPr>
              <a:t>Clinical trials</a:t>
            </a:r>
            <a:endParaRPr lang="en-AU" sz="1600" dirty="0">
              <a:solidFill>
                <a:srgbClr val="E31D1A"/>
              </a:solidFill>
              <a:latin typeface="Gotham Rounded Medium" pitchFamily="50" charset="0"/>
            </a:endParaRPr>
          </a:p>
        </p:txBody>
      </p:sp>
      <p:sp>
        <p:nvSpPr>
          <p:cNvPr id="24" name="TextBox 23">
            <a:extLst>
              <a:ext uri="{FF2B5EF4-FFF2-40B4-BE49-F238E27FC236}">
                <a16:creationId xmlns:a16="http://schemas.microsoft.com/office/drawing/2014/main" id="{9277482F-7015-4F95-2A13-A5F08067240F}"/>
              </a:ext>
            </a:extLst>
          </p:cNvPr>
          <p:cNvSpPr txBox="1"/>
          <p:nvPr/>
        </p:nvSpPr>
        <p:spPr>
          <a:xfrm>
            <a:off x="6706356" y="8876827"/>
            <a:ext cx="2441448" cy="369332"/>
          </a:xfrm>
          <a:prstGeom prst="rect">
            <a:avLst/>
          </a:prstGeom>
          <a:noFill/>
        </p:spPr>
        <p:txBody>
          <a:bodyPr wrap="square" rtlCol="0">
            <a:spAutoFit/>
          </a:bodyPr>
          <a:lstStyle/>
          <a:p>
            <a:r>
              <a:rPr lang="en-US" dirty="0">
                <a:solidFill>
                  <a:srgbClr val="E31D1A"/>
                </a:solidFill>
                <a:latin typeface="Gotham Rounded Medium" pitchFamily="50" charset="0"/>
              </a:rPr>
              <a:t>TGA approval</a:t>
            </a:r>
            <a:endParaRPr lang="en-AU" dirty="0">
              <a:solidFill>
                <a:srgbClr val="E31D1A"/>
              </a:solidFill>
              <a:latin typeface="Gotham Rounded Medium" pitchFamily="50" charset="0"/>
            </a:endParaRPr>
          </a:p>
        </p:txBody>
      </p:sp>
      <p:sp>
        <p:nvSpPr>
          <p:cNvPr id="25" name="TextBox 24">
            <a:extLst>
              <a:ext uri="{FF2B5EF4-FFF2-40B4-BE49-F238E27FC236}">
                <a16:creationId xmlns:a16="http://schemas.microsoft.com/office/drawing/2014/main" id="{8B909D8C-5445-FF97-2F37-6C861BE46195}"/>
              </a:ext>
            </a:extLst>
          </p:cNvPr>
          <p:cNvSpPr txBox="1"/>
          <p:nvPr/>
        </p:nvSpPr>
        <p:spPr>
          <a:xfrm>
            <a:off x="1951879" y="10121035"/>
            <a:ext cx="959227" cy="369332"/>
          </a:xfrm>
          <a:prstGeom prst="rect">
            <a:avLst/>
          </a:prstGeom>
          <a:noFill/>
        </p:spPr>
        <p:txBody>
          <a:bodyPr wrap="square" rtlCol="0">
            <a:spAutoFit/>
          </a:bodyPr>
          <a:lstStyle/>
          <a:p>
            <a:r>
              <a:rPr lang="en-AU" dirty="0">
                <a:solidFill>
                  <a:srgbClr val="E31D1A"/>
                </a:solidFill>
                <a:latin typeface="Gotham Rounded Medium" pitchFamily="50" charset="0"/>
              </a:rPr>
              <a:t>PBAC</a:t>
            </a:r>
          </a:p>
        </p:txBody>
      </p:sp>
      <p:sp>
        <p:nvSpPr>
          <p:cNvPr id="26" name="TextBox 25">
            <a:extLst>
              <a:ext uri="{FF2B5EF4-FFF2-40B4-BE49-F238E27FC236}">
                <a16:creationId xmlns:a16="http://schemas.microsoft.com/office/drawing/2014/main" id="{C97082D3-E123-6B68-36E7-56063B27B967}"/>
              </a:ext>
            </a:extLst>
          </p:cNvPr>
          <p:cNvSpPr txBox="1"/>
          <p:nvPr/>
        </p:nvSpPr>
        <p:spPr>
          <a:xfrm>
            <a:off x="6760442" y="10084188"/>
            <a:ext cx="2441448" cy="369332"/>
          </a:xfrm>
          <a:prstGeom prst="rect">
            <a:avLst/>
          </a:prstGeom>
          <a:noFill/>
        </p:spPr>
        <p:txBody>
          <a:bodyPr wrap="square" rtlCol="0">
            <a:spAutoFit/>
          </a:bodyPr>
          <a:lstStyle/>
          <a:p>
            <a:r>
              <a:rPr lang="en-US" dirty="0">
                <a:solidFill>
                  <a:srgbClr val="E31D1A"/>
                </a:solidFill>
                <a:latin typeface="Gotham Rounded Medium" pitchFamily="50" charset="0"/>
              </a:rPr>
              <a:t>PBS listing </a:t>
            </a:r>
            <a:endParaRPr lang="en-AU" sz="1600" dirty="0">
              <a:solidFill>
                <a:srgbClr val="E31D1A"/>
              </a:solidFill>
              <a:latin typeface="Gotham Rounded Medium" pitchFamily="50" charset="0"/>
            </a:endParaRPr>
          </a:p>
        </p:txBody>
      </p:sp>
      <p:sp>
        <p:nvSpPr>
          <p:cNvPr id="27" name="TextBox 26">
            <a:extLst>
              <a:ext uri="{FF2B5EF4-FFF2-40B4-BE49-F238E27FC236}">
                <a16:creationId xmlns:a16="http://schemas.microsoft.com/office/drawing/2014/main" id="{E89EE474-01AB-4D3B-3C98-8718D5811AF7}"/>
              </a:ext>
            </a:extLst>
          </p:cNvPr>
          <p:cNvSpPr txBox="1"/>
          <p:nvPr/>
        </p:nvSpPr>
        <p:spPr>
          <a:xfrm>
            <a:off x="1957217" y="9198584"/>
            <a:ext cx="4438031" cy="830997"/>
          </a:xfrm>
          <a:prstGeom prst="rect">
            <a:avLst/>
          </a:prstGeom>
          <a:noFill/>
        </p:spPr>
        <p:txBody>
          <a:bodyPr wrap="square">
            <a:spAutoFit/>
          </a:bodyPr>
          <a:lstStyle/>
          <a:p>
            <a:r>
              <a:rPr lang="en-AU" sz="1600" kern="0" dirty="0">
                <a:latin typeface="Gotham Rounded Book" pitchFamily="50" charset="0"/>
                <a:ea typeface="DengXian" panose="02010600030101010101" pitchFamily="2" charset="-122"/>
              </a:rPr>
              <a:t>C</a:t>
            </a:r>
            <a:r>
              <a:rPr lang="en-AU" sz="1600" kern="0" dirty="0">
                <a:effectLst/>
                <a:latin typeface="Gotham Rounded Book" pitchFamily="50" charset="0"/>
                <a:ea typeface="DengXian" panose="02010600030101010101" pitchFamily="2" charset="-122"/>
              </a:rPr>
              <a:t>onducted in research hospitals and universities. Patients may access new therapies early if eligible.</a:t>
            </a:r>
            <a:endParaRPr lang="en-AU" sz="1600" dirty="0">
              <a:latin typeface="Gotham Rounded Book" pitchFamily="50" charset="0"/>
            </a:endParaRPr>
          </a:p>
        </p:txBody>
      </p:sp>
      <p:sp>
        <p:nvSpPr>
          <p:cNvPr id="28" name="TextBox 27">
            <a:extLst>
              <a:ext uri="{FF2B5EF4-FFF2-40B4-BE49-F238E27FC236}">
                <a16:creationId xmlns:a16="http://schemas.microsoft.com/office/drawing/2014/main" id="{EA289DE3-B4F8-BEC5-FC0D-4EFE729101C2}"/>
              </a:ext>
            </a:extLst>
          </p:cNvPr>
          <p:cNvSpPr txBox="1"/>
          <p:nvPr/>
        </p:nvSpPr>
        <p:spPr>
          <a:xfrm>
            <a:off x="6760442" y="9199511"/>
            <a:ext cx="5693245" cy="584775"/>
          </a:xfrm>
          <a:prstGeom prst="rect">
            <a:avLst/>
          </a:prstGeom>
          <a:noFill/>
        </p:spPr>
        <p:txBody>
          <a:bodyPr wrap="square">
            <a:spAutoFit/>
          </a:bodyPr>
          <a:lstStyle/>
          <a:p>
            <a:r>
              <a:rPr lang="en-AU" sz="1600" kern="0" dirty="0">
                <a:effectLst/>
                <a:latin typeface="Gotham Rounded Book" pitchFamily="50" charset="0"/>
                <a:ea typeface="DengXian" panose="02010600030101010101" pitchFamily="2" charset="-122"/>
              </a:rPr>
              <a:t>TGA </a:t>
            </a:r>
            <a:r>
              <a:rPr lang="en-US" sz="1600" kern="0" dirty="0">
                <a:effectLst/>
                <a:latin typeface="Gotham Rounded Book" pitchFamily="50" charset="0"/>
                <a:ea typeface="DengXian" panose="02010600030101010101" pitchFamily="2" charset="-122"/>
              </a:rPr>
              <a:t>(</a:t>
            </a:r>
            <a:r>
              <a:rPr lang="en-AU" sz="1600" kern="0" dirty="0">
                <a:effectLst/>
                <a:latin typeface="Gotham Rounded Book" pitchFamily="50" charset="0"/>
                <a:ea typeface="DengXian" panose="02010600030101010101" pitchFamily="2" charset="-122"/>
              </a:rPr>
              <a:t>Therapeutic Goods Administration) assesses safety, efficacy, and the quality of new medicines.</a:t>
            </a:r>
            <a:endParaRPr lang="en-AU" sz="1600" dirty="0">
              <a:latin typeface="Gotham Rounded Book" pitchFamily="50" charset="0"/>
            </a:endParaRPr>
          </a:p>
        </p:txBody>
      </p:sp>
      <p:sp>
        <p:nvSpPr>
          <p:cNvPr id="29" name="TextBox 28">
            <a:extLst>
              <a:ext uri="{FF2B5EF4-FFF2-40B4-BE49-F238E27FC236}">
                <a16:creationId xmlns:a16="http://schemas.microsoft.com/office/drawing/2014/main" id="{C37838E9-9356-C9F8-38D8-3A1BA4E6620C}"/>
              </a:ext>
            </a:extLst>
          </p:cNvPr>
          <p:cNvSpPr txBox="1"/>
          <p:nvPr/>
        </p:nvSpPr>
        <p:spPr>
          <a:xfrm>
            <a:off x="1952427" y="10448836"/>
            <a:ext cx="4544568" cy="1133195"/>
          </a:xfrm>
          <a:prstGeom prst="rect">
            <a:avLst/>
          </a:prstGeom>
          <a:noFill/>
        </p:spPr>
        <p:txBody>
          <a:bodyPr wrap="square">
            <a:spAutoFit/>
          </a:bodyPr>
          <a:lstStyle/>
          <a:p>
            <a:pPr lvl="0">
              <a:lnSpc>
                <a:spcPct val="107000"/>
              </a:lnSpc>
              <a:spcAft>
                <a:spcPts val="800"/>
              </a:spcAft>
            </a:pPr>
            <a:r>
              <a:rPr lang="en-AU" sz="1600" dirty="0">
                <a:effectLst/>
                <a:latin typeface="Gotham Rounded Book" pitchFamily="50" charset="0"/>
                <a:ea typeface="DengXian" panose="02010600030101010101" pitchFamily="2" charset="-122"/>
                <a:cs typeface="Cordia New" panose="020B0304020202020204" pitchFamily="34" charset="-34"/>
              </a:rPr>
              <a:t>PBAC (Pharmaceutical Benefits Advisory Committee)  reviews cost-effectiveness and clinical value, recommends whether a drug should be subsidised under the </a:t>
            </a:r>
            <a:r>
              <a:rPr lang="en-AU" sz="1600" b="1" dirty="0">
                <a:solidFill>
                  <a:srgbClr val="003E52"/>
                </a:solidFill>
                <a:effectLst/>
                <a:latin typeface="Gotham Rounded Book" pitchFamily="50" charset="0"/>
                <a:ea typeface="DengXian" panose="02010600030101010101" pitchFamily="2" charset="-122"/>
                <a:cs typeface="Cordia New" panose="020B0304020202020204" pitchFamily="34" charset="-34"/>
              </a:rPr>
              <a:t>PBS.</a:t>
            </a:r>
            <a:endParaRPr lang="en-AU" sz="1600" dirty="0">
              <a:solidFill>
                <a:srgbClr val="003E52"/>
              </a:solidFill>
              <a:effectLst/>
              <a:latin typeface="Gotham Rounded Book" pitchFamily="50" charset="0"/>
              <a:ea typeface="DengXian" panose="02010600030101010101" pitchFamily="2" charset="-122"/>
              <a:cs typeface="Cordia New" panose="020B0304020202020204" pitchFamily="34" charset="-34"/>
            </a:endParaRPr>
          </a:p>
        </p:txBody>
      </p:sp>
      <p:sp>
        <p:nvSpPr>
          <p:cNvPr id="30" name="TextBox 29">
            <a:extLst>
              <a:ext uri="{FF2B5EF4-FFF2-40B4-BE49-F238E27FC236}">
                <a16:creationId xmlns:a16="http://schemas.microsoft.com/office/drawing/2014/main" id="{B4AD14E8-2665-610D-B500-6079486E43D6}"/>
              </a:ext>
            </a:extLst>
          </p:cNvPr>
          <p:cNvSpPr txBox="1"/>
          <p:nvPr/>
        </p:nvSpPr>
        <p:spPr>
          <a:xfrm>
            <a:off x="6760442" y="10452558"/>
            <a:ext cx="5882866" cy="1077218"/>
          </a:xfrm>
          <a:prstGeom prst="rect">
            <a:avLst/>
          </a:prstGeom>
          <a:noFill/>
        </p:spPr>
        <p:txBody>
          <a:bodyPr wrap="square">
            <a:spAutoFit/>
          </a:bodyPr>
          <a:lstStyle/>
          <a:p>
            <a:pPr algn="just"/>
            <a:r>
              <a:rPr lang="en-AU" sz="1600" kern="0" dirty="0">
                <a:effectLst/>
                <a:latin typeface="Gotham Rounded Book" pitchFamily="50" charset="0"/>
                <a:ea typeface="DengXian" panose="02010600030101010101" pitchFamily="2" charset="-122"/>
              </a:rPr>
              <a:t>If approved by PBAC and the Federal Minister for Health, medicine</a:t>
            </a:r>
            <a:r>
              <a:rPr lang="en-AU" sz="1600" kern="0" dirty="0">
                <a:latin typeface="Gotham Rounded Book" pitchFamily="50" charset="0"/>
                <a:ea typeface="DengXian" panose="02010600030101010101" pitchFamily="2" charset="-122"/>
              </a:rPr>
              <a:t> listed on the PBS (Pharmaceutical Benefits Scheme)</a:t>
            </a:r>
            <a:r>
              <a:rPr lang="en-AU" sz="1600" kern="0" dirty="0">
                <a:effectLst/>
                <a:latin typeface="Gotham Rounded Book" pitchFamily="50" charset="0"/>
                <a:ea typeface="DengXian" panose="02010600030101010101" pitchFamily="2" charset="-122"/>
              </a:rPr>
              <a:t> becomes subsidised, reducing costs from hundreds of thousands to affordable co-payments</a:t>
            </a:r>
            <a:endParaRPr lang="en-AU" sz="1600" dirty="0">
              <a:latin typeface="Gotham Rounded Book" pitchFamily="50" charset="0"/>
            </a:endParaRPr>
          </a:p>
        </p:txBody>
      </p:sp>
      <p:sp>
        <p:nvSpPr>
          <p:cNvPr id="31" name="Flowchart: Connector 30">
            <a:extLst>
              <a:ext uri="{FF2B5EF4-FFF2-40B4-BE49-F238E27FC236}">
                <a16:creationId xmlns:a16="http://schemas.microsoft.com/office/drawing/2014/main" id="{C871747C-4BA9-F973-2A8B-1CF47AE32DC1}"/>
              </a:ext>
            </a:extLst>
          </p:cNvPr>
          <p:cNvSpPr/>
          <p:nvPr/>
        </p:nvSpPr>
        <p:spPr>
          <a:xfrm rot="20885410">
            <a:off x="-5652456" y="6228785"/>
            <a:ext cx="2807340" cy="3044272"/>
          </a:xfrm>
          <a:prstGeom prst="flowChartConnector">
            <a:avLst/>
          </a:prstGeom>
          <a:solidFill>
            <a:srgbClr val="004987">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2" name="Flowchart: Connector 31">
            <a:extLst>
              <a:ext uri="{FF2B5EF4-FFF2-40B4-BE49-F238E27FC236}">
                <a16:creationId xmlns:a16="http://schemas.microsoft.com/office/drawing/2014/main" id="{EF2508C4-447F-2487-0F6E-1BBA34694352}"/>
              </a:ext>
            </a:extLst>
          </p:cNvPr>
          <p:cNvSpPr/>
          <p:nvPr/>
        </p:nvSpPr>
        <p:spPr>
          <a:xfrm rot="20885410">
            <a:off x="-3198787" y="8299739"/>
            <a:ext cx="1588112" cy="1612370"/>
          </a:xfrm>
          <a:prstGeom prst="flowChartConnector">
            <a:avLst/>
          </a:prstGeom>
          <a:solidFill>
            <a:srgbClr val="E31D1A">
              <a:alpha val="25882"/>
            </a:srgbClr>
          </a:solidFill>
          <a:ln w="5715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34" name="Picture 33">
            <a:extLst>
              <a:ext uri="{FF2B5EF4-FFF2-40B4-BE49-F238E27FC236}">
                <a16:creationId xmlns:a16="http://schemas.microsoft.com/office/drawing/2014/main" id="{7DFA66B5-7811-08C1-FB12-7379AF140A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3873174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6A900-AA46-C7FA-18B1-DBEF95F2EF5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B7BB7BC-467C-8895-FCAF-605F0013B482}"/>
              </a:ext>
            </a:extLst>
          </p:cNvPr>
          <p:cNvSpPr txBox="1">
            <a:spLocks/>
          </p:cNvSpPr>
          <p:nvPr/>
        </p:nvSpPr>
        <p:spPr>
          <a:xfrm>
            <a:off x="153542" y="96523"/>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Drug Access Pathways</a:t>
            </a:r>
            <a:endParaRPr lang="en-AU" sz="3300" dirty="0">
              <a:solidFill>
                <a:srgbClr val="E31D1A"/>
              </a:solidFill>
              <a:latin typeface="Gotham Rounded Bold" panose="02000000000000000000" pitchFamily="50" charset="0"/>
            </a:endParaRPr>
          </a:p>
        </p:txBody>
      </p:sp>
      <p:sp>
        <p:nvSpPr>
          <p:cNvPr id="6" name="TextBox 5">
            <a:extLst>
              <a:ext uri="{FF2B5EF4-FFF2-40B4-BE49-F238E27FC236}">
                <a16:creationId xmlns:a16="http://schemas.microsoft.com/office/drawing/2014/main" id="{740E53B7-ED1D-8E55-4F56-FAC00AE50274}"/>
              </a:ext>
            </a:extLst>
          </p:cNvPr>
          <p:cNvSpPr txBox="1"/>
          <p:nvPr/>
        </p:nvSpPr>
        <p:spPr>
          <a:xfrm>
            <a:off x="179800" y="536012"/>
            <a:ext cx="6843365" cy="461665"/>
          </a:xfrm>
          <a:prstGeom prst="rect">
            <a:avLst/>
          </a:prstGeom>
          <a:noFill/>
        </p:spPr>
        <p:txBody>
          <a:bodyPr wrap="square">
            <a:spAutoFit/>
          </a:bodyPr>
          <a:lstStyle/>
          <a:p>
            <a:r>
              <a:rPr lang="en-AU" sz="2400" dirty="0">
                <a:solidFill>
                  <a:srgbClr val="003E52"/>
                </a:solidFill>
                <a:latin typeface="Gotham Rounded Medium" pitchFamily="50" charset="0"/>
              </a:rPr>
              <a:t>This is how new therapies reach patients:</a:t>
            </a:r>
          </a:p>
        </p:txBody>
      </p:sp>
      <p:cxnSp>
        <p:nvCxnSpPr>
          <p:cNvPr id="3" name="Straight Connector 2">
            <a:extLst>
              <a:ext uri="{FF2B5EF4-FFF2-40B4-BE49-F238E27FC236}">
                <a16:creationId xmlns:a16="http://schemas.microsoft.com/office/drawing/2014/main" id="{46DC77BB-CC83-57F8-0416-01CFB269B691}"/>
              </a:ext>
            </a:extLst>
          </p:cNvPr>
          <p:cNvCxnSpPr/>
          <p:nvPr/>
        </p:nvCxnSpPr>
        <p:spPr>
          <a:xfrm>
            <a:off x="2022476" y="968181"/>
            <a:ext cx="4544568" cy="0"/>
          </a:xfrm>
          <a:prstGeom prst="line">
            <a:avLst/>
          </a:prstGeom>
          <a:ln>
            <a:solidFill>
              <a:srgbClr val="E31D1A"/>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D3F8ACD5-87F5-F19D-E4F7-1654FA28CF21}"/>
              </a:ext>
            </a:extLst>
          </p:cNvPr>
          <p:cNvSpPr txBox="1"/>
          <p:nvPr/>
        </p:nvSpPr>
        <p:spPr>
          <a:xfrm>
            <a:off x="385625" y="1139172"/>
            <a:ext cx="1708893" cy="369332"/>
          </a:xfrm>
          <a:prstGeom prst="rect">
            <a:avLst/>
          </a:prstGeom>
          <a:noFill/>
        </p:spPr>
        <p:txBody>
          <a:bodyPr wrap="square" rtlCol="0">
            <a:spAutoFit/>
          </a:bodyPr>
          <a:lstStyle/>
          <a:p>
            <a:r>
              <a:rPr lang="en-US" dirty="0">
                <a:solidFill>
                  <a:srgbClr val="E31D1A"/>
                </a:solidFill>
                <a:latin typeface="Gotham Rounded Medium" pitchFamily="50" charset="0"/>
              </a:rPr>
              <a:t>Clinical trials</a:t>
            </a:r>
            <a:endParaRPr lang="en-AU" sz="1600" dirty="0">
              <a:solidFill>
                <a:srgbClr val="E31D1A"/>
              </a:solidFill>
              <a:latin typeface="Gotham Rounded Medium" pitchFamily="50" charset="0"/>
            </a:endParaRPr>
          </a:p>
        </p:txBody>
      </p:sp>
      <p:sp>
        <p:nvSpPr>
          <p:cNvPr id="30" name="TextBox 29">
            <a:extLst>
              <a:ext uri="{FF2B5EF4-FFF2-40B4-BE49-F238E27FC236}">
                <a16:creationId xmlns:a16="http://schemas.microsoft.com/office/drawing/2014/main" id="{9DC4DEC5-2303-E64E-605E-89C0F97E1900}"/>
              </a:ext>
            </a:extLst>
          </p:cNvPr>
          <p:cNvSpPr txBox="1"/>
          <p:nvPr/>
        </p:nvSpPr>
        <p:spPr>
          <a:xfrm>
            <a:off x="391763" y="3676043"/>
            <a:ext cx="1876520" cy="369332"/>
          </a:xfrm>
          <a:prstGeom prst="rect">
            <a:avLst/>
          </a:prstGeom>
          <a:noFill/>
        </p:spPr>
        <p:txBody>
          <a:bodyPr wrap="square" rtlCol="0">
            <a:spAutoFit/>
          </a:bodyPr>
          <a:lstStyle/>
          <a:p>
            <a:r>
              <a:rPr lang="en-US" dirty="0">
                <a:solidFill>
                  <a:srgbClr val="E31D1A"/>
                </a:solidFill>
                <a:latin typeface="Gotham Rounded Medium" pitchFamily="50" charset="0"/>
              </a:rPr>
              <a:t>TGA approval</a:t>
            </a:r>
            <a:endParaRPr lang="en-AU" dirty="0">
              <a:solidFill>
                <a:srgbClr val="E31D1A"/>
              </a:solidFill>
              <a:latin typeface="Gotham Rounded Medium" pitchFamily="50" charset="0"/>
            </a:endParaRPr>
          </a:p>
        </p:txBody>
      </p:sp>
      <p:sp>
        <p:nvSpPr>
          <p:cNvPr id="32" name="TextBox 31">
            <a:extLst>
              <a:ext uri="{FF2B5EF4-FFF2-40B4-BE49-F238E27FC236}">
                <a16:creationId xmlns:a16="http://schemas.microsoft.com/office/drawing/2014/main" id="{22EB12C5-6BDB-E688-7C02-D7F7086B2CA8}"/>
              </a:ext>
            </a:extLst>
          </p:cNvPr>
          <p:cNvSpPr txBox="1"/>
          <p:nvPr/>
        </p:nvSpPr>
        <p:spPr>
          <a:xfrm>
            <a:off x="6073129" y="2340096"/>
            <a:ext cx="1492611" cy="369332"/>
          </a:xfrm>
          <a:prstGeom prst="rect">
            <a:avLst/>
          </a:prstGeom>
          <a:noFill/>
        </p:spPr>
        <p:txBody>
          <a:bodyPr wrap="square" rtlCol="0">
            <a:spAutoFit/>
          </a:bodyPr>
          <a:lstStyle/>
          <a:p>
            <a:r>
              <a:rPr lang="en-US" dirty="0">
                <a:solidFill>
                  <a:srgbClr val="E31D1A"/>
                </a:solidFill>
                <a:latin typeface="Gotham Rounded Medium" pitchFamily="50" charset="0"/>
              </a:rPr>
              <a:t>PBS listing </a:t>
            </a:r>
            <a:endParaRPr lang="en-AU" sz="1600" dirty="0">
              <a:solidFill>
                <a:srgbClr val="E31D1A"/>
              </a:solidFill>
              <a:latin typeface="Gotham Rounded Medium" pitchFamily="50" charset="0"/>
            </a:endParaRPr>
          </a:p>
        </p:txBody>
      </p:sp>
      <p:sp>
        <p:nvSpPr>
          <p:cNvPr id="34" name="TextBox 33">
            <a:extLst>
              <a:ext uri="{FF2B5EF4-FFF2-40B4-BE49-F238E27FC236}">
                <a16:creationId xmlns:a16="http://schemas.microsoft.com/office/drawing/2014/main" id="{4016753A-C99B-960D-831D-596F89ABE4BA}"/>
              </a:ext>
            </a:extLst>
          </p:cNvPr>
          <p:cNvSpPr txBox="1"/>
          <p:nvPr/>
        </p:nvSpPr>
        <p:spPr>
          <a:xfrm>
            <a:off x="440373" y="1468477"/>
            <a:ext cx="5331759" cy="830997"/>
          </a:xfrm>
          <a:prstGeom prst="rect">
            <a:avLst/>
          </a:prstGeom>
          <a:noFill/>
        </p:spPr>
        <p:txBody>
          <a:bodyPr wrap="square">
            <a:spAutoFit/>
          </a:bodyPr>
          <a:lstStyle/>
          <a:p>
            <a:pPr algn="just"/>
            <a:r>
              <a:rPr lang="en-AU" sz="1600" kern="0" dirty="0">
                <a:latin typeface="Gotham Rounded Book" pitchFamily="50" charset="0"/>
                <a:ea typeface="DengXian" panose="02010600030101010101" pitchFamily="2" charset="-122"/>
              </a:rPr>
              <a:t>C</a:t>
            </a:r>
            <a:r>
              <a:rPr lang="en-AU" sz="1600" kern="0" dirty="0">
                <a:effectLst/>
                <a:latin typeface="Gotham Rounded Book" pitchFamily="50" charset="0"/>
                <a:ea typeface="DengXian" panose="02010600030101010101" pitchFamily="2" charset="-122"/>
              </a:rPr>
              <a:t>onducted in research hospitals and universities. Patients may access new therapies early through the Special Access Scheme (SAS).</a:t>
            </a:r>
            <a:endParaRPr lang="en-AU" sz="1600" dirty="0">
              <a:latin typeface="Gotham Rounded Book" pitchFamily="50" charset="0"/>
            </a:endParaRPr>
          </a:p>
        </p:txBody>
      </p:sp>
      <p:sp>
        <p:nvSpPr>
          <p:cNvPr id="36" name="TextBox 35">
            <a:extLst>
              <a:ext uri="{FF2B5EF4-FFF2-40B4-BE49-F238E27FC236}">
                <a16:creationId xmlns:a16="http://schemas.microsoft.com/office/drawing/2014/main" id="{34615A67-EBCE-D733-62A2-82E58EA73383}"/>
              </a:ext>
            </a:extLst>
          </p:cNvPr>
          <p:cNvSpPr txBox="1"/>
          <p:nvPr/>
        </p:nvSpPr>
        <p:spPr>
          <a:xfrm>
            <a:off x="440373" y="3973816"/>
            <a:ext cx="5331759" cy="584775"/>
          </a:xfrm>
          <a:prstGeom prst="rect">
            <a:avLst/>
          </a:prstGeom>
          <a:noFill/>
        </p:spPr>
        <p:txBody>
          <a:bodyPr wrap="square">
            <a:spAutoFit/>
          </a:bodyPr>
          <a:lstStyle/>
          <a:p>
            <a:pPr algn="just"/>
            <a:r>
              <a:rPr lang="en-AU" sz="1600" kern="0" dirty="0">
                <a:effectLst/>
                <a:latin typeface="Gotham Rounded Book" pitchFamily="50" charset="0"/>
                <a:ea typeface="DengXian" panose="02010600030101010101" pitchFamily="2" charset="-122"/>
              </a:rPr>
              <a:t>TGA </a:t>
            </a:r>
            <a:r>
              <a:rPr lang="en-US" sz="1600" kern="0" dirty="0">
                <a:effectLst/>
                <a:latin typeface="Gotham Rounded Book" pitchFamily="50" charset="0"/>
                <a:ea typeface="DengXian" panose="02010600030101010101" pitchFamily="2" charset="-122"/>
              </a:rPr>
              <a:t>(</a:t>
            </a:r>
            <a:r>
              <a:rPr lang="en-AU" sz="1600" kern="0" dirty="0">
                <a:effectLst/>
                <a:latin typeface="Gotham Rounded Book" pitchFamily="50" charset="0"/>
                <a:ea typeface="DengXian" panose="02010600030101010101" pitchFamily="2" charset="-122"/>
              </a:rPr>
              <a:t>Therapeutic Goods Administration) assesses safety, efficacy, and the quality of new medicines.</a:t>
            </a:r>
            <a:endParaRPr lang="en-AU" sz="1600" dirty="0">
              <a:latin typeface="Gotham Rounded Book" pitchFamily="50" charset="0"/>
            </a:endParaRPr>
          </a:p>
        </p:txBody>
      </p:sp>
      <p:sp>
        <p:nvSpPr>
          <p:cNvPr id="47" name="TextBox 46">
            <a:extLst>
              <a:ext uri="{FF2B5EF4-FFF2-40B4-BE49-F238E27FC236}">
                <a16:creationId xmlns:a16="http://schemas.microsoft.com/office/drawing/2014/main" id="{E71E0C93-47ED-6786-E59A-BAF7A40F2FDA}"/>
              </a:ext>
            </a:extLst>
          </p:cNvPr>
          <p:cNvSpPr txBox="1"/>
          <p:nvPr/>
        </p:nvSpPr>
        <p:spPr>
          <a:xfrm>
            <a:off x="201087" y="4866576"/>
            <a:ext cx="9025147" cy="400879"/>
          </a:xfrm>
          <a:prstGeom prst="rect">
            <a:avLst/>
          </a:prstGeom>
          <a:noFill/>
        </p:spPr>
        <p:txBody>
          <a:bodyPr wrap="square">
            <a:spAutoFit/>
          </a:bodyPr>
          <a:lstStyle/>
          <a:p>
            <a:pPr>
              <a:lnSpc>
                <a:spcPct val="107000"/>
              </a:lnSpc>
              <a:spcAft>
                <a:spcPts val="800"/>
              </a:spcAft>
              <a:buNone/>
            </a:pPr>
            <a:r>
              <a:rPr lang="en-AU" sz="2000" dirty="0">
                <a:effectLst/>
                <a:latin typeface="Gotham Rounded Book" pitchFamily="50" charset="0"/>
                <a:ea typeface="DengXian" panose="02010600030101010101" pitchFamily="2" charset="-122"/>
                <a:cs typeface="Cordia New" panose="020B0304020202020204" pitchFamily="34" charset="-34"/>
              </a:rPr>
              <a:t>The TGA and PBAC meet separately, but both are essential, basically:</a:t>
            </a:r>
          </a:p>
        </p:txBody>
      </p:sp>
      <p:sp>
        <p:nvSpPr>
          <p:cNvPr id="48" name="TextBox 47">
            <a:extLst>
              <a:ext uri="{FF2B5EF4-FFF2-40B4-BE49-F238E27FC236}">
                <a16:creationId xmlns:a16="http://schemas.microsoft.com/office/drawing/2014/main" id="{499526B2-2E49-D73D-6895-8FE1D3DB07FD}"/>
              </a:ext>
            </a:extLst>
          </p:cNvPr>
          <p:cNvSpPr txBox="1"/>
          <p:nvPr/>
        </p:nvSpPr>
        <p:spPr>
          <a:xfrm>
            <a:off x="447675" y="5317360"/>
            <a:ext cx="7184136" cy="339195"/>
          </a:xfrm>
          <a:prstGeom prst="rect">
            <a:avLst/>
          </a:prstGeom>
          <a:solidFill>
            <a:srgbClr val="E31D1A">
              <a:alpha val="20000"/>
            </a:srgbClr>
          </a:solidFill>
        </p:spPr>
        <p:txBody>
          <a:bodyPr wrap="square">
            <a:spAutoFit/>
          </a:bodyPr>
          <a:lstStyle/>
          <a:p>
            <a:pPr>
              <a:lnSpc>
                <a:spcPct val="107000"/>
              </a:lnSpc>
              <a:spcAft>
                <a:spcPts val="800"/>
              </a:spcAft>
              <a:buNone/>
            </a:pPr>
            <a:r>
              <a:rPr lang="en-AU" sz="1600" dirty="0">
                <a:effectLst/>
                <a:latin typeface="Gotham Rounded Book" pitchFamily="50" charset="0"/>
                <a:ea typeface="DengXian" panose="02010600030101010101" pitchFamily="2" charset="-122"/>
                <a:cs typeface="Cordia New" panose="020B0304020202020204" pitchFamily="34" charset="-34"/>
              </a:rPr>
              <a:t>TGA says </a:t>
            </a:r>
            <a:r>
              <a:rPr lang="en-AU" sz="1600" i="1" dirty="0">
                <a:effectLst/>
                <a:latin typeface="Gotham Rounded Book" pitchFamily="50" charset="0"/>
                <a:ea typeface="DengXian" panose="02010600030101010101" pitchFamily="2" charset="-122"/>
                <a:cs typeface="Cordia New" panose="020B0304020202020204" pitchFamily="34" charset="-34"/>
              </a:rPr>
              <a:t>“Yes, this drug works, and is safe”	</a:t>
            </a:r>
            <a:endParaRPr lang="en-AU" sz="1600" dirty="0">
              <a:effectLst/>
              <a:latin typeface="Gotham Rounded Book" pitchFamily="50" charset="0"/>
              <a:ea typeface="DengXian" panose="02010600030101010101" pitchFamily="2" charset="-122"/>
              <a:cs typeface="Cordia New" panose="020B0304020202020204" pitchFamily="34" charset="-34"/>
            </a:endParaRPr>
          </a:p>
        </p:txBody>
      </p:sp>
      <p:sp>
        <p:nvSpPr>
          <p:cNvPr id="49" name="TextBox 48">
            <a:extLst>
              <a:ext uri="{FF2B5EF4-FFF2-40B4-BE49-F238E27FC236}">
                <a16:creationId xmlns:a16="http://schemas.microsoft.com/office/drawing/2014/main" id="{1C25652D-1D6E-5C52-3BF0-3D02F72DDAF0}"/>
              </a:ext>
            </a:extLst>
          </p:cNvPr>
          <p:cNvSpPr txBox="1"/>
          <p:nvPr/>
        </p:nvSpPr>
        <p:spPr>
          <a:xfrm>
            <a:off x="451298" y="5676052"/>
            <a:ext cx="7184137" cy="339195"/>
          </a:xfrm>
          <a:prstGeom prst="rect">
            <a:avLst/>
          </a:prstGeom>
          <a:solidFill>
            <a:srgbClr val="004987">
              <a:alpha val="20000"/>
            </a:srgbClr>
          </a:solidFill>
        </p:spPr>
        <p:txBody>
          <a:bodyPr wrap="square">
            <a:spAutoFit/>
          </a:bodyPr>
          <a:lstStyle/>
          <a:p>
            <a:pPr>
              <a:lnSpc>
                <a:spcPct val="107000"/>
              </a:lnSpc>
              <a:spcAft>
                <a:spcPts val="800"/>
              </a:spcAft>
            </a:pPr>
            <a:r>
              <a:rPr lang="en-AU" sz="1600" dirty="0">
                <a:effectLst/>
                <a:latin typeface="Gotham Rounded Book" pitchFamily="50" charset="0"/>
                <a:ea typeface="DengXian" panose="02010600030101010101" pitchFamily="2" charset="-122"/>
                <a:cs typeface="Cordia New" panose="020B0304020202020204" pitchFamily="34" charset="-34"/>
              </a:rPr>
              <a:t>The PBAC says “</a:t>
            </a:r>
            <a:r>
              <a:rPr lang="en-AU" sz="1600" i="1" dirty="0">
                <a:effectLst/>
                <a:latin typeface="Gotham Rounded Book" pitchFamily="50" charset="0"/>
                <a:ea typeface="DengXian" panose="02010600030101010101" pitchFamily="2" charset="-122"/>
                <a:cs typeface="Cordia New" panose="020B0304020202020204" pitchFamily="34" charset="-34"/>
              </a:rPr>
              <a:t>Yes, this drug is worth funding with taxpayer money”</a:t>
            </a:r>
            <a:endParaRPr lang="en-AU" sz="1600" dirty="0">
              <a:effectLst/>
              <a:latin typeface="Gotham Rounded Book" pitchFamily="50" charset="0"/>
              <a:ea typeface="DengXian" panose="02010600030101010101" pitchFamily="2" charset="-122"/>
              <a:cs typeface="Cordia New" panose="020B0304020202020204" pitchFamily="34" charset="-34"/>
            </a:endParaRPr>
          </a:p>
        </p:txBody>
      </p:sp>
      <p:grpSp>
        <p:nvGrpSpPr>
          <p:cNvPr id="42" name="Group 41">
            <a:extLst>
              <a:ext uri="{FF2B5EF4-FFF2-40B4-BE49-F238E27FC236}">
                <a16:creationId xmlns:a16="http://schemas.microsoft.com/office/drawing/2014/main" id="{4584E850-31E8-86F1-9F5E-137DFF934A9C}"/>
              </a:ext>
            </a:extLst>
          </p:cNvPr>
          <p:cNvGrpSpPr/>
          <p:nvPr/>
        </p:nvGrpSpPr>
        <p:grpSpPr>
          <a:xfrm>
            <a:off x="-1" y="6115050"/>
            <a:ext cx="12192001" cy="776654"/>
            <a:chOff x="-1" y="6115050"/>
            <a:chExt cx="12192001" cy="776654"/>
          </a:xfrm>
        </p:grpSpPr>
        <p:cxnSp>
          <p:nvCxnSpPr>
            <p:cNvPr id="43" name="Straight Connector 42">
              <a:extLst>
                <a:ext uri="{FF2B5EF4-FFF2-40B4-BE49-F238E27FC236}">
                  <a16:creationId xmlns:a16="http://schemas.microsoft.com/office/drawing/2014/main" id="{D36A7E27-DCAE-5733-D51F-2F1EC2082A48}"/>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28D26F8C-09A4-5975-90A4-220DC124AD5E}"/>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379369E-FDEC-BC9E-9159-767963A19340}"/>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53" name="Rectangle 52">
              <a:extLst>
                <a:ext uri="{FF2B5EF4-FFF2-40B4-BE49-F238E27FC236}">
                  <a16:creationId xmlns:a16="http://schemas.microsoft.com/office/drawing/2014/main" id="{862F6F7D-32CA-FFCB-5F22-1C95C3C38D0F}"/>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55" name="Flowchart: Connector 54">
            <a:extLst>
              <a:ext uri="{FF2B5EF4-FFF2-40B4-BE49-F238E27FC236}">
                <a16:creationId xmlns:a16="http://schemas.microsoft.com/office/drawing/2014/main" id="{5A0E6735-73D4-D162-8E35-E136053696BE}"/>
              </a:ext>
            </a:extLst>
          </p:cNvPr>
          <p:cNvSpPr/>
          <p:nvPr/>
        </p:nvSpPr>
        <p:spPr>
          <a:xfrm rot="20885410">
            <a:off x="9154963" y="-1908958"/>
            <a:ext cx="2807340" cy="3044272"/>
          </a:xfrm>
          <a:prstGeom prst="flowChartConnector">
            <a:avLst/>
          </a:prstGeom>
          <a:solidFill>
            <a:srgbClr val="004987">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7" name="Flowchart: Connector 56">
            <a:extLst>
              <a:ext uri="{FF2B5EF4-FFF2-40B4-BE49-F238E27FC236}">
                <a16:creationId xmlns:a16="http://schemas.microsoft.com/office/drawing/2014/main" id="{BB473612-0F3A-B9E5-B332-25B764A21B4C}"/>
              </a:ext>
            </a:extLst>
          </p:cNvPr>
          <p:cNvSpPr/>
          <p:nvPr/>
        </p:nvSpPr>
        <p:spPr>
          <a:xfrm rot="20885410">
            <a:off x="9154962" y="-1965746"/>
            <a:ext cx="2807340" cy="3044271"/>
          </a:xfrm>
          <a:prstGeom prst="flowChartConnector">
            <a:avLst/>
          </a:prstGeom>
          <a:noFill/>
          <a:ln w="76200">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8" name="Flowchart: Connector 57">
            <a:extLst>
              <a:ext uri="{FF2B5EF4-FFF2-40B4-BE49-F238E27FC236}">
                <a16:creationId xmlns:a16="http://schemas.microsoft.com/office/drawing/2014/main" id="{9C397BA0-1179-3FAB-24FA-600CD0A95CE5}"/>
              </a:ext>
            </a:extLst>
          </p:cNvPr>
          <p:cNvSpPr/>
          <p:nvPr/>
        </p:nvSpPr>
        <p:spPr>
          <a:xfrm rot="20885410">
            <a:off x="11478904" y="-258871"/>
            <a:ext cx="1588112" cy="1612370"/>
          </a:xfrm>
          <a:prstGeom prst="flowChartConnector">
            <a:avLst/>
          </a:prstGeom>
          <a:solidFill>
            <a:srgbClr val="E31D1A">
              <a:alpha val="25882"/>
            </a:srgbClr>
          </a:solidFill>
          <a:ln w="5715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Picture 7">
            <a:extLst>
              <a:ext uri="{FF2B5EF4-FFF2-40B4-BE49-F238E27FC236}">
                <a16:creationId xmlns:a16="http://schemas.microsoft.com/office/drawing/2014/main" id="{08DB363C-F8FE-B173-EF29-0615A409A745}"/>
              </a:ext>
            </a:extLst>
          </p:cNvPr>
          <p:cNvPicPr>
            <a:picLocks noChangeAspect="1"/>
          </p:cNvPicPr>
          <p:nvPr/>
        </p:nvPicPr>
        <p:blipFill>
          <a:blip r:embed="rId3">
            <a:extLst>
              <a:ext uri="{28A0092B-C50C-407E-A947-70E740481C1C}">
                <a14:useLocalDpi xmlns:a14="http://schemas.microsoft.com/office/drawing/2010/main" val="0"/>
              </a:ext>
            </a:extLst>
          </a:blip>
          <a:srcRect l="34766" t="6560" r="15391"/>
          <a:stretch>
            <a:fillRect/>
          </a:stretch>
        </p:blipFill>
        <p:spPr>
          <a:xfrm rot="20736206">
            <a:off x="16928359" y="-665720"/>
            <a:ext cx="6219770" cy="6558742"/>
          </a:xfrm>
          <a:prstGeom prst="rect">
            <a:avLst/>
          </a:prstGeom>
        </p:spPr>
      </p:pic>
      <p:sp>
        <p:nvSpPr>
          <p:cNvPr id="9" name="TextBox 8">
            <a:extLst>
              <a:ext uri="{FF2B5EF4-FFF2-40B4-BE49-F238E27FC236}">
                <a16:creationId xmlns:a16="http://schemas.microsoft.com/office/drawing/2014/main" id="{7BC17E5F-725A-434D-A6A1-844AB5A4049D}"/>
              </a:ext>
            </a:extLst>
          </p:cNvPr>
          <p:cNvSpPr txBox="1"/>
          <p:nvPr/>
        </p:nvSpPr>
        <p:spPr>
          <a:xfrm>
            <a:off x="-5106443" y="4872646"/>
            <a:ext cx="1492254" cy="338554"/>
          </a:xfrm>
          <a:prstGeom prst="rect">
            <a:avLst/>
          </a:prstGeom>
          <a:noFill/>
        </p:spPr>
        <p:txBody>
          <a:bodyPr wrap="square" rtlCol="0">
            <a:spAutoFit/>
          </a:bodyPr>
          <a:lstStyle/>
          <a:p>
            <a:pPr lvl="0"/>
            <a:r>
              <a:rPr lang="en-AU" sz="1600" dirty="0">
                <a:solidFill>
                  <a:srgbClr val="003E52"/>
                </a:solidFill>
                <a:latin typeface="Gotham Rounded Medium" pitchFamily="50" charset="0"/>
              </a:rPr>
              <a:t>Researchers</a:t>
            </a:r>
          </a:p>
        </p:txBody>
      </p:sp>
      <p:sp>
        <p:nvSpPr>
          <p:cNvPr id="11" name="TextBox 10">
            <a:extLst>
              <a:ext uri="{FF2B5EF4-FFF2-40B4-BE49-F238E27FC236}">
                <a16:creationId xmlns:a16="http://schemas.microsoft.com/office/drawing/2014/main" id="{F53C7A2D-BEB2-5E58-7581-9DF50E507680}"/>
              </a:ext>
            </a:extLst>
          </p:cNvPr>
          <p:cNvSpPr txBox="1"/>
          <p:nvPr/>
        </p:nvSpPr>
        <p:spPr>
          <a:xfrm>
            <a:off x="-5106442" y="2118673"/>
            <a:ext cx="1492253" cy="338554"/>
          </a:xfrm>
          <a:prstGeom prst="rect">
            <a:avLst/>
          </a:prstGeom>
          <a:noFill/>
        </p:spPr>
        <p:txBody>
          <a:bodyPr wrap="square" rtlCol="0">
            <a:spAutoFit/>
          </a:bodyPr>
          <a:lstStyle/>
          <a:p>
            <a:pPr lvl="0"/>
            <a:r>
              <a:rPr lang="en-AU" sz="1600" dirty="0">
                <a:solidFill>
                  <a:srgbClr val="E31D1A"/>
                </a:solidFill>
                <a:latin typeface="Gotham Rounded Medium" pitchFamily="50" charset="0"/>
              </a:rPr>
              <a:t>Ministers</a:t>
            </a:r>
          </a:p>
        </p:txBody>
      </p:sp>
      <p:sp>
        <p:nvSpPr>
          <p:cNvPr id="12" name="TextBox 11">
            <a:extLst>
              <a:ext uri="{FF2B5EF4-FFF2-40B4-BE49-F238E27FC236}">
                <a16:creationId xmlns:a16="http://schemas.microsoft.com/office/drawing/2014/main" id="{87CB7E43-8CAC-7694-163E-4FF01489FFE5}"/>
              </a:ext>
            </a:extLst>
          </p:cNvPr>
          <p:cNvSpPr txBox="1"/>
          <p:nvPr/>
        </p:nvSpPr>
        <p:spPr>
          <a:xfrm>
            <a:off x="-5106442" y="3602282"/>
            <a:ext cx="1492253" cy="338554"/>
          </a:xfrm>
          <a:prstGeom prst="rect">
            <a:avLst/>
          </a:prstGeom>
          <a:noFill/>
        </p:spPr>
        <p:txBody>
          <a:bodyPr wrap="square" rtlCol="0">
            <a:spAutoFit/>
          </a:bodyPr>
          <a:lstStyle/>
          <a:p>
            <a:pPr lvl="0"/>
            <a:r>
              <a:rPr lang="en-AU" sz="1600" dirty="0">
                <a:solidFill>
                  <a:srgbClr val="004987"/>
                </a:solidFill>
                <a:latin typeface="Gotham Rounded Medium" pitchFamily="50" charset="0"/>
              </a:rPr>
              <a:t>Clinicians</a:t>
            </a:r>
          </a:p>
        </p:txBody>
      </p:sp>
      <p:pic>
        <p:nvPicPr>
          <p:cNvPr id="13" name="Picture 12">
            <a:extLst>
              <a:ext uri="{FF2B5EF4-FFF2-40B4-BE49-F238E27FC236}">
                <a16:creationId xmlns:a16="http://schemas.microsoft.com/office/drawing/2014/main" id="{BF20A298-E9AD-63B1-8082-578BD46B7FB9}"/>
              </a:ext>
            </a:extLst>
          </p:cNvPr>
          <p:cNvPicPr>
            <a:picLocks noChangeAspect="1"/>
          </p:cNvPicPr>
          <p:nvPr/>
        </p:nvPicPr>
        <p:blipFill>
          <a:blip r:embed="rId4">
            <a:extLst>
              <a:ext uri="{28A0092B-C50C-407E-A947-70E740481C1C}">
                <a14:useLocalDpi xmlns:a14="http://schemas.microsoft.com/office/drawing/2010/main" val="0"/>
              </a:ext>
            </a:extLst>
          </a:blip>
          <a:srcRect l="36025" t="50764" r="35171" b="7296"/>
          <a:stretch>
            <a:fillRect/>
          </a:stretch>
        </p:blipFill>
        <p:spPr>
          <a:xfrm>
            <a:off x="10627041" y="-4438144"/>
            <a:ext cx="3291840" cy="2516400"/>
          </a:xfrm>
          <a:prstGeom prst="rect">
            <a:avLst/>
          </a:prstGeom>
        </p:spPr>
      </p:pic>
      <p:pic>
        <p:nvPicPr>
          <p:cNvPr id="14" name="Picture 13">
            <a:extLst>
              <a:ext uri="{FF2B5EF4-FFF2-40B4-BE49-F238E27FC236}">
                <a16:creationId xmlns:a16="http://schemas.microsoft.com/office/drawing/2014/main" id="{36FFF5C9-D71E-C57A-E7CB-595EF82A94AA}"/>
              </a:ext>
            </a:extLst>
          </p:cNvPr>
          <p:cNvPicPr>
            <a:picLocks noChangeAspect="1"/>
          </p:cNvPicPr>
          <p:nvPr/>
        </p:nvPicPr>
        <p:blipFill>
          <a:blip r:embed="rId4">
            <a:extLst>
              <a:ext uri="{28A0092B-C50C-407E-A947-70E740481C1C}">
                <a14:useLocalDpi xmlns:a14="http://schemas.microsoft.com/office/drawing/2010/main" val="0"/>
              </a:ext>
            </a:extLst>
          </a:blip>
          <a:srcRect l="4210" t="45512" r="66986" b="11358"/>
          <a:stretch>
            <a:fillRect/>
          </a:stretch>
        </p:blipFill>
        <p:spPr>
          <a:xfrm>
            <a:off x="10541518" y="-4996322"/>
            <a:ext cx="3291841" cy="2587728"/>
          </a:xfrm>
          <a:prstGeom prst="rect">
            <a:avLst/>
          </a:prstGeom>
        </p:spPr>
      </p:pic>
      <p:sp>
        <p:nvSpPr>
          <p:cNvPr id="2" name="TextBox 1">
            <a:extLst>
              <a:ext uri="{FF2B5EF4-FFF2-40B4-BE49-F238E27FC236}">
                <a16:creationId xmlns:a16="http://schemas.microsoft.com/office/drawing/2014/main" id="{F4FED55C-EC6D-7C4E-3254-9FB0A3A71FF9}"/>
              </a:ext>
            </a:extLst>
          </p:cNvPr>
          <p:cNvSpPr txBox="1"/>
          <p:nvPr/>
        </p:nvSpPr>
        <p:spPr>
          <a:xfrm>
            <a:off x="6056167" y="1121836"/>
            <a:ext cx="959227" cy="369332"/>
          </a:xfrm>
          <a:prstGeom prst="rect">
            <a:avLst/>
          </a:prstGeom>
          <a:noFill/>
        </p:spPr>
        <p:txBody>
          <a:bodyPr wrap="square" rtlCol="0">
            <a:spAutoFit/>
          </a:bodyPr>
          <a:lstStyle/>
          <a:p>
            <a:r>
              <a:rPr lang="en-AU" dirty="0">
                <a:solidFill>
                  <a:srgbClr val="E31D1A"/>
                </a:solidFill>
                <a:latin typeface="Gotham Rounded Medium" pitchFamily="50" charset="0"/>
              </a:rPr>
              <a:t>PBAC</a:t>
            </a:r>
          </a:p>
        </p:txBody>
      </p:sp>
      <p:sp>
        <p:nvSpPr>
          <p:cNvPr id="5" name="TextBox 4">
            <a:extLst>
              <a:ext uri="{FF2B5EF4-FFF2-40B4-BE49-F238E27FC236}">
                <a16:creationId xmlns:a16="http://schemas.microsoft.com/office/drawing/2014/main" id="{6AC7285B-6D40-EFA0-2335-D0871D83FBE7}"/>
              </a:ext>
            </a:extLst>
          </p:cNvPr>
          <p:cNvSpPr txBox="1"/>
          <p:nvPr/>
        </p:nvSpPr>
        <p:spPr>
          <a:xfrm>
            <a:off x="6056167" y="1480285"/>
            <a:ext cx="6242177" cy="866135"/>
          </a:xfrm>
          <a:prstGeom prst="rect">
            <a:avLst/>
          </a:prstGeom>
          <a:noFill/>
        </p:spPr>
        <p:txBody>
          <a:bodyPr wrap="square">
            <a:spAutoFit/>
          </a:bodyPr>
          <a:lstStyle/>
          <a:p>
            <a:pPr lvl="0">
              <a:lnSpc>
                <a:spcPct val="107000"/>
              </a:lnSpc>
              <a:spcAft>
                <a:spcPts val="800"/>
              </a:spcAft>
            </a:pPr>
            <a:r>
              <a:rPr lang="en-AU" sz="1600" dirty="0">
                <a:effectLst/>
                <a:latin typeface="Gotham Rounded Book" pitchFamily="50" charset="0"/>
                <a:ea typeface="DengXian" panose="02010600030101010101" pitchFamily="2" charset="-122"/>
                <a:cs typeface="Cordia New" panose="020B0304020202020204" pitchFamily="34" charset="-34"/>
              </a:rPr>
              <a:t>PBAC (Pharmaceutical Benefits Advisory Committee)  reviews cost-effectiveness and clinical value, recommends whether a drug should be subsidised under the </a:t>
            </a:r>
            <a:r>
              <a:rPr lang="en-AU" sz="1600" b="1" dirty="0">
                <a:solidFill>
                  <a:srgbClr val="003E52"/>
                </a:solidFill>
                <a:effectLst/>
                <a:latin typeface="Gotham Rounded Book" pitchFamily="50" charset="0"/>
                <a:ea typeface="DengXian" panose="02010600030101010101" pitchFamily="2" charset="-122"/>
                <a:cs typeface="Cordia New" panose="020B0304020202020204" pitchFamily="34" charset="-34"/>
              </a:rPr>
              <a:t>PBS.</a:t>
            </a:r>
            <a:endParaRPr lang="en-AU" sz="1600" dirty="0">
              <a:solidFill>
                <a:srgbClr val="003E52"/>
              </a:solidFill>
              <a:effectLst/>
              <a:latin typeface="Gotham Rounded Book" pitchFamily="50" charset="0"/>
              <a:ea typeface="DengXian" panose="02010600030101010101" pitchFamily="2" charset="-122"/>
              <a:cs typeface="Cordia New" panose="020B0304020202020204" pitchFamily="34" charset="-34"/>
            </a:endParaRPr>
          </a:p>
        </p:txBody>
      </p:sp>
      <p:pic>
        <p:nvPicPr>
          <p:cNvPr id="15" name="Graphic 14" descr="Badge 1 with solid fill">
            <a:extLst>
              <a:ext uri="{FF2B5EF4-FFF2-40B4-BE49-F238E27FC236}">
                <a16:creationId xmlns:a16="http://schemas.microsoft.com/office/drawing/2014/main" id="{11D4742B-CC3B-8DB7-D24D-39D164BF10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191" y="1121149"/>
            <a:ext cx="350434" cy="350434"/>
          </a:xfrm>
          <a:prstGeom prst="rect">
            <a:avLst/>
          </a:prstGeom>
        </p:spPr>
      </p:pic>
      <p:pic>
        <p:nvPicPr>
          <p:cNvPr id="17" name="Graphic 16" descr="Badge with solid fill">
            <a:extLst>
              <a:ext uri="{FF2B5EF4-FFF2-40B4-BE49-F238E27FC236}">
                <a16:creationId xmlns:a16="http://schemas.microsoft.com/office/drawing/2014/main" id="{8F563E84-2256-D530-68D9-E62F6844E02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870" y="2306274"/>
            <a:ext cx="350434" cy="350434"/>
          </a:xfrm>
          <a:prstGeom prst="rect">
            <a:avLst/>
          </a:prstGeom>
        </p:spPr>
      </p:pic>
      <p:pic>
        <p:nvPicPr>
          <p:cNvPr id="19" name="Graphic 18" descr="Badge 3 with solid fill">
            <a:extLst>
              <a:ext uri="{FF2B5EF4-FFF2-40B4-BE49-F238E27FC236}">
                <a16:creationId xmlns:a16="http://schemas.microsoft.com/office/drawing/2014/main" id="{3E725848-34E9-10B2-4FBE-AB30278F119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720" y="3685492"/>
            <a:ext cx="350434" cy="350434"/>
          </a:xfrm>
          <a:prstGeom prst="rect">
            <a:avLst/>
          </a:prstGeom>
        </p:spPr>
      </p:pic>
      <p:pic>
        <p:nvPicPr>
          <p:cNvPr id="21" name="Graphic 20" descr="Badge 4 with solid fill">
            <a:extLst>
              <a:ext uri="{FF2B5EF4-FFF2-40B4-BE49-F238E27FC236}">
                <a16:creationId xmlns:a16="http://schemas.microsoft.com/office/drawing/2014/main" id="{511CEBD1-70D6-ED3F-506C-B2B909BD6C6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759228" y="1121561"/>
            <a:ext cx="350434" cy="350434"/>
          </a:xfrm>
          <a:prstGeom prst="rect">
            <a:avLst/>
          </a:prstGeom>
        </p:spPr>
      </p:pic>
      <p:sp>
        <p:nvSpPr>
          <p:cNvPr id="24" name="TextBox 23">
            <a:extLst>
              <a:ext uri="{FF2B5EF4-FFF2-40B4-BE49-F238E27FC236}">
                <a16:creationId xmlns:a16="http://schemas.microsoft.com/office/drawing/2014/main" id="{CA3C71FE-3E22-6B9A-D7B5-7B7A824E6101}"/>
              </a:ext>
            </a:extLst>
          </p:cNvPr>
          <p:cNvSpPr txBox="1"/>
          <p:nvPr/>
        </p:nvSpPr>
        <p:spPr>
          <a:xfrm>
            <a:off x="6073129" y="2683203"/>
            <a:ext cx="5928621" cy="1077218"/>
          </a:xfrm>
          <a:prstGeom prst="rect">
            <a:avLst/>
          </a:prstGeom>
          <a:noFill/>
        </p:spPr>
        <p:txBody>
          <a:bodyPr wrap="square">
            <a:spAutoFit/>
          </a:bodyPr>
          <a:lstStyle/>
          <a:p>
            <a:r>
              <a:rPr lang="en-AU" sz="1600" kern="0" dirty="0">
                <a:effectLst/>
                <a:latin typeface="Gotham Rounded Book" pitchFamily="50" charset="0"/>
                <a:ea typeface="DengXian" panose="02010600030101010101" pitchFamily="2" charset="-122"/>
              </a:rPr>
              <a:t>If approved by PBAC and the Federal Minister for Health, medicine</a:t>
            </a:r>
            <a:r>
              <a:rPr lang="en-AU" sz="1600" kern="0" dirty="0">
                <a:latin typeface="Gotham Rounded Book" pitchFamily="50" charset="0"/>
                <a:ea typeface="DengXian" panose="02010600030101010101" pitchFamily="2" charset="-122"/>
              </a:rPr>
              <a:t> listed on the PBS (Pharmaceutical Benefits Scheme)</a:t>
            </a:r>
            <a:r>
              <a:rPr lang="en-AU" sz="1600" kern="0" dirty="0">
                <a:effectLst/>
                <a:latin typeface="Gotham Rounded Book" pitchFamily="50" charset="0"/>
                <a:ea typeface="DengXian" panose="02010600030101010101" pitchFamily="2" charset="-122"/>
              </a:rPr>
              <a:t> becomes subsidised, reducing costs from hundreds of thousands to affordable co-payments</a:t>
            </a:r>
            <a:endParaRPr lang="en-AU" sz="1600" dirty="0">
              <a:latin typeface="Gotham Rounded Book" pitchFamily="50" charset="0"/>
            </a:endParaRPr>
          </a:p>
        </p:txBody>
      </p:sp>
      <p:sp>
        <p:nvSpPr>
          <p:cNvPr id="7" name="TextBox 6">
            <a:extLst>
              <a:ext uri="{FF2B5EF4-FFF2-40B4-BE49-F238E27FC236}">
                <a16:creationId xmlns:a16="http://schemas.microsoft.com/office/drawing/2014/main" id="{56DAFEE0-E173-A35E-72D0-4B07C0A71388}"/>
              </a:ext>
            </a:extLst>
          </p:cNvPr>
          <p:cNvSpPr txBox="1"/>
          <p:nvPr/>
        </p:nvSpPr>
        <p:spPr>
          <a:xfrm>
            <a:off x="386913" y="2296825"/>
            <a:ext cx="2917316" cy="369332"/>
          </a:xfrm>
          <a:prstGeom prst="rect">
            <a:avLst/>
          </a:prstGeom>
          <a:noFill/>
        </p:spPr>
        <p:txBody>
          <a:bodyPr wrap="square" rtlCol="0">
            <a:spAutoFit/>
          </a:bodyPr>
          <a:lstStyle/>
          <a:p>
            <a:r>
              <a:rPr lang="en-US" dirty="0">
                <a:solidFill>
                  <a:srgbClr val="E31D1A"/>
                </a:solidFill>
                <a:latin typeface="Gotham Rounded Medium" pitchFamily="50" charset="0"/>
              </a:rPr>
              <a:t>Special Access Scheme</a:t>
            </a:r>
            <a:endParaRPr lang="en-AU" sz="1600" dirty="0">
              <a:solidFill>
                <a:srgbClr val="E31D1A"/>
              </a:solidFill>
              <a:latin typeface="Gotham Rounded Medium" pitchFamily="50" charset="0"/>
            </a:endParaRPr>
          </a:p>
        </p:txBody>
      </p:sp>
      <p:sp>
        <p:nvSpPr>
          <p:cNvPr id="16" name="TextBox 15">
            <a:extLst>
              <a:ext uri="{FF2B5EF4-FFF2-40B4-BE49-F238E27FC236}">
                <a16:creationId xmlns:a16="http://schemas.microsoft.com/office/drawing/2014/main" id="{CD53FDAE-639A-200F-4BCB-9C1EBEC08949}"/>
              </a:ext>
            </a:extLst>
          </p:cNvPr>
          <p:cNvSpPr txBox="1"/>
          <p:nvPr/>
        </p:nvSpPr>
        <p:spPr>
          <a:xfrm>
            <a:off x="440373" y="2607214"/>
            <a:ext cx="5331759" cy="1077218"/>
          </a:xfrm>
          <a:prstGeom prst="rect">
            <a:avLst/>
          </a:prstGeom>
          <a:noFill/>
        </p:spPr>
        <p:txBody>
          <a:bodyPr wrap="square">
            <a:spAutoFit/>
          </a:bodyPr>
          <a:lstStyle/>
          <a:p>
            <a:pPr algn="just"/>
            <a:r>
              <a:rPr lang="en-AU" sz="1600" dirty="0">
                <a:latin typeface="Gotham Rounded Book" pitchFamily="50" charset="0"/>
              </a:rPr>
              <a:t>Enables patients to access unapproved medicines through an application made by their treating healthcare professional when suitable approved treatment options are unavailable.</a:t>
            </a:r>
          </a:p>
        </p:txBody>
      </p:sp>
      <p:pic>
        <p:nvPicPr>
          <p:cNvPr id="20" name="Graphic 19" descr="Badge 5 with solid fill">
            <a:extLst>
              <a:ext uri="{FF2B5EF4-FFF2-40B4-BE49-F238E27FC236}">
                <a16:creationId xmlns:a16="http://schemas.microsoft.com/office/drawing/2014/main" id="{FFFF02F7-B7FB-7F86-E3B9-F48EACB8D9D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749801" y="2332427"/>
            <a:ext cx="369333" cy="369333"/>
          </a:xfrm>
          <a:prstGeom prst="rect">
            <a:avLst/>
          </a:prstGeom>
        </p:spPr>
      </p:pic>
      <p:pic>
        <p:nvPicPr>
          <p:cNvPr id="18" name="Picture 17">
            <a:extLst>
              <a:ext uri="{FF2B5EF4-FFF2-40B4-BE49-F238E27FC236}">
                <a16:creationId xmlns:a16="http://schemas.microsoft.com/office/drawing/2014/main" id="{4FDCCEA2-D056-E38C-FDC4-D3447C1EFB0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2844671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33F59-74BC-AB74-6E40-10B67D6676F2}"/>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4484B3C2-17AE-CA6E-83BB-66623CEF3600}"/>
              </a:ext>
            </a:extLst>
          </p:cNvPr>
          <p:cNvSpPr/>
          <p:nvPr/>
        </p:nvSpPr>
        <p:spPr>
          <a:xfrm>
            <a:off x="200288" y="2984601"/>
            <a:ext cx="5782389" cy="1339738"/>
          </a:xfrm>
          <a:prstGeom prst="rect">
            <a:avLst/>
          </a:prstGeom>
          <a:solidFill>
            <a:srgbClr val="E31D1A">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3" name="Rectangle 42">
            <a:extLst>
              <a:ext uri="{FF2B5EF4-FFF2-40B4-BE49-F238E27FC236}">
                <a16:creationId xmlns:a16="http://schemas.microsoft.com/office/drawing/2014/main" id="{12A5DADA-151A-3062-70CE-BA6892B733BE}"/>
              </a:ext>
            </a:extLst>
          </p:cNvPr>
          <p:cNvSpPr/>
          <p:nvPr/>
        </p:nvSpPr>
        <p:spPr>
          <a:xfrm>
            <a:off x="210876" y="967128"/>
            <a:ext cx="5771801" cy="1722187"/>
          </a:xfrm>
          <a:prstGeom prst="rect">
            <a:avLst/>
          </a:prstGeom>
          <a:solidFill>
            <a:srgbClr val="52B9E9">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Box 20">
            <a:extLst>
              <a:ext uri="{FF2B5EF4-FFF2-40B4-BE49-F238E27FC236}">
                <a16:creationId xmlns:a16="http://schemas.microsoft.com/office/drawing/2014/main" id="{E83C962B-AFB9-F4DB-4A1F-38B537AD7090}"/>
              </a:ext>
            </a:extLst>
          </p:cNvPr>
          <p:cNvSpPr txBox="1"/>
          <p:nvPr/>
        </p:nvSpPr>
        <p:spPr>
          <a:xfrm>
            <a:off x="218937" y="2087103"/>
            <a:ext cx="5790452" cy="584775"/>
          </a:xfrm>
          <a:prstGeom prst="rect">
            <a:avLst/>
          </a:prstGeom>
          <a:noFill/>
        </p:spPr>
        <p:txBody>
          <a:bodyPr wrap="square" rtlCol="0">
            <a:spAutoFit/>
          </a:bodyPr>
          <a:lstStyle/>
          <a:p>
            <a:pPr lvl="0"/>
            <a:r>
              <a:rPr lang="en-AU" sz="1600" b="1" dirty="0">
                <a:latin typeface="Gotham Rounded Book" pitchFamily="50" charset="0"/>
              </a:rPr>
              <a:t>Senators </a:t>
            </a:r>
            <a:r>
              <a:rPr lang="en-AU" sz="1600" dirty="0">
                <a:latin typeface="Gotham Rounded Book" pitchFamily="50" charset="0"/>
              </a:rPr>
              <a:t>can raise national issues, review legislation and influence government policy.</a:t>
            </a:r>
          </a:p>
        </p:txBody>
      </p:sp>
      <p:sp>
        <p:nvSpPr>
          <p:cNvPr id="4" name="Title 1">
            <a:extLst>
              <a:ext uri="{FF2B5EF4-FFF2-40B4-BE49-F238E27FC236}">
                <a16:creationId xmlns:a16="http://schemas.microsoft.com/office/drawing/2014/main" id="{B12E16C7-D1EF-AA28-48A9-F91B6EC4CED2}"/>
              </a:ext>
            </a:extLst>
          </p:cNvPr>
          <p:cNvSpPr txBox="1">
            <a:spLocks/>
          </p:cNvSpPr>
          <p:nvPr/>
        </p:nvSpPr>
        <p:spPr>
          <a:xfrm>
            <a:off x="139356" y="129233"/>
            <a:ext cx="4270430"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Advocacy Targets </a:t>
            </a:r>
            <a:endParaRPr lang="en-AU" sz="3300" dirty="0">
              <a:solidFill>
                <a:srgbClr val="E31D1A"/>
              </a:solidFill>
              <a:latin typeface="Gotham Rounded Bold" panose="02000000000000000000" pitchFamily="50" charset="0"/>
            </a:endParaRPr>
          </a:p>
        </p:txBody>
      </p:sp>
      <p:sp>
        <p:nvSpPr>
          <p:cNvPr id="8" name="TextBox 7">
            <a:extLst>
              <a:ext uri="{FF2B5EF4-FFF2-40B4-BE49-F238E27FC236}">
                <a16:creationId xmlns:a16="http://schemas.microsoft.com/office/drawing/2014/main" id="{9DC67013-C8E3-210A-8889-48CD4BA1FD4F}"/>
              </a:ext>
            </a:extLst>
          </p:cNvPr>
          <p:cNvSpPr txBox="1"/>
          <p:nvPr/>
        </p:nvSpPr>
        <p:spPr>
          <a:xfrm>
            <a:off x="128185" y="5231851"/>
            <a:ext cx="1492254" cy="338554"/>
          </a:xfrm>
          <a:prstGeom prst="rect">
            <a:avLst/>
          </a:prstGeom>
          <a:noFill/>
        </p:spPr>
        <p:txBody>
          <a:bodyPr wrap="square" rtlCol="0">
            <a:spAutoFit/>
          </a:bodyPr>
          <a:lstStyle/>
          <a:p>
            <a:pPr lvl="0"/>
            <a:r>
              <a:rPr lang="en-AU" sz="1600" dirty="0">
                <a:solidFill>
                  <a:srgbClr val="003E52"/>
                </a:solidFill>
                <a:latin typeface="Gotham Rounded Medium" pitchFamily="50" charset="0"/>
              </a:rPr>
              <a:t>Researchers</a:t>
            </a:r>
          </a:p>
        </p:txBody>
      </p:sp>
      <p:sp>
        <p:nvSpPr>
          <p:cNvPr id="12" name="TextBox 11">
            <a:extLst>
              <a:ext uri="{FF2B5EF4-FFF2-40B4-BE49-F238E27FC236}">
                <a16:creationId xmlns:a16="http://schemas.microsoft.com/office/drawing/2014/main" id="{2FB64349-4331-94F9-1CC0-8349561CF38B}"/>
              </a:ext>
            </a:extLst>
          </p:cNvPr>
          <p:cNvSpPr txBox="1"/>
          <p:nvPr/>
        </p:nvSpPr>
        <p:spPr>
          <a:xfrm>
            <a:off x="214019" y="4642384"/>
            <a:ext cx="5782389" cy="584775"/>
          </a:xfrm>
          <a:prstGeom prst="rect">
            <a:avLst/>
          </a:prstGeom>
          <a:solidFill>
            <a:srgbClr val="004987">
              <a:alpha val="20000"/>
            </a:srgbClr>
          </a:solidFill>
        </p:spPr>
        <p:txBody>
          <a:bodyPr wrap="square" rtlCol="0">
            <a:spAutoFit/>
          </a:bodyPr>
          <a:lstStyle/>
          <a:p>
            <a:pPr lvl="0"/>
            <a:r>
              <a:rPr lang="en-AU" sz="1600" dirty="0">
                <a:latin typeface="Gotham Rounded Book" pitchFamily="50" charset="0"/>
              </a:rPr>
              <a:t>Doctors and allied health professionals influence treatment guidelines and care standards.</a:t>
            </a:r>
          </a:p>
        </p:txBody>
      </p:sp>
      <p:sp>
        <p:nvSpPr>
          <p:cNvPr id="13" name="TextBox 12">
            <a:extLst>
              <a:ext uri="{FF2B5EF4-FFF2-40B4-BE49-F238E27FC236}">
                <a16:creationId xmlns:a16="http://schemas.microsoft.com/office/drawing/2014/main" id="{77F1B5F2-6F1F-EA32-590F-6FA7D6E3A601}"/>
              </a:ext>
            </a:extLst>
          </p:cNvPr>
          <p:cNvSpPr txBox="1"/>
          <p:nvPr/>
        </p:nvSpPr>
        <p:spPr>
          <a:xfrm>
            <a:off x="125149" y="628574"/>
            <a:ext cx="5962655" cy="338554"/>
          </a:xfrm>
          <a:prstGeom prst="rect">
            <a:avLst/>
          </a:prstGeom>
          <a:noFill/>
        </p:spPr>
        <p:txBody>
          <a:bodyPr wrap="square" rtlCol="0">
            <a:spAutoFit/>
          </a:bodyPr>
          <a:lstStyle/>
          <a:p>
            <a:pPr lvl="0"/>
            <a:r>
              <a:rPr lang="en-AU" sz="1600" dirty="0">
                <a:solidFill>
                  <a:srgbClr val="52B9E9"/>
                </a:solidFill>
                <a:latin typeface="Gotham Rounded Medium" pitchFamily="50" charset="0"/>
              </a:rPr>
              <a:t>Members of Parliament (MPs) and Senators </a:t>
            </a:r>
          </a:p>
        </p:txBody>
      </p:sp>
      <p:sp>
        <p:nvSpPr>
          <p:cNvPr id="14" name="TextBox 13">
            <a:extLst>
              <a:ext uri="{FF2B5EF4-FFF2-40B4-BE49-F238E27FC236}">
                <a16:creationId xmlns:a16="http://schemas.microsoft.com/office/drawing/2014/main" id="{292894C5-421E-524F-99D3-29FB5CBBAD3D}"/>
              </a:ext>
            </a:extLst>
          </p:cNvPr>
          <p:cNvSpPr txBox="1"/>
          <p:nvPr/>
        </p:nvSpPr>
        <p:spPr>
          <a:xfrm>
            <a:off x="128186" y="2670619"/>
            <a:ext cx="1492253" cy="338554"/>
          </a:xfrm>
          <a:prstGeom prst="rect">
            <a:avLst/>
          </a:prstGeom>
          <a:noFill/>
        </p:spPr>
        <p:txBody>
          <a:bodyPr wrap="square" rtlCol="0">
            <a:spAutoFit/>
          </a:bodyPr>
          <a:lstStyle/>
          <a:p>
            <a:pPr lvl="0"/>
            <a:r>
              <a:rPr lang="en-AU" sz="1600" dirty="0">
                <a:solidFill>
                  <a:srgbClr val="E31D1A"/>
                </a:solidFill>
                <a:latin typeface="Gotham Rounded Medium" pitchFamily="50" charset="0"/>
              </a:rPr>
              <a:t>Ministers</a:t>
            </a:r>
          </a:p>
        </p:txBody>
      </p:sp>
      <p:sp>
        <p:nvSpPr>
          <p:cNvPr id="5" name="TextBox 4">
            <a:extLst>
              <a:ext uri="{FF2B5EF4-FFF2-40B4-BE49-F238E27FC236}">
                <a16:creationId xmlns:a16="http://schemas.microsoft.com/office/drawing/2014/main" id="{8F2D00D8-8EF5-C647-87B3-E3ACCFC14F31}"/>
              </a:ext>
            </a:extLst>
          </p:cNvPr>
          <p:cNvSpPr txBox="1"/>
          <p:nvPr/>
        </p:nvSpPr>
        <p:spPr>
          <a:xfrm>
            <a:off x="200287" y="962833"/>
            <a:ext cx="5782390" cy="584775"/>
          </a:xfrm>
          <a:prstGeom prst="rect">
            <a:avLst/>
          </a:prstGeom>
          <a:noFill/>
        </p:spPr>
        <p:txBody>
          <a:bodyPr wrap="square" rtlCol="0">
            <a:spAutoFit/>
          </a:bodyPr>
          <a:lstStyle/>
          <a:p>
            <a:pPr lvl="0"/>
            <a:r>
              <a:rPr lang="en-AU" sz="1600" b="1" dirty="0">
                <a:latin typeface="Gotham Rounded Book" pitchFamily="50" charset="0"/>
              </a:rPr>
              <a:t>State MPs</a:t>
            </a:r>
            <a:r>
              <a:rPr lang="en-AU" sz="1600" dirty="0">
                <a:latin typeface="Gotham Rounded Book" pitchFamily="50" charset="0"/>
              </a:rPr>
              <a:t> raise issues relating to public hospitals and state-funded health services.</a:t>
            </a:r>
          </a:p>
        </p:txBody>
      </p:sp>
      <p:sp>
        <p:nvSpPr>
          <p:cNvPr id="6" name="TextBox 5">
            <a:extLst>
              <a:ext uri="{FF2B5EF4-FFF2-40B4-BE49-F238E27FC236}">
                <a16:creationId xmlns:a16="http://schemas.microsoft.com/office/drawing/2014/main" id="{E5F626FB-3BE4-11BF-3B98-F71FB5E42B44}"/>
              </a:ext>
            </a:extLst>
          </p:cNvPr>
          <p:cNvSpPr txBox="1"/>
          <p:nvPr/>
        </p:nvSpPr>
        <p:spPr>
          <a:xfrm>
            <a:off x="214019" y="2959166"/>
            <a:ext cx="5873785" cy="584775"/>
          </a:xfrm>
          <a:prstGeom prst="rect">
            <a:avLst/>
          </a:prstGeom>
          <a:noFill/>
          <a:ln>
            <a:noFill/>
          </a:ln>
        </p:spPr>
        <p:txBody>
          <a:bodyPr wrap="square" rtlCol="0">
            <a:spAutoFit/>
          </a:bodyPr>
          <a:lstStyle/>
          <a:p>
            <a:pPr lvl="0"/>
            <a:r>
              <a:rPr lang="en-AU" sz="1600" dirty="0">
                <a:latin typeface="Gotham Rounded Book" pitchFamily="50" charset="0"/>
              </a:rPr>
              <a:t>Health Minister, Finance Minister, or PM have decision-making power over PBS listings and funding. </a:t>
            </a:r>
          </a:p>
        </p:txBody>
      </p:sp>
      <p:sp>
        <p:nvSpPr>
          <p:cNvPr id="7" name="TextBox 6">
            <a:extLst>
              <a:ext uri="{FF2B5EF4-FFF2-40B4-BE49-F238E27FC236}">
                <a16:creationId xmlns:a16="http://schemas.microsoft.com/office/drawing/2014/main" id="{81D141F5-0B14-D9CE-8774-A1C1D1F4E533}"/>
              </a:ext>
            </a:extLst>
          </p:cNvPr>
          <p:cNvSpPr txBox="1"/>
          <p:nvPr/>
        </p:nvSpPr>
        <p:spPr>
          <a:xfrm>
            <a:off x="128186" y="4320823"/>
            <a:ext cx="1492253" cy="338554"/>
          </a:xfrm>
          <a:prstGeom prst="rect">
            <a:avLst/>
          </a:prstGeom>
          <a:noFill/>
        </p:spPr>
        <p:txBody>
          <a:bodyPr wrap="square" rtlCol="0">
            <a:spAutoFit/>
          </a:bodyPr>
          <a:lstStyle/>
          <a:p>
            <a:pPr lvl="0"/>
            <a:r>
              <a:rPr lang="en-AU" sz="1600" dirty="0">
                <a:solidFill>
                  <a:srgbClr val="004987"/>
                </a:solidFill>
                <a:latin typeface="Gotham Rounded Medium" pitchFamily="50" charset="0"/>
              </a:rPr>
              <a:t>Clinicians</a:t>
            </a:r>
          </a:p>
        </p:txBody>
      </p:sp>
      <p:sp>
        <p:nvSpPr>
          <p:cNvPr id="9" name="TextBox 8">
            <a:extLst>
              <a:ext uri="{FF2B5EF4-FFF2-40B4-BE49-F238E27FC236}">
                <a16:creationId xmlns:a16="http://schemas.microsoft.com/office/drawing/2014/main" id="{2FD930B5-764E-9556-200F-EC2BE136BA67}"/>
              </a:ext>
            </a:extLst>
          </p:cNvPr>
          <p:cNvSpPr txBox="1"/>
          <p:nvPr/>
        </p:nvSpPr>
        <p:spPr>
          <a:xfrm>
            <a:off x="214019" y="5541833"/>
            <a:ext cx="5784917" cy="338554"/>
          </a:xfrm>
          <a:prstGeom prst="rect">
            <a:avLst/>
          </a:prstGeom>
          <a:solidFill>
            <a:srgbClr val="003E52">
              <a:alpha val="40000"/>
            </a:srgbClr>
          </a:solidFill>
        </p:spPr>
        <p:txBody>
          <a:bodyPr wrap="square" rtlCol="0">
            <a:spAutoFit/>
          </a:bodyPr>
          <a:lstStyle/>
          <a:p>
            <a:pPr lvl="0"/>
            <a:r>
              <a:rPr lang="en-AU" sz="1600" dirty="0">
                <a:latin typeface="Gotham Rounded Book" pitchFamily="50" charset="0"/>
              </a:rPr>
              <a:t>Generate evidence that supports advocacy campaigns.</a:t>
            </a:r>
          </a:p>
        </p:txBody>
      </p:sp>
      <p:grpSp>
        <p:nvGrpSpPr>
          <p:cNvPr id="2" name="Group 1">
            <a:extLst>
              <a:ext uri="{FF2B5EF4-FFF2-40B4-BE49-F238E27FC236}">
                <a16:creationId xmlns:a16="http://schemas.microsoft.com/office/drawing/2014/main" id="{A49C5DE9-74C3-C744-51D0-5439EBFEB299}"/>
              </a:ext>
            </a:extLst>
          </p:cNvPr>
          <p:cNvGrpSpPr/>
          <p:nvPr/>
        </p:nvGrpSpPr>
        <p:grpSpPr>
          <a:xfrm>
            <a:off x="-1" y="6115050"/>
            <a:ext cx="12192001" cy="776654"/>
            <a:chOff x="-1" y="6115050"/>
            <a:chExt cx="12192001" cy="776654"/>
          </a:xfrm>
        </p:grpSpPr>
        <p:cxnSp>
          <p:nvCxnSpPr>
            <p:cNvPr id="11" name="Straight Connector 10">
              <a:extLst>
                <a:ext uri="{FF2B5EF4-FFF2-40B4-BE49-F238E27FC236}">
                  <a16:creationId xmlns:a16="http://schemas.microsoft.com/office/drawing/2014/main" id="{4760E7FF-6AF8-8A2F-EF66-2A30161AB7B4}"/>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539E10A-48E0-B9CD-1E03-4D99A8C7EDFB}"/>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C01026B-F1C1-448F-7390-6319E8D96E3D}"/>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B63BEAA-2D72-D635-E087-4F4AEA211021}"/>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2" name="TextBox 41">
            <a:extLst>
              <a:ext uri="{FF2B5EF4-FFF2-40B4-BE49-F238E27FC236}">
                <a16:creationId xmlns:a16="http://schemas.microsoft.com/office/drawing/2014/main" id="{6D40107B-3582-8D84-04D8-97A57B644AF2}"/>
              </a:ext>
            </a:extLst>
          </p:cNvPr>
          <p:cNvSpPr txBox="1"/>
          <p:nvPr/>
        </p:nvSpPr>
        <p:spPr>
          <a:xfrm>
            <a:off x="218937" y="1528513"/>
            <a:ext cx="5782391" cy="584775"/>
          </a:xfrm>
          <a:prstGeom prst="rect">
            <a:avLst/>
          </a:prstGeom>
          <a:noFill/>
        </p:spPr>
        <p:txBody>
          <a:bodyPr wrap="square">
            <a:spAutoFit/>
          </a:bodyPr>
          <a:lstStyle/>
          <a:p>
            <a:r>
              <a:rPr lang="en-AU" sz="1600" b="1" dirty="0">
                <a:latin typeface="Gotham Rounded Book" pitchFamily="50" charset="0"/>
              </a:rPr>
              <a:t>Federal MPs</a:t>
            </a:r>
            <a:r>
              <a:rPr lang="en-AU" sz="1600" dirty="0">
                <a:latin typeface="Gotham Rounded Book" pitchFamily="50" charset="0"/>
              </a:rPr>
              <a:t> raise issues relating to Medicare, the PBS, national health policy and federal funding.</a:t>
            </a:r>
            <a:endParaRPr lang="en-AU" sz="1600" dirty="0"/>
          </a:p>
        </p:txBody>
      </p:sp>
      <p:sp>
        <p:nvSpPr>
          <p:cNvPr id="48" name="TextBox 47">
            <a:extLst>
              <a:ext uri="{FF2B5EF4-FFF2-40B4-BE49-F238E27FC236}">
                <a16:creationId xmlns:a16="http://schemas.microsoft.com/office/drawing/2014/main" id="{A9161F89-5FA9-E0DC-0296-AC3D6032AECD}"/>
              </a:ext>
            </a:extLst>
          </p:cNvPr>
          <p:cNvSpPr txBox="1"/>
          <p:nvPr/>
        </p:nvSpPr>
        <p:spPr>
          <a:xfrm>
            <a:off x="210876" y="3474846"/>
            <a:ext cx="5771801" cy="830997"/>
          </a:xfrm>
          <a:prstGeom prst="rect">
            <a:avLst/>
          </a:prstGeom>
          <a:noFill/>
        </p:spPr>
        <p:txBody>
          <a:bodyPr wrap="square">
            <a:spAutoFit/>
          </a:bodyPr>
          <a:lstStyle/>
          <a:p>
            <a:pPr lvl="0" algn="just"/>
            <a:r>
              <a:rPr lang="en-AU" sz="1600" dirty="0">
                <a:latin typeface="Gotham Rounded Book" pitchFamily="50" charset="0"/>
              </a:rPr>
              <a:t>Advocacy may be directed to a </a:t>
            </a:r>
            <a:r>
              <a:rPr lang="en-AU" sz="1600" b="1" dirty="0">
                <a:latin typeface="Gotham Rounded Book" pitchFamily="50" charset="0"/>
              </a:rPr>
              <a:t>State Health Minister </a:t>
            </a:r>
            <a:r>
              <a:rPr lang="en-AU" sz="1600" dirty="0">
                <a:latin typeface="Gotham Rounded Book" pitchFamily="50" charset="0"/>
              </a:rPr>
              <a:t>(hospitals and state health services) or the </a:t>
            </a:r>
            <a:r>
              <a:rPr lang="en-AU" sz="1600" b="1" dirty="0">
                <a:latin typeface="Gotham Rounded Book" pitchFamily="50" charset="0"/>
              </a:rPr>
              <a:t>Federal Health Minister</a:t>
            </a:r>
            <a:r>
              <a:rPr lang="en-AU" sz="1600" dirty="0">
                <a:latin typeface="Gotham Rounded Book" pitchFamily="50" charset="0"/>
              </a:rPr>
              <a:t> (Medicare, PBS, national health policy).</a:t>
            </a:r>
          </a:p>
        </p:txBody>
      </p:sp>
      <p:pic>
        <p:nvPicPr>
          <p:cNvPr id="49" name="Picture 48">
            <a:extLst>
              <a:ext uri="{FF2B5EF4-FFF2-40B4-BE49-F238E27FC236}">
                <a16:creationId xmlns:a16="http://schemas.microsoft.com/office/drawing/2014/main" id="{953E6901-F7C6-2C1C-F13D-949A1F712E27}"/>
              </a:ext>
            </a:extLst>
          </p:cNvPr>
          <p:cNvPicPr>
            <a:picLocks noChangeAspect="1"/>
          </p:cNvPicPr>
          <p:nvPr/>
        </p:nvPicPr>
        <p:blipFill>
          <a:blip r:embed="rId3">
            <a:extLst>
              <a:ext uri="{28A0092B-C50C-407E-A947-70E740481C1C}">
                <a14:useLocalDpi xmlns:a14="http://schemas.microsoft.com/office/drawing/2010/main" val="0"/>
              </a:ext>
            </a:extLst>
          </a:blip>
          <a:srcRect l="34766" t="6560" r="15391"/>
          <a:stretch>
            <a:fillRect/>
          </a:stretch>
        </p:blipFill>
        <p:spPr>
          <a:xfrm rot="20759304">
            <a:off x="6285596" y="470568"/>
            <a:ext cx="5507020" cy="5807148"/>
          </a:xfrm>
          <a:prstGeom prst="rect">
            <a:avLst/>
          </a:prstGeom>
        </p:spPr>
      </p:pic>
      <p:pic>
        <p:nvPicPr>
          <p:cNvPr id="50" name="Picture 49">
            <a:extLst>
              <a:ext uri="{FF2B5EF4-FFF2-40B4-BE49-F238E27FC236}">
                <a16:creationId xmlns:a16="http://schemas.microsoft.com/office/drawing/2014/main" id="{0534501E-9C61-2748-27F3-8E576215AD5D}"/>
              </a:ext>
            </a:extLst>
          </p:cNvPr>
          <p:cNvPicPr>
            <a:picLocks noChangeAspect="1"/>
          </p:cNvPicPr>
          <p:nvPr/>
        </p:nvPicPr>
        <p:blipFill>
          <a:blip r:embed="rId4">
            <a:extLst>
              <a:ext uri="{28A0092B-C50C-407E-A947-70E740481C1C}">
                <a14:useLocalDpi xmlns:a14="http://schemas.microsoft.com/office/drawing/2010/main" val="0"/>
              </a:ext>
            </a:extLst>
          </a:blip>
          <a:srcRect l="4210" t="45512" r="66986" b="11358"/>
          <a:stretch>
            <a:fillRect/>
          </a:stretch>
        </p:blipFill>
        <p:spPr>
          <a:xfrm>
            <a:off x="10473111" y="-1244391"/>
            <a:ext cx="3291841" cy="2587728"/>
          </a:xfrm>
          <a:prstGeom prst="rect">
            <a:avLst/>
          </a:prstGeom>
        </p:spPr>
      </p:pic>
      <p:pic>
        <p:nvPicPr>
          <p:cNvPr id="51" name="Picture 50">
            <a:extLst>
              <a:ext uri="{FF2B5EF4-FFF2-40B4-BE49-F238E27FC236}">
                <a16:creationId xmlns:a16="http://schemas.microsoft.com/office/drawing/2014/main" id="{189DACFE-34A9-0C8F-B89F-789C1F31A293}"/>
              </a:ext>
            </a:extLst>
          </p:cNvPr>
          <p:cNvPicPr>
            <a:picLocks noChangeAspect="1"/>
          </p:cNvPicPr>
          <p:nvPr/>
        </p:nvPicPr>
        <p:blipFill>
          <a:blip r:embed="rId4">
            <a:extLst>
              <a:ext uri="{28A0092B-C50C-407E-A947-70E740481C1C}">
                <a14:useLocalDpi xmlns:a14="http://schemas.microsoft.com/office/drawing/2010/main" val="0"/>
              </a:ext>
            </a:extLst>
          </a:blip>
          <a:srcRect l="36025" t="50764" r="35171" b="7296"/>
          <a:stretch>
            <a:fillRect/>
          </a:stretch>
        </p:blipFill>
        <p:spPr>
          <a:xfrm>
            <a:off x="10558634" y="-686213"/>
            <a:ext cx="3291840" cy="2516400"/>
          </a:xfrm>
          <a:prstGeom prst="rect">
            <a:avLst/>
          </a:prstGeom>
        </p:spPr>
      </p:pic>
      <p:pic>
        <p:nvPicPr>
          <p:cNvPr id="52" name="Picture 51">
            <a:extLst>
              <a:ext uri="{FF2B5EF4-FFF2-40B4-BE49-F238E27FC236}">
                <a16:creationId xmlns:a16="http://schemas.microsoft.com/office/drawing/2014/main" id="{559B9788-0B1E-BA90-C576-6134B002FB6A}"/>
              </a:ext>
            </a:extLst>
          </p:cNvPr>
          <p:cNvPicPr>
            <a:picLocks noChangeAspect="1"/>
          </p:cNvPicPr>
          <p:nvPr/>
        </p:nvPicPr>
        <p:blipFill>
          <a:blip r:embed="rId5">
            <a:alphaModFix amt="85000"/>
            <a:extLst>
              <a:ext uri="{28A0092B-C50C-407E-A947-70E740481C1C}">
                <a14:useLocalDpi xmlns:a14="http://schemas.microsoft.com/office/drawing/2010/main" val="0"/>
              </a:ext>
            </a:extLst>
          </a:blip>
          <a:srcRect l="64947"/>
          <a:stretch>
            <a:fillRect/>
          </a:stretch>
        </p:blipFill>
        <p:spPr>
          <a:xfrm>
            <a:off x="-6891911" y="-610840"/>
            <a:ext cx="5009230" cy="7502544"/>
          </a:xfrm>
          <a:prstGeom prst="rect">
            <a:avLst/>
          </a:prstGeom>
        </p:spPr>
      </p:pic>
      <p:pic>
        <p:nvPicPr>
          <p:cNvPr id="10" name="Picture 9">
            <a:extLst>
              <a:ext uri="{FF2B5EF4-FFF2-40B4-BE49-F238E27FC236}">
                <a16:creationId xmlns:a16="http://schemas.microsoft.com/office/drawing/2014/main" id="{92E68E0A-79A3-0E84-6B03-097FC13C57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3120541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493D3-5C50-FBDC-6906-1327B13B7F25}"/>
            </a:ext>
          </a:extLst>
        </p:cNvPr>
        <p:cNvGrpSpPr/>
        <p:nvPr/>
      </p:nvGrpSpPr>
      <p:grpSpPr>
        <a:xfrm>
          <a:off x="0" y="0"/>
          <a:ext cx="0" cy="0"/>
          <a:chOff x="0" y="0"/>
          <a:chExt cx="0" cy="0"/>
        </a:xfrm>
      </p:grpSpPr>
      <p:pic>
        <p:nvPicPr>
          <p:cNvPr id="59" name="Picture 58">
            <a:extLst>
              <a:ext uri="{FF2B5EF4-FFF2-40B4-BE49-F238E27FC236}">
                <a16:creationId xmlns:a16="http://schemas.microsoft.com/office/drawing/2014/main" id="{733858A3-41AD-8447-E394-6EAE5D335DBB}"/>
              </a:ext>
            </a:extLst>
          </p:cNvPr>
          <p:cNvPicPr>
            <a:picLocks noChangeAspect="1"/>
          </p:cNvPicPr>
          <p:nvPr/>
        </p:nvPicPr>
        <p:blipFill>
          <a:blip r:embed="rId3">
            <a:alphaModFix amt="85000"/>
            <a:extLst>
              <a:ext uri="{28A0092B-C50C-407E-A947-70E740481C1C}">
                <a14:useLocalDpi xmlns:a14="http://schemas.microsoft.com/office/drawing/2010/main" val="0"/>
              </a:ext>
            </a:extLst>
          </a:blip>
          <a:srcRect l="64947"/>
          <a:stretch>
            <a:fillRect/>
          </a:stretch>
        </p:blipFill>
        <p:spPr>
          <a:xfrm>
            <a:off x="7697120" y="0"/>
            <a:ext cx="5009230" cy="7502544"/>
          </a:xfrm>
          <a:prstGeom prst="rect">
            <a:avLst/>
          </a:prstGeom>
        </p:spPr>
      </p:pic>
      <p:sp>
        <p:nvSpPr>
          <p:cNvPr id="57" name="TextBox 56">
            <a:extLst>
              <a:ext uri="{FF2B5EF4-FFF2-40B4-BE49-F238E27FC236}">
                <a16:creationId xmlns:a16="http://schemas.microsoft.com/office/drawing/2014/main" id="{6E9E4F27-F9AD-25AB-0CA7-E7D8136FEBA7}"/>
              </a:ext>
            </a:extLst>
          </p:cNvPr>
          <p:cNvSpPr txBox="1"/>
          <p:nvPr/>
        </p:nvSpPr>
        <p:spPr>
          <a:xfrm>
            <a:off x="1570822" y="5395960"/>
            <a:ext cx="8591266" cy="338554"/>
          </a:xfrm>
          <a:prstGeom prst="rect">
            <a:avLst/>
          </a:prstGeom>
          <a:solidFill>
            <a:srgbClr val="FFFFFF">
              <a:alpha val="34902"/>
            </a:srgbClr>
          </a:solidFill>
        </p:spPr>
        <p:txBody>
          <a:bodyPr wrap="square">
            <a:spAutoFit/>
          </a:bodyPr>
          <a:lstStyle/>
          <a:p>
            <a:pPr lvl="0"/>
            <a:endParaRPr lang="en-AU" sz="1600" dirty="0">
              <a:latin typeface="Gotham Rounded Book" pitchFamily="50" charset="0"/>
            </a:endParaRPr>
          </a:p>
        </p:txBody>
      </p:sp>
      <p:sp>
        <p:nvSpPr>
          <p:cNvPr id="53" name="TextBox 52">
            <a:extLst>
              <a:ext uri="{FF2B5EF4-FFF2-40B4-BE49-F238E27FC236}">
                <a16:creationId xmlns:a16="http://schemas.microsoft.com/office/drawing/2014/main" id="{3E2D5AE8-BB63-9D0C-D0EF-9CDB097F7EC4}"/>
              </a:ext>
            </a:extLst>
          </p:cNvPr>
          <p:cNvSpPr txBox="1"/>
          <p:nvPr/>
        </p:nvSpPr>
        <p:spPr>
          <a:xfrm>
            <a:off x="1570825" y="1957215"/>
            <a:ext cx="8691153" cy="307777"/>
          </a:xfrm>
          <a:prstGeom prst="rect">
            <a:avLst/>
          </a:prstGeom>
          <a:solidFill>
            <a:srgbClr val="FFFFFF">
              <a:alpha val="25098"/>
            </a:srgbClr>
          </a:solidFill>
        </p:spPr>
        <p:txBody>
          <a:bodyPr wrap="square">
            <a:spAutoFit/>
          </a:bodyPr>
          <a:lstStyle/>
          <a:p>
            <a:endParaRPr lang="en-AU" sz="1400" dirty="0">
              <a:latin typeface="Gotham Rounded Book" pitchFamily="50" charset="0"/>
            </a:endParaRPr>
          </a:p>
        </p:txBody>
      </p:sp>
      <p:sp>
        <p:nvSpPr>
          <p:cNvPr id="56" name="TextBox 55">
            <a:extLst>
              <a:ext uri="{FF2B5EF4-FFF2-40B4-BE49-F238E27FC236}">
                <a16:creationId xmlns:a16="http://schemas.microsoft.com/office/drawing/2014/main" id="{C8F82A29-B250-E0E1-EE1A-795E542C772F}"/>
              </a:ext>
            </a:extLst>
          </p:cNvPr>
          <p:cNvSpPr txBox="1"/>
          <p:nvPr/>
        </p:nvSpPr>
        <p:spPr>
          <a:xfrm>
            <a:off x="1570824" y="4470696"/>
            <a:ext cx="8591266" cy="584775"/>
          </a:xfrm>
          <a:prstGeom prst="rect">
            <a:avLst/>
          </a:prstGeom>
          <a:solidFill>
            <a:srgbClr val="FFFFFF">
              <a:alpha val="34902"/>
            </a:srgbClr>
          </a:solidFill>
        </p:spPr>
        <p:txBody>
          <a:bodyPr wrap="square">
            <a:spAutoFit/>
          </a:bodyPr>
          <a:lstStyle/>
          <a:p>
            <a:pPr lvl="0"/>
            <a:endParaRPr lang="en-AU" sz="1600" dirty="0">
              <a:latin typeface="Gotham Rounded Book" pitchFamily="50" charset="0"/>
            </a:endParaRPr>
          </a:p>
          <a:p>
            <a:pPr lvl="0"/>
            <a:endParaRPr lang="en-AU" sz="1600" dirty="0">
              <a:latin typeface="Gotham Rounded Book" pitchFamily="50" charset="0"/>
            </a:endParaRPr>
          </a:p>
        </p:txBody>
      </p:sp>
      <p:sp>
        <p:nvSpPr>
          <p:cNvPr id="54" name="TextBox 53">
            <a:extLst>
              <a:ext uri="{FF2B5EF4-FFF2-40B4-BE49-F238E27FC236}">
                <a16:creationId xmlns:a16="http://schemas.microsoft.com/office/drawing/2014/main" id="{A5582C10-AD78-5BCE-0F6F-EF801B64AA13}"/>
              </a:ext>
            </a:extLst>
          </p:cNvPr>
          <p:cNvSpPr txBox="1"/>
          <p:nvPr/>
        </p:nvSpPr>
        <p:spPr>
          <a:xfrm>
            <a:off x="1570822" y="2621568"/>
            <a:ext cx="8591270" cy="584775"/>
          </a:xfrm>
          <a:prstGeom prst="rect">
            <a:avLst/>
          </a:prstGeom>
          <a:solidFill>
            <a:srgbClr val="FFFFFF">
              <a:alpha val="34902"/>
            </a:srgbClr>
          </a:solidFill>
        </p:spPr>
        <p:txBody>
          <a:bodyPr wrap="square">
            <a:spAutoFit/>
          </a:bodyPr>
          <a:lstStyle/>
          <a:p>
            <a:pPr lvl="0"/>
            <a:endParaRPr lang="en-AU" sz="1600" dirty="0">
              <a:latin typeface="Gotham Rounded Book" pitchFamily="50" charset="0"/>
            </a:endParaRPr>
          </a:p>
          <a:p>
            <a:pPr lvl="0"/>
            <a:endParaRPr lang="en-AU" sz="1600" dirty="0">
              <a:latin typeface="Gotham Rounded Book" pitchFamily="50" charset="0"/>
            </a:endParaRPr>
          </a:p>
        </p:txBody>
      </p:sp>
      <p:sp>
        <p:nvSpPr>
          <p:cNvPr id="55" name="TextBox 54">
            <a:extLst>
              <a:ext uri="{FF2B5EF4-FFF2-40B4-BE49-F238E27FC236}">
                <a16:creationId xmlns:a16="http://schemas.microsoft.com/office/drawing/2014/main" id="{C95664A4-F056-92F5-6668-6D3C2F505357}"/>
              </a:ext>
            </a:extLst>
          </p:cNvPr>
          <p:cNvSpPr txBox="1"/>
          <p:nvPr/>
        </p:nvSpPr>
        <p:spPr>
          <a:xfrm>
            <a:off x="1570822" y="3548221"/>
            <a:ext cx="8591270" cy="584775"/>
          </a:xfrm>
          <a:prstGeom prst="rect">
            <a:avLst/>
          </a:prstGeom>
          <a:solidFill>
            <a:srgbClr val="FFFFFF">
              <a:alpha val="30196"/>
            </a:srgbClr>
          </a:solidFill>
          <a:ln>
            <a:noFill/>
          </a:ln>
        </p:spPr>
        <p:txBody>
          <a:bodyPr wrap="square">
            <a:spAutoFit/>
          </a:bodyPr>
          <a:lstStyle/>
          <a:p>
            <a:pPr lvl="0"/>
            <a:endParaRPr lang="en-AU" sz="1600" dirty="0">
              <a:latin typeface="Gotham Rounded Book" pitchFamily="50" charset="0"/>
            </a:endParaRPr>
          </a:p>
          <a:p>
            <a:pPr lvl="0"/>
            <a:endParaRPr lang="en-AU" sz="1600" dirty="0">
              <a:latin typeface="Gotham Rounded Book" pitchFamily="50" charset="0"/>
            </a:endParaRPr>
          </a:p>
        </p:txBody>
      </p:sp>
      <p:sp>
        <p:nvSpPr>
          <p:cNvPr id="4" name="Title 1">
            <a:extLst>
              <a:ext uri="{FF2B5EF4-FFF2-40B4-BE49-F238E27FC236}">
                <a16:creationId xmlns:a16="http://schemas.microsoft.com/office/drawing/2014/main" id="{A86E6187-B5CC-44C1-D908-1C78AC341D24}"/>
              </a:ext>
            </a:extLst>
          </p:cNvPr>
          <p:cNvSpPr txBox="1">
            <a:spLocks/>
          </p:cNvSpPr>
          <p:nvPr/>
        </p:nvSpPr>
        <p:spPr>
          <a:xfrm>
            <a:off x="606370" y="365550"/>
            <a:ext cx="11585630"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State &amp; Territory Legislative Processes</a:t>
            </a:r>
            <a:endParaRPr lang="en-AU" sz="3300" dirty="0">
              <a:solidFill>
                <a:srgbClr val="E31D1A"/>
              </a:solidFill>
              <a:latin typeface="Gotham Rounded Bold" panose="02000000000000000000" pitchFamily="50" charset="0"/>
            </a:endParaRPr>
          </a:p>
        </p:txBody>
      </p:sp>
      <p:sp>
        <p:nvSpPr>
          <p:cNvPr id="7" name="TextBox 6">
            <a:extLst>
              <a:ext uri="{FF2B5EF4-FFF2-40B4-BE49-F238E27FC236}">
                <a16:creationId xmlns:a16="http://schemas.microsoft.com/office/drawing/2014/main" id="{3DCD7B68-E3DA-DCFC-80AA-4B0DBF054AB4}"/>
              </a:ext>
            </a:extLst>
          </p:cNvPr>
          <p:cNvSpPr txBox="1"/>
          <p:nvPr/>
        </p:nvSpPr>
        <p:spPr>
          <a:xfrm>
            <a:off x="644639" y="1364806"/>
            <a:ext cx="9067802" cy="400110"/>
          </a:xfrm>
          <a:prstGeom prst="rect">
            <a:avLst/>
          </a:prstGeom>
          <a:noFill/>
        </p:spPr>
        <p:txBody>
          <a:bodyPr wrap="square" rtlCol="0">
            <a:spAutoFit/>
          </a:bodyPr>
          <a:lstStyle/>
          <a:p>
            <a:pPr lvl="0"/>
            <a:r>
              <a:rPr lang="en-AU" sz="2000" dirty="0">
                <a:solidFill>
                  <a:srgbClr val="003E52"/>
                </a:solidFill>
                <a:latin typeface="Gotham Rounded Book" pitchFamily="50" charset="0"/>
              </a:rPr>
              <a:t>How State and Territory laws are made:</a:t>
            </a:r>
          </a:p>
        </p:txBody>
      </p:sp>
      <p:sp>
        <p:nvSpPr>
          <p:cNvPr id="2" name="Title 1">
            <a:extLst>
              <a:ext uri="{FF2B5EF4-FFF2-40B4-BE49-F238E27FC236}">
                <a16:creationId xmlns:a16="http://schemas.microsoft.com/office/drawing/2014/main" id="{2A0C21C7-0317-8DA5-5B9C-1D70398AC3E0}"/>
              </a:ext>
            </a:extLst>
          </p:cNvPr>
          <p:cNvSpPr txBox="1">
            <a:spLocks/>
          </p:cNvSpPr>
          <p:nvPr/>
        </p:nvSpPr>
        <p:spPr>
          <a:xfrm>
            <a:off x="644639" y="824508"/>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dirty="0">
                <a:solidFill>
                  <a:srgbClr val="003E52"/>
                </a:solidFill>
                <a:latin typeface="Gotham Rounded Medium" pitchFamily="50" charset="0"/>
              </a:rPr>
              <a:t>How laws are made and shaped by public input</a:t>
            </a:r>
          </a:p>
        </p:txBody>
      </p:sp>
      <p:sp>
        <p:nvSpPr>
          <p:cNvPr id="9" name="TextBox 8">
            <a:extLst>
              <a:ext uri="{FF2B5EF4-FFF2-40B4-BE49-F238E27FC236}">
                <a16:creationId xmlns:a16="http://schemas.microsoft.com/office/drawing/2014/main" id="{503C13DB-60C5-9D86-2DCA-F1724F85047D}"/>
              </a:ext>
            </a:extLst>
          </p:cNvPr>
          <p:cNvSpPr txBox="1"/>
          <p:nvPr/>
        </p:nvSpPr>
        <p:spPr>
          <a:xfrm>
            <a:off x="1570826" y="1941827"/>
            <a:ext cx="8591270" cy="338554"/>
          </a:xfrm>
          <a:prstGeom prst="rect">
            <a:avLst/>
          </a:prstGeom>
          <a:solidFill>
            <a:srgbClr val="E31D1A">
              <a:alpha val="25098"/>
            </a:srgbClr>
          </a:solidFill>
        </p:spPr>
        <p:txBody>
          <a:bodyPr wrap="square">
            <a:spAutoFit/>
          </a:bodyPr>
          <a:lstStyle/>
          <a:p>
            <a:r>
              <a:rPr lang="en-AU" sz="1600" dirty="0">
                <a:latin typeface="Gotham Rounded Book" pitchFamily="50" charset="0"/>
              </a:rPr>
              <a:t>A Bill is introduced into the state or territory parliament.</a:t>
            </a:r>
            <a:endParaRPr lang="en-AU" sz="1400" dirty="0">
              <a:latin typeface="Gotham Rounded Book" pitchFamily="50" charset="0"/>
            </a:endParaRPr>
          </a:p>
        </p:txBody>
      </p:sp>
      <p:sp>
        <p:nvSpPr>
          <p:cNvPr id="13" name="TextBox 12">
            <a:extLst>
              <a:ext uri="{FF2B5EF4-FFF2-40B4-BE49-F238E27FC236}">
                <a16:creationId xmlns:a16="http://schemas.microsoft.com/office/drawing/2014/main" id="{AE4813A7-7034-CFB6-E0FB-CC089FAE05E9}"/>
              </a:ext>
            </a:extLst>
          </p:cNvPr>
          <p:cNvSpPr txBox="1"/>
          <p:nvPr/>
        </p:nvSpPr>
        <p:spPr>
          <a:xfrm>
            <a:off x="1570824" y="2633495"/>
            <a:ext cx="8591272" cy="584775"/>
          </a:xfrm>
          <a:prstGeom prst="rect">
            <a:avLst/>
          </a:prstGeom>
          <a:solidFill>
            <a:srgbClr val="52B9E9">
              <a:alpha val="34902"/>
            </a:srgbClr>
          </a:solidFill>
        </p:spPr>
        <p:txBody>
          <a:bodyPr wrap="square">
            <a:spAutoFit/>
          </a:bodyPr>
          <a:lstStyle/>
          <a:p>
            <a:pPr lvl="0"/>
            <a:r>
              <a:rPr lang="en-AU" sz="1600" dirty="0">
                <a:latin typeface="Gotham Rounded Book" pitchFamily="50" charset="0"/>
              </a:rPr>
              <a:t>Debated by Members of Parliament in the Legislative Assembly (and, in some states, Members of the Legislative Council).</a:t>
            </a:r>
          </a:p>
        </p:txBody>
      </p:sp>
      <p:sp>
        <p:nvSpPr>
          <p:cNvPr id="15" name="TextBox 14">
            <a:extLst>
              <a:ext uri="{FF2B5EF4-FFF2-40B4-BE49-F238E27FC236}">
                <a16:creationId xmlns:a16="http://schemas.microsoft.com/office/drawing/2014/main" id="{B06E6639-6D08-A3E2-4C27-E0F865C9BD5E}"/>
              </a:ext>
            </a:extLst>
          </p:cNvPr>
          <p:cNvSpPr txBox="1"/>
          <p:nvPr/>
        </p:nvSpPr>
        <p:spPr>
          <a:xfrm>
            <a:off x="1570822" y="3552870"/>
            <a:ext cx="8591270" cy="584775"/>
          </a:xfrm>
          <a:prstGeom prst="rect">
            <a:avLst/>
          </a:prstGeom>
          <a:solidFill>
            <a:srgbClr val="004987">
              <a:alpha val="30196"/>
            </a:srgbClr>
          </a:solidFill>
        </p:spPr>
        <p:txBody>
          <a:bodyPr wrap="square">
            <a:spAutoFit/>
          </a:bodyPr>
          <a:lstStyle/>
          <a:p>
            <a:pPr lvl="0"/>
            <a:r>
              <a:rPr lang="en-AU" sz="1600" dirty="0">
                <a:latin typeface="Gotham Rounded Book" pitchFamily="50" charset="0"/>
              </a:rPr>
              <a:t>Parliamentary committees may review the Bill and invite public submissions, where advocates can share their views.</a:t>
            </a:r>
          </a:p>
        </p:txBody>
      </p:sp>
      <p:sp>
        <p:nvSpPr>
          <p:cNvPr id="17" name="TextBox 16">
            <a:extLst>
              <a:ext uri="{FF2B5EF4-FFF2-40B4-BE49-F238E27FC236}">
                <a16:creationId xmlns:a16="http://schemas.microsoft.com/office/drawing/2014/main" id="{FE0A1787-A193-FFB6-24CC-E7FF8565C7C9}"/>
              </a:ext>
            </a:extLst>
          </p:cNvPr>
          <p:cNvSpPr txBox="1"/>
          <p:nvPr/>
        </p:nvSpPr>
        <p:spPr>
          <a:xfrm>
            <a:off x="1570826" y="4470697"/>
            <a:ext cx="8591266" cy="584775"/>
          </a:xfrm>
          <a:prstGeom prst="rect">
            <a:avLst/>
          </a:prstGeom>
          <a:solidFill>
            <a:srgbClr val="003E52">
              <a:alpha val="34902"/>
            </a:srgbClr>
          </a:solidFill>
        </p:spPr>
        <p:txBody>
          <a:bodyPr wrap="square">
            <a:spAutoFit/>
          </a:bodyPr>
          <a:lstStyle/>
          <a:p>
            <a:pPr lvl="0"/>
            <a:r>
              <a:rPr lang="en-AU" sz="1600" dirty="0">
                <a:latin typeface="Gotham Rounded Book" pitchFamily="50" charset="0"/>
              </a:rPr>
              <a:t>In states with two houses, the Bill must pass both houses. In Queensland, the ACT and NT, Bills pass through one house.</a:t>
            </a:r>
          </a:p>
        </p:txBody>
      </p:sp>
      <p:pic>
        <p:nvPicPr>
          <p:cNvPr id="18" name="Graphic 17" descr="Badge 1 with solid fill">
            <a:extLst>
              <a:ext uri="{FF2B5EF4-FFF2-40B4-BE49-F238E27FC236}">
                <a16:creationId xmlns:a16="http://schemas.microsoft.com/office/drawing/2014/main" id="{F67E32D2-186A-FE5E-8024-19A0503BBF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8376" y="1899461"/>
            <a:ext cx="427532" cy="427532"/>
          </a:xfrm>
          <a:prstGeom prst="rect">
            <a:avLst/>
          </a:prstGeom>
        </p:spPr>
      </p:pic>
      <p:pic>
        <p:nvPicPr>
          <p:cNvPr id="20" name="Graphic 19" descr="Badge with solid fill">
            <a:extLst>
              <a:ext uri="{FF2B5EF4-FFF2-40B4-BE49-F238E27FC236}">
                <a16:creationId xmlns:a16="http://schemas.microsoft.com/office/drawing/2014/main" id="{7723FC3B-6325-B5D4-04C1-64127F17D2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8374" y="2708427"/>
            <a:ext cx="427532" cy="427532"/>
          </a:xfrm>
          <a:prstGeom prst="rect">
            <a:avLst/>
          </a:prstGeom>
        </p:spPr>
      </p:pic>
      <p:pic>
        <p:nvPicPr>
          <p:cNvPr id="22" name="Graphic 21" descr="Badge 3 with solid fill">
            <a:extLst>
              <a:ext uri="{FF2B5EF4-FFF2-40B4-BE49-F238E27FC236}">
                <a16:creationId xmlns:a16="http://schemas.microsoft.com/office/drawing/2014/main" id="{EBB83EF7-F2B2-EB50-4EAC-49EC253659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8376" y="3626843"/>
            <a:ext cx="427532" cy="427532"/>
          </a:xfrm>
          <a:prstGeom prst="rect">
            <a:avLst/>
          </a:prstGeom>
        </p:spPr>
      </p:pic>
      <p:pic>
        <p:nvPicPr>
          <p:cNvPr id="24" name="Graphic 23" descr="Badge 4 with solid fill">
            <a:extLst>
              <a:ext uri="{FF2B5EF4-FFF2-40B4-BE49-F238E27FC236}">
                <a16:creationId xmlns:a16="http://schemas.microsoft.com/office/drawing/2014/main" id="{0B3E701F-A55C-21C2-86CF-2B5F118B398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8376" y="4556846"/>
            <a:ext cx="427532" cy="427532"/>
          </a:xfrm>
          <a:prstGeom prst="rect">
            <a:avLst/>
          </a:prstGeom>
        </p:spPr>
      </p:pic>
      <p:grpSp>
        <p:nvGrpSpPr>
          <p:cNvPr id="16" name="Group 15">
            <a:extLst>
              <a:ext uri="{FF2B5EF4-FFF2-40B4-BE49-F238E27FC236}">
                <a16:creationId xmlns:a16="http://schemas.microsoft.com/office/drawing/2014/main" id="{2C0F39E7-DEC2-CA29-B8FF-5034F93760B4}"/>
              </a:ext>
            </a:extLst>
          </p:cNvPr>
          <p:cNvGrpSpPr/>
          <p:nvPr/>
        </p:nvGrpSpPr>
        <p:grpSpPr>
          <a:xfrm>
            <a:off x="-1" y="6115050"/>
            <a:ext cx="12192001" cy="776654"/>
            <a:chOff x="-1" y="6115050"/>
            <a:chExt cx="12192001" cy="776654"/>
          </a:xfrm>
        </p:grpSpPr>
        <p:cxnSp>
          <p:nvCxnSpPr>
            <p:cNvPr id="19" name="Straight Connector 18">
              <a:extLst>
                <a:ext uri="{FF2B5EF4-FFF2-40B4-BE49-F238E27FC236}">
                  <a16:creationId xmlns:a16="http://schemas.microsoft.com/office/drawing/2014/main" id="{2D8E758E-5AA6-53C9-3FFD-1136ACE2B966}"/>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2EFB6CCA-3F61-5E0C-D15C-5A83FE13F865}"/>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C84C251-6A0F-594D-B5B2-ECED1CD36468}"/>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85C57A98-25CE-B3B7-A925-53E45E6E5CA4}"/>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25" name="Picture 24">
            <a:extLst>
              <a:ext uri="{FF2B5EF4-FFF2-40B4-BE49-F238E27FC236}">
                <a16:creationId xmlns:a16="http://schemas.microsoft.com/office/drawing/2014/main" id="{93830E7E-32DD-A4EB-435E-E87FC1751C8E}"/>
              </a:ext>
            </a:extLst>
          </p:cNvPr>
          <p:cNvPicPr>
            <a:picLocks noChangeAspect="1"/>
          </p:cNvPicPr>
          <p:nvPr/>
        </p:nvPicPr>
        <p:blipFill>
          <a:blip r:embed="rId8">
            <a:alphaModFix amt="85000"/>
            <a:extLst>
              <a:ext uri="{28A0092B-C50C-407E-A947-70E740481C1C}">
                <a14:useLocalDpi xmlns:a14="http://schemas.microsoft.com/office/drawing/2010/main" val="0"/>
              </a:ext>
            </a:extLst>
          </a:blip>
          <a:srcRect r="64082"/>
          <a:stretch>
            <a:fillRect/>
          </a:stretch>
        </p:blipFill>
        <p:spPr>
          <a:xfrm rot="20442584">
            <a:off x="3170331" y="-15767851"/>
            <a:ext cx="7239062" cy="11336972"/>
          </a:xfrm>
          <a:prstGeom prst="rect">
            <a:avLst/>
          </a:prstGeom>
        </p:spPr>
      </p:pic>
      <p:sp>
        <p:nvSpPr>
          <p:cNvPr id="33" name="TextBox 32">
            <a:extLst>
              <a:ext uri="{FF2B5EF4-FFF2-40B4-BE49-F238E27FC236}">
                <a16:creationId xmlns:a16="http://schemas.microsoft.com/office/drawing/2014/main" id="{514447DE-0098-5312-1422-DE8E3718A2FC}"/>
              </a:ext>
            </a:extLst>
          </p:cNvPr>
          <p:cNvSpPr txBox="1"/>
          <p:nvPr/>
        </p:nvSpPr>
        <p:spPr>
          <a:xfrm>
            <a:off x="1570822" y="5394508"/>
            <a:ext cx="8591266" cy="338554"/>
          </a:xfrm>
          <a:prstGeom prst="rect">
            <a:avLst/>
          </a:prstGeom>
          <a:solidFill>
            <a:srgbClr val="00B18F">
              <a:alpha val="34902"/>
            </a:srgbClr>
          </a:solidFill>
        </p:spPr>
        <p:txBody>
          <a:bodyPr wrap="square">
            <a:spAutoFit/>
          </a:bodyPr>
          <a:lstStyle/>
          <a:p>
            <a:pPr lvl="0"/>
            <a:r>
              <a:rPr lang="en-AU" sz="1600" dirty="0">
                <a:latin typeface="Gotham Rounded Book" pitchFamily="50" charset="0"/>
              </a:rPr>
              <a:t>If passed, it receives Royal Assent from the Governor and becomes law.</a:t>
            </a:r>
          </a:p>
        </p:txBody>
      </p:sp>
      <p:pic>
        <p:nvPicPr>
          <p:cNvPr id="35" name="Graphic 34" descr="Badge 5 with solid fill">
            <a:extLst>
              <a:ext uri="{FF2B5EF4-FFF2-40B4-BE49-F238E27FC236}">
                <a16:creationId xmlns:a16="http://schemas.microsoft.com/office/drawing/2014/main" id="{71170593-F6EC-FA8B-BBAE-FB694DB3233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48374" y="5350019"/>
            <a:ext cx="427532" cy="427532"/>
          </a:xfrm>
          <a:prstGeom prst="rect">
            <a:avLst/>
          </a:prstGeom>
        </p:spPr>
      </p:pic>
      <p:pic>
        <p:nvPicPr>
          <p:cNvPr id="36" name="Picture 35">
            <a:extLst>
              <a:ext uri="{FF2B5EF4-FFF2-40B4-BE49-F238E27FC236}">
                <a16:creationId xmlns:a16="http://schemas.microsoft.com/office/drawing/2014/main" id="{8FCC51BE-3595-E7C9-2840-5ACF1B63B209}"/>
              </a:ext>
            </a:extLst>
          </p:cNvPr>
          <p:cNvPicPr>
            <a:picLocks noChangeAspect="1"/>
          </p:cNvPicPr>
          <p:nvPr/>
        </p:nvPicPr>
        <p:blipFill>
          <a:blip r:embed="rId10">
            <a:alphaModFix amt="70000"/>
            <a:extLst>
              <a:ext uri="{28A0092B-C50C-407E-A947-70E740481C1C}">
                <a14:useLocalDpi xmlns:a14="http://schemas.microsoft.com/office/drawing/2010/main" val="0"/>
              </a:ext>
            </a:extLst>
          </a:blip>
          <a:stretch>
            <a:fillRect/>
          </a:stretch>
        </p:blipFill>
        <p:spPr>
          <a:xfrm rot="17884663">
            <a:off x="5318871" y="10479293"/>
            <a:ext cx="12841737" cy="7223477"/>
          </a:xfrm>
          <a:prstGeom prst="rect">
            <a:avLst/>
          </a:prstGeom>
        </p:spPr>
      </p:pic>
      <p:sp>
        <p:nvSpPr>
          <p:cNvPr id="37" name="TextBox 36">
            <a:extLst>
              <a:ext uri="{FF2B5EF4-FFF2-40B4-BE49-F238E27FC236}">
                <a16:creationId xmlns:a16="http://schemas.microsoft.com/office/drawing/2014/main" id="{5D068439-227D-7FD8-3262-D5B54E96B9D4}"/>
              </a:ext>
            </a:extLst>
          </p:cNvPr>
          <p:cNvSpPr txBox="1"/>
          <p:nvPr/>
        </p:nvSpPr>
        <p:spPr>
          <a:xfrm>
            <a:off x="-2071005" y="-2397681"/>
            <a:ext cx="8691153" cy="338554"/>
          </a:xfrm>
          <a:prstGeom prst="rect">
            <a:avLst/>
          </a:prstGeom>
          <a:solidFill>
            <a:srgbClr val="E31D1A">
              <a:alpha val="25098"/>
            </a:srgbClr>
          </a:solidFill>
        </p:spPr>
        <p:txBody>
          <a:bodyPr wrap="square">
            <a:spAutoFit/>
          </a:bodyPr>
          <a:lstStyle/>
          <a:p>
            <a:r>
              <a:rPr lang="en-AU" sz="1600" dirty="0">
                <a:latin typeface="Gotham Rounded Book" pitchFamily="50" charset="0"/>
              </a:rPr>
              <a:t>A Bill is introduced in Parliament.</a:t>
            </a:r>
            <a:endParaRPr lang="en-AU" sz="1400" dirty="0">
              <a:latin typeface="Gotham Rounded Book" pitchFamily="50" charset="0"/>
            </a:endParaRPr>
          </a:p>
        </p:txBody>
      </p:sp>
      <p:sp>
        <p:nvSpPr>
          <p:cNvPr id="38" name="TextBox 37">
            <a:extLst>
              <a:ext uri="{FF2B5EF4-FFF2-40B4-BE49-F238E27FC236}">
                <a16:creationId xmlns:a16="http://schemas.microsoft.com/office/drawing/2014/main" id="{2D8B6C1A-969B-9559-76BE-9E3610D72588}"/>
              </a:ext>
            </a:extLst>
          </p:cNvPr>
          <p:cNvSpPr txBox="1"/>
          <p:nvPr/>
        </p:nvSpPr>
        <p:spPr>
          <a:xfrm>
            <a:off x="-2071004" y="-2020399"/>
            <a:ext cx="8691154" cy="338554"/>
          </a:xfrm>
          <a:prstGeom prst="rect">
            <a:avLst/>
          </a:prstGeom>
          <a:solidFill>
            <a:srgbClr val="52B9E9">
              <a:alpha val="34902"/>
            </a:srgbClr>
          </a:solidFill>
        </p:spPr>
        <p:txBody>
          <a:bodyPr wrap="square">
            <a:spAutoFit/>
          </a:bodyPr>
          <a:lstStyle/>
          <a:p>
            <a:pPr lvl="0"/>
            <a:r>
              <a:rPr lang="en-AU" sz="1600" dirty="0">
                <a:latin typeface="Gotham Rounded Book" pitchFamily="50" charset="0"/>
              </a:rPr>
              <a:t>Debated in the House of Representatives and Senate.</a:t>
            </a:r>
          </a:p>
        </p:txBody>
      </p:sp>
      <p:sp>
        <p:nvSpPr>
          <p:cNvPr id="39" name="TextBox 38">
            <a:extLst>
              <a:ext uri="{FF2B5EF4-FFF2-40B4-BE49-F238E27FC236}">
                <a16:creationId xmlns:a16="http://schemas.microsoft.com/office/drawing/2014/main" id="{B949A64A-00C9-5329-177A-5FAE75B8A280}"/>
              </a:ext>
            </a:extLst>
          </p:cNvPr>
          <p:cNvSpPr txBox="1"/>
          <p:nvPr/>
        </p:nvSpPr>
        <p:spPr>
          <a:xfrm>
            <a:off x="-2071003" y="-1649467"/>
            <a:ext cx="8691154" cy="338554"/>
          </a:xfrm>
          <a:prstGeom prst="rect">
            <a:avLst/>
          </a:prstGeom>
          <a:solidFill>
            <a:srgbClr val="004987">
              <a:alpha val="30196"/>
            </a:srgbClr>
          </a:solidFill>
        </p:spPr>
        <p:txBody>
          <a:bodyPr wrap="square">
            <a:spAutoFit/>
          </a:bodyPr>
          <a:lstStyle/>
          <a:p>
            <a:pPr lvl="0"/>
            <a:r>
              <a:rPr lang="en-AU" sz="1600" dirty="0">
                <a:latin typeface="Gotham Rounded Book" pitchFamily="50" charset="0"/>
              </a:rPr>
              <a:t>Committees may take </a:t>
            </a:r>
            <a:r>
              <a:rPr lang="en-AU" sz="1600" b="1" dirty="0">
                <a:solidFill>
                  <a:srgbClr val="003E52"/>
                </a:solidFill>
                <a:latin typeface="Gotham Rounded Book" pitchFamily="50" charset="0"/>
              </a:rPr>
              <a:t>public submissions</a:t>
            </a:r>
            <a:r>
              <a:rPr lang="en-AU" sz="1600" dirty="0">
                <a:solidFill>
                  <a:srgbClr val="003E52"/>
                </a:solidFill>
                <a:latin typeface="Gotham Rounded Book" pitchFamily="50" charset="0"/>
              </a:rPr>
              <a:t> </a:t>
            </a:r>
            <a:r>
              <a:rPr lang="en-AU" sz="1600" dirty="0">
                <a:latin typeface="Gotham Rounded Book" pitchFamily="50" charset="0"/>
              </a:rPr>
              <a:t>(where advocates can share their views).</a:t>
            </a:r>
          </a:p>
        </p:txBody>
      </p:sp>
      <p:sp>
        <p:nvSpPr>
          <p:cNvPr id="40" name="TextBox 39">
            <a:extLst>
              <a:ext uri="{FF2B5EF4-FFF2-40B4-BE49-F238E27FC236}">
                <a16:creationId xmlns:a16="http://schemas.microsoft.com/office/drawing/2014/main" id="{4B9CBA04-1E7D-9565-03E6-C4D4F840BA56}"/>
              </a:ext>
            </a:extLst>
          </p:cNvPr>
          <p:cNvSpPr txBox="1"/>
          <p:nvPr/>
        </p:nvSpPr>
        <p:spPr>
          <a:xfrm>
            <a:off x="-2071004" y="-1274451"/>
            <a:ext cx="8691154" cy="338554"/>
          </a:xfrm>
          <a:prstGeom prst="rect">
            <a:avLst/>
          </a:prstGeom>
          <a:solidFill>
            <a:srgbClr val="003E52">
              <a:alpha val="34902"/>
            </a:srgbClr>
          </a:solidFill>
        </p:spPr>
        <p:txBody>
          <a:bodyPr wrap="square">
            <a:spAutoFit/>
          </a:bodyPr>
          <a:lstStyle/>
          <a:p>
            <a:pPr lvl="0"/>
            <a:r>
              <a:rPr lang="en-AU" sz="1600" dirty="0">
                <a:latin typeface="Gotham Rounded Book" pitchFamily="50" charset="0"/>
              </a:rPr>
              <a:t>If passed, it becomes law with the Governor-General’s approval.</a:t>
            </a:r>
          </a:p>
        </p:txBody>
      </p:sp>
      <p:pic>
        <p:nvPicPr>
          <p:cNvPr id="41" name="Graphic 40" descr="Badge 1 with solid fill">
            <a:extLst>
              <a:ext uri="{FF2B5EF4-FFF2-40B4-BE49-F238E27FC236}">
                <a16:creationId xmlns:a16="http://schemas.microsoft.com/office/drawing/2014/main" id="{08B6A66A-6353-157B-DFF2-B7F40E8457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93454" y="-2439459"/>
            <a:ext cx="427532" cy="427532"/>
          </a:xfrm>
          <a:prstGeom prst="rect">
            <a:avLst/>
          </a:prstGeom>
        </p:spPr>
      </p:pic>
      <p:pic>
        <p:nvPicPr>
          <p:cNvPr id="42" name="Graphic 41" descr="Badge with solid fill">
            <a:extLst>
              <a:ext uri="{FF2B5EF4-FFF2-40B4-BE49-F238E27FC236}">
                <a16:creationId xmlns:a16="http://schemas.microsoft.com/office/drawing/2014/main" id="{0DBBB876-4C17-E44D-42F2-151C1C70104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93454" y="-2062657"/>
            <a:ext cx="427532" cy="427532"/>
          </a:xfrm>
          <a:prstGeom prst="rect">
            <a:avLst/>
          </a:prstGeom>
        </p:spPr>
      </p:pic>
      <p:pic>
        <p:nvPicPr>
          <p:cNvPr id="43" name="Graphic 42" descr="Badge 3 with solid fill">
            <a:extLst>
              <a:ext uri="{FF2B5EF4-FFF2-40B4-BE49-F238E27FC236}">
                <a16:creationId xmlns:a16="http://schemas.microsoft.com/office/drawing/2014/main" id="{6AD0E967-809F-57B0-7C74-E1E02B1E7E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93454" y="-1693956"/>
            <a:ext cx="427532" cy="427532"/>
          </a:xfrm>
          <a:prstGeom prst="rect">
            <a:avLst/>
          </a:prstGeom>
        </p:spPr>
      </p:pic>
      <p:pic>
        <p:nvPicPr>
          <p:cNvPr id="44" name="Graphic 43" descr="Badge 4 with solid fill">
            <a:extLst>
              <a:ext uri="{FF2B5EF4-FFF2-40B4-BE49-F238E27FC236}">
                <a16:creationId xmlns:a16="http://schemas.microsoft.com/office/drawing/2014/main" id="{93AE1F25-6BBB-F9C4-84FC-2E7AA3ED665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93454" y="-1327401"/>
            <a:ext cx="427532" cy="427532"/>
          </a:xfrm>
          <a:prstGeom prst="rect">
            <a:avLst/>
          </a:prstGeom>
        </p:spPr>
      </p:pic>
      <p:sp>
        <p:nvSpPr>
          <p:cNvPr id="45" name="TextBox 44">
            <a:extLst>
              <a:ext uri="{FF2B5EF4-FFF2-40B4-BE49-F238E27FC236}">
                <a16:creationId xmlns:a16="http://schemas.microsoft.com/office/drawing/2014/main" id="{EE2F4B96-0A51-8067-3BD4-A2ED41BDAA00}"/>
              </a:ext>
            </a:extLst>
          </p:cNvPr>
          <p:cNvSpPr txBox="1"/>
          <p:nvPr/>
        </p:nvSpPr>
        <p:spPr>
          <a:xfrm>
            <a:off x="-6872330" y="4332774"/>
            <a:ext cx="6443705"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dirty="0">
                <a:effectLst/>
                <a:latin typeface="Gotham Rounded Book" pitchFamily="50" charset="0"/>
                <a:ea typeface="DengXian" panose="02010600030101010101" pitchFamily="2" charset="-122"/>
                <a:cs typeface="Cordia New" panose="020B0304020202020204" pitchFamily="34" charset="-34"/>
              </a:rPr>
              <a:t>Meeting with MPs or appearing at committee hearings.</a:t>
            </a:r>
          </a:p>
        </p:txBody>
      </p:sp>
      <p:sp>
        <p:nvSpPr>
          <p:cNvPr id="46" name="TextBox 45">
            <a:extLst>
              <a:ext uri="{FF2B5EF4-FFF2-40B4-BE49-F238E27FC236}">
                <a16:creationId xmlns:a16="http://schemas.microsoft.com/office/drawing/2014/main" id="{9CCC9AFC-49CF-B427-E04B-25111CFEC7E3}"/>
              </a:ext>
            </a:extLst>
          </p:cNvPr>
          <p:cNvSpPr txBox="1"/>
          <p:nvPr/>
        </p:nvSpPr>
        <p:spPr>
          <a:xfrm>
            <a:off x="-6872330" y="3844088"/>
            <a:ext cx="3854148"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dirty="0">
                <a:effectLst/>
                <a:latin typeface="Gotham Rounded Book" pitchFamily="50" charset="0"/>
                <a:ea typeface="DengXian" panose="02010600030101010101" pitchFamily="2" charset="-122"/>
                <a:cs typeface="Cordia New" panose="020B0304020202020204" pitchFamily="34" charset="-34"/>
              </a:rPr>
              <a:t>Writing submissions to inquiries.</a:t>
            </a:r>
          </a:p>
        </p:txBody>
      </p:sp>
      <p:sp>
        <p:nvSpPr>
          <p:cNvPr id="47" name="TextBox 46">
            <a:extLst>
              <a:ext uri="{FF2B5EF4-FFF2-40B4-BE49-F238E27FC236}">
                <a16:creationId xmlns:a16="http://schemas.microsoft.com/office/drawing/2014/main" id="{B09A2DD7-4742-E579-FBD0-6C10044C7C3B}"/>
              </a:ext>
            </a:extLst>
          </p:cNvPr>
          <p:cNvSpPr txBox="1"/>
          <p:nvPr/>
        </p:nvSpPr>
        <p:spPr>
          <a:xfrm>
            <a:off x="-6872329" y="4821460"/>
            <a:ext cx="7746643"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dirty="0">
                <a:effectLst/>
                <a:latin typeface="Gotham Rounded Book" pitchFamily="50" charset="0"/>
                <a:ea typeface="DengXian" panose="02010600030101010101" pitchFamily="2" charset="-122"/>
                <a:cs typeface="Cordia New" panose="020B0304020202020204" pitchFamily="34" charset="-34"/>
              </a:rPr>
              <a:t>Building public pressure through campaigns and media.</a:t>
            </a:r>
          </a:p>
        </p:txBody>
      </p:sp>
      <p:pic>
        <p:nvPicPr>
          <p:cNvPr id="48" name="Graphic 47" descr="Arrow Right with solid fill">
            <a:extLst>
              <a:ext uri="{FF2B5EF4-FFF2-40B4-BE49-F238E27FC236}">
                <a16:creationId xmlns:a16="http://schemas.microsoft.com/office/drawing/2014/main" id="{13C6EC40-9502-316D-7B97-C23CD3C45DC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736117" y="3632886"/>
            <a:ext cx="761598" cy="761598"/>
          </a:xfrm>
          <a:prstGeom prst="rect">
            <a:avLst/>
          </a:prstGeom>
        </p:spPr>
      </p:pic>
      <p:pic>
        <p:nvPicPr>
          <p:cNvPr id="49" name="Graphic 48" descr="Arrow Right with solid fill">
            <a:extLst>
              <a:ext uri="{FF2B5EF4-FFF2-40B4-BE49-F238E27FC236}">
                <a16:creationId xmlns:a16="http://schemas.microsoft.com/office/drawing/2014/main" id="{76E44861-30D1-2925-CAFA-75B723C3F6A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736117" y="4123390"/>
            <a:ext cx="761598" cy="761598"/>
          </a:xfrm>
          <a:prstGeom prst="rect">
            <a:avLst/>
          </a:prstGeom>
        </p:spPr>
      </p:pic>
      <p:pic>
        <p:nvPicPr>
          <p:cNvPr id="50" name="Graphic 49" descr="Arrow Right with solid fill">
            <a:extLst>
              <a:ext uri="{FF2B5EF4-FFF2-40B4-BE49-F238E27FC236}">
                <a16:creationId xmlns:a16="http://schemas.microsoft.com/office/drawing/2014/main" id="{7A07DFA8-FBEF-2C1B-65D2-37B3C7299EB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736117" y="4610258"/>
            <a:ext cx="761598" cy="761598"/>
          </a:xfrm>
          <a:prstGeom prst="rect">
            <a:avLst/>
          </a:prstGeom>
        </p:spPr>
      </p:pic>
      <p:pic>
        <p:nvPicPr>
          <p:cNvPr id="5" name="Picture 4">
            <a:extLst>
              <a:ext uri="{FF2B5EF4-FFF2-40B4-BE49-F238E27FC236}">
                <a16:creationId xmlns:a16="http://schemas.microsoft.com/office/drawing/2014/main" id="{8B3DF1D6-D9D5-BDF9-5E48-C101384C495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824971" y="3646775"/>
            <a:ext cx="1218500" cy="442174"/>
          </a:xfrm>
          <a:prstGeom prst="rect">
            <a:avLst/>
          </a:prstGeom>
        </p:spPr>
      </p:pic>
    </p:spTree>
    <p:extLst>
      <p:ext uri="{BB962C8B-B14F-4D97-AF65-F5344CB8AC3E}">
        <p14:creationId xmlns:p14="http://schemas.microsoft.com/office/powerpoint/2010/main" val="257587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90952-206E-F392-A2AE-0031410CDDB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E6E2055-732A-353B-E60C-F44B0DBD3E2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rot="17884663">
            <a:off x="2774997" y="2855502"/>
            <a:ext cx="12841737" cy="7223477"/>
          </a:xfrm>
          <a:prstGeom prst="rect">
            <a:avLst/>
          </a:prstGeom>
        </p:spPr>
      </p:pic>
      <p:sp>
        <p:nvSpPr>
          <p:cNvPr id="4" name="Title 1">
            <a:extLst>
              <a:ext uri="{FF2B5EF4-FFF2-40B4-BE49-F238E27FC236}">
                <a16:creationId xmlns:a16="http://schemas.microsoft.com/office/drawing/2014/main" id="{D07475AC-62B1-E955-FA2D-386E4AF6E03B}"/>
              </a:ext>
            </a:extLst>
          </p:cNvPr>
          <p:cNvSpPr txBox="1">
            <a:spLocks/>
          </p:cNvSpPr>
          <p:nvPr/>
        </p:nvSpPr>
        <p:spPr>
          <a:xfrm>
            <a:off x="606370" y="453308"/>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Federal Legislative Processes</a:t>
            </a:r>
            <a:endParaRPr lang="en-AU" sz="3300" dirty="0">
              <a:solidFill>
                <a:srgbClr val="E31D1A"/>
              </a:solidFill>
              <a:latin typeface="Gotham Rounded Bold" panose="02000000000000000000" pitchFamily="50" charset="0"/>
            </a:endParaRPr>
          </a:p>
        </p:txBody>
      </p:sp>
      <p:sp>
        <p:nvSpPr>
          <p:cNvPr id="7" name="TextBox 6">
            <a:extLst>
              <a:ext uri="{FF2B5EF4-FFF2-40B4-BE49-F238E27FC236}">
                <a16:creationId xmlns:a16="http://schemas.microsoft.com/office/drawing/2014/main" id="{48B0DF46-1FC9-569F-5679-EBDC074FE6A0}"/>
              </a:ext>
            </a:extLst>
          </p:cNvPr>
          <p:cNvSpPr txBox="1"/>
          <p:nvPr/>
        </p:nvSpPr>
        <p:spPr>
          <a:xfrm>
            <a:off x="644640" y="1481746"/>
            <a:ext cx="9067802" cy="400110"/>
          </a:xfrm>
          <a:prstGeom prst="rect">
            <a:avLst/>
          </a:prstGeom>
          <a:noFill/>
        </p:spPr>
        <p:txBody>
          <a:bodyPr wrap="square" rtlCol="0">
            <a:spAutoFit/>
          </a:bodyPr>
          <a:lstStyle/>
          <a:p>
            <a:pPr lvl="0"/>
            <a:r>
              <a:rPr lang="en-AU" sz="2000" dirty="0">
                <a:solidFill>
                  <a:srgbClr val="003E52"/>
                </a:solidFill>
                <a:latin typeface="Gotham Rounded Book" pitchFamily="50" charset="0"/>
              </a:rPr>
              <a:t>How laws are made in Australia:</a:t>
            </a:r>
          </a:p>
        </p:txBody>
      </p:sp>
      <p:sp>
        <p:nvSpPr>
          <p:cNvPr id="2" name="Title 1">
            <a:extLst>
              <a:ext uri="{FF2B5EF4-FFF2-40B4-BE49-F238E27FC236}">
                <a16:creationId xmlns:a16="http://schemas.microsoft.com/office/drawing/2014/main" id="{21F59D87-3446-2B5C-A51C-193758321EC9}"/>
              </a:ext>
            </a:extLst>
          </p:cNvPr>
          <p:cNvSpPr txBox="1">
            <a:spLocks/>
          </p:cNvSpPr>
          <p:nvPr/>
        </p:nvSpPr>
        <p:spPr>
          <a:xfrm>
            <a:off x="644640" y="958525"/>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dirty="0">
                <a:solidFill>
                  <a:srgbClr val="003E52"/>
                </a:solidFill>
                <a:latin typeface="Gotham Rounded Medium" pitchFamily="50" charset="0"/>
              </a:rPr>
              <a:t>How laws are made and shaped by public input</a:t>
            </a:r>
          </a:p>
        </p:txBody>
      </p:sp>
      <p:sp>
        <p:nvSpPr>
          <p:cNvPr id="9" name="TextBox 8">
            <a:extLst>
              <a:ext uri="{FF2B5EF4-FFF2-40B4-BE49-F238E27FC236}">
                <a16:creationId xmlns:a16="http://schemas.microsoft.com/office/drawing/2014/main" id="{7A64CA26-A6BF-334A-4F14-65AABA3A8053}"/>
              </a:ext>
            </a:extLst>
          </p:cNvPr>
          <p:cNvSpPr txBox="1"/>
          <p:nvPr/>
        </p:nvSpPr>
        <p:spPr>
          <a:xfrm>
            <a:off x="1570829" y="1960153"/>
            <a:ext cx="8691153" cy="338554"/>
          </a:xfrm>
          <a:prstGeom prst="rect">
            <a:avLst/>
          </a:prstGeom>
          <a:solidFill>
            <a:srgbClr val="E31D1A">
              <a:alpha val="25098"/>
            </a:srgbClr>
          </a:solidFill>
        </p:spPr>
        <p:txBody>
          <a:bodyPr wrap="square">
            <a:spAutoFit/>
          </a:bodyPr>
          <a:lstStyle/>
          <a:p>
            <a:r>
              <a:rPr lang="en-AU" sz="1600" dirty="0">
                <a:latin typeface="Gotham Rounded Book" pitchFamily="50" charset="0"/>
              </a:rPr>
              <a:t>A Bill is introduced in Parliament.</a:t>
            </a:r>
            <a:endParaRPr lang="en-AU" sz="1400" dirty="0">
              <a:latin typeface="Gotham Rounded Book" pitchFamily="50" charset="0"/>
            </a:endParaRPr>
          </a:p>
        </p:txBody>
      </p:sp>
      <p:sp>
        <p:nvSpPr>
          <p:cNvPr id="13" name="TextBox 12">
            <a:extLst>
              <a:ext uri="{FF2B5EF4-FFF2-40B4-BE49-F238E27FC236}">
                <a16:creationId xmlns:a16="http://schemas.microsoft.com/office/drawing/2014/main" id="{50002BC4-9DBC-3B87-492E-29AAB5703DB3}"/>
              </a:ext>
            </a:extLst>
          </p:cNvPr>
          <p:cNvSpPr txBox="1"/>
          <p:nvPr/>
        </p:nvSpPr>
        <p:spPr>
          <a:xfrm>
            <a:off x="1570830" y="2337435"/>
            <a:ext cx="8691154" cy="338554"/>
          </a:xfrm>
          <a:prstGeom prst="rect">
            <a:avLst/>
          </a:prstGeom>
          <a:solidFill>
            <a:srgbClr val="52B9E9">
              <a:alpha val="34902"/>
            </a:srgbClr>
          </a:solidFill>
        </p:spPr>
        <p:txBody>
          <a:bodyPr wrap="square">
            <a:spAutoFit/>
          </a:bodyPr>
          <a:lstStyle/>
          <a:p>
            <a:pPr lvl="0"/>
            <a:r>
              <a:rPr lang="en-AU" sz="1600" dirty="0">
                <a:latin typeface="Gotham Rounded Book" pitchFamily="50" charset="0"/>
              </a:rPr>
              <a:t>Debated in the House of Representatives and Senate.</a:t>
            </a:r>
          </a:p>
        </p:txBody>
      </p:sp>
      <p:sp>
        <p:nvSpPr>
          <p:cNvPr id="15" name="TextBox 14">
            <a:extLst>
              <a:ext uri="{FF2B5EF4-FFF2-40B4-BE49-F238E27FC236}">
                <a16:creationId xmlns:a16="http://schemas.microsoft.com/office/drawing/2014/main" id="{A55BE145-A75C-EC96-CC20-18ED202DA439}"/>
              </a:ext>
            </a:extLst>
          </p:cNvPr>
          <p:cNvSpPr txBox="1"/>
          <p:nvPr/>
        </p:nvSpPr>
        <p:spPr>
          <a:xfrm>
            <a:off x="1570831" y="2708367"/>
            <a:ext cx="8691154" cy="338554"/>
          </a:xfrm>
          <a:prstGeom prst="rect">
            <a:avLst/>
          </a:prstGeom>
          <a:solidFill>
            <a:srgbClr val="004987">
              <a:alpha val="30196"/>
            </a:srgbClr>
          </a:solidFill>
        </p:spPr>
        <p:txBody>
          <a:bodyPr wrap="square">
            <a:spAutoFit/>
          </a:bodyPr>
          <a:lstStyle/>
          <a:p>
            <a:pPr lvl="0"/>
            <a:r>
              <a:rPr lang="en-AU" sz="1600" dirty="0">
                <a:latin typeface="Gotham Rounded Book" pitchFamily="50" charset="0"/>
              </a:rPr>
              <a:t>Committees may take </a:t>
            </a:r>
            <a:r>
              <a:rPr lang="en-AU" sz="1600" b="1" dirty="0">
                <a:solidFill>
                  <a:srgbClr val="003E52"/>
                </a:solidFill>
                <a:latin typeface="Gotham Rounded Book" pitchFamily="50" charset="0"/>
              </a:rPr>
              <a:t>public submissions</a:t>
            </a:r>
            <a:r>
              <a:rPr lang="en-AU" sz="1600" dirty="0">
                <a:solidFill>
                  <a:srgbClr val="003E52"/>
                </a:solidFill>
                <a:latin typeface="Gotham Rounded Book" pitchFamily="50" charset="0"/>
              </a:rPr>
              <a:t> </a:t>
            </a:r>
            <a:r>
              <a:rPr lang="en-AU" sz="1600" dirty="0">
                <a:latin typeface="Gotham Rounded Book" pitchFamily="50" charset="0"/>
              </a:rPr>
              <a:t>(where advocates can share their views).</a:t>
            </a:r>
          </a:p>
        </p:txBody>
      </p:sp>
      <p:sp>
        <p:nvSpPr>
          <p:cNvPr id="17" name="TextBox 16">
            <a:extLst>
              <a:ext uri="{FF2B5EF4-FFF2-40B4-BE49-F238E27FC236}">
                <a16:creationId xmlns:a16="http://schemas.microsoft.com/office/drawing/2014/main" id="{499FE1FE-227C-EFCE-B251-5F23BE55F248}"/>
              </a:ext>
            </a:extLst>
          </p:cNvPr>
          <p:cNvSpPr txBox="1"/>
          <p:nvPr/>
        </p:nvSpPr>
        <p:spPr>
          <a:xfrm>
            <a:off x="1570830" y="3083383"/>
            <a:ext cx="8691154" cy="338554"/>
          </a:xfrm>
          <a:prstGeom prst="rect">
            <a:avLst/>
          </a:prstGeom>
          <a:solidFill>
            <a:srgbClr val="003E52">
              <a:alpha val="34902"/>
            </a:srgbClr>
          </a:solidFill>
        </p:spPr>
        <p:txBody>
          <a:bodyPr wrap="square">
            <a:spAutoFit/>
          </a:bodyPr>
          <a:lstStyle/>
          <a:p>
            <a:pPr lvl="0"/>
            <a:r>
              <a:rPr lang="en-AU" sz="1600" dirty="0">
                <a:latin typeface="Gotham Rounded Book" pitchFamily="50" charset="0"/>
              </a:rPr>
              <a:t>If passed, it becomes law with the Governor-General’s approval.</a:t>
            </a:r>
          </a:p>
        </p:txBody>
      </p:sp>
      <p:sp>
        <p:nvSpPr>
          <p:cNvPr id="5" name="TextBox 4">
            <a:extLst>
              <a:ext uri="{FF2B5EF4-FFF2-40B4-BE49-F238E27FC236}">
                <a16:creationId xmlns:a16="http://schemas.microsoft.com/office/drawing/2014/main" id="{34C1957D-B0DA-42B5-B38C-13460F342D70}"/>
              </a:ext>
            </a:extLst>
          </p:cNvPr>
          <p:cNvSpPr txBox="1"/>
          <p:nvPr/>
        </p:nvSpPr>
        <p:spPr>
          <a:xfrm>
            <a:off x="1673019" y="4548373"/>
            <a:ext cx="7746643"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dirty="0">
                <a:effectLst/>
                <a:latin typeface="Gotham Rounded Book" pitchFamily="50" charset="0"/>
                <a:ea typeface="DengXian" panose="02010600030101010101" pitchFamily="2" charset="-122"/>
                <a:cs typeface="Cordia New" panose="020B0304020202020204" pitchFamily="34" charset="-34"/>
              </a:rPr>
              <a:t>Meeting with MPs or appearing at committee hearings.</a:t>
            </a:r>
          </a:p>
        </p:txBody>
      </p:sp>
      <p:sp>
        <p:nvSpPr>
          <p:cNvPr id="6" name="TextBox 5">
            <a:extLst>
              <a:ext uri="{FF2B5EF4-FFF2-40B4-BE49-F238E27FC236}">
                <a16:creationId xmlns:a16="http://schemas.microsoft.com/office/drawing/2014/main" id="{1C23CE4B-D435-B8E1-EB49-D5347877F191}"/>
              </a:ext>
            </a:extLst>
          </p:cNvPr>
          <p:cNvSpPr txBox="1"/>
          <p:nvPr/>
        </p:nvSpPr>
        <p:spPr>
          <a:xfrm>
            <a:off x="644640" y="3610460"/>
            <a:ext cx="6094926" cy="400879"/>
          </a:xfrm>
          <a:prstGeom prst="rect">
            <a:avLst/>
          </a:prstGeom>
          <a:noFill/>
        </p:spPr>
        <p:txBody>
          <a:bodyPr wrap="square">
            <a:spAutoFit/>
          </a:bodyPr>
          <a:lstStyle/>
          <a:p>
            <a:pPr lvl="0">
              <a:lnSpc>
                <a:spcPct val="107000"/>
              </a:lnSpc>
              <a:spcAft>
                <a:spcPts val="800"/>
              </a:spcAft>
            </a:pPr>
            <a:r>
              <a:rPr lang="en-AU" sz="2000" dirty="0">
                <a:solidFill>
                  <a:srgbClr val="003E52"/>
                </a:solidFill>
                <a:effectLst/>
                <a:latin typeface="Gotham Rounded Book" pitchFamily="50" charset="0"/>
                <a:ea typeface="DengXian" panose="02010600030101010101" pitchFamily="2" charset="-122"/>
                <a:cs typeface="Cordia New" panose="020B0304020202020204" pitchFamily="34" charset="-34"/>
              </a:rPr>
              <a:t>Advocacy opportunities:</a:t>
            </a:r>
          </a:p>
        </p:txBody>
      </p:sp>
      <p:sp>
        <p:nvSpPr>
          <p:cNvPr id="3" name="TextBox 2">
            <a:extLst>
              <a:ext uri="{FF2B5EF4-FFF2-40B4-BE49-F238E27FC236}">
                <a16:creationId xmlns:a16="http://schemas.microsoft.com/office/drawing/2014/main" id="{C8C001E5-0512-F407-5240-8D7B31CF2919}"/>
              </a:ext>
            </a:extLst>
          </p:cNvPr>
          <p:cNvSpPr txBox="1"/>
          <p:nvPr/>
        </p:nvSpPr>
        <p:spPr>
          <a:xfrm>
            <a:off x="1673019" y="4059687"/>
            <a:ext cx="3854148"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dirty="0">
                <a:effectLst/>
                <a:latin typeface="Gotham Rounded Book" pitchFamily="50" charset="0"/>
                <a:ea typeface="DengXian" panose="02010600030101010101" pitchFamily="2" charset="-122"/>
                <a:cs typeface="Cordia New" panose="020B0304020202020204" pitchFamily="34" charset="-34"/>
              </a:rPr>
              <a:t>Writing submissions to inquiries.</a:t>
            </a:r>
          </a:p>
        </p:txBody>
      </p:sp>
      <p:sp>
        <p:nvSpPr>
          <p:cNvPr id="8" name="TextBox 7">
            <a:extLst>
              <a:ext uri="{FF2B5EF4-FFF2-40B4-BE49-F238E27FC236}">
                <a16:creationId xmlns:a16="http://schemas.microsoft.com/office/drawing/2014/main" id="{E7A479E7-E6A6-6AB2-81EF-2248CC19DF8D}"/>
              </a:ext>
            </a:extLst>
          </p:cNvPr>
          <p:cNvSpPr txBox="1"/>
          <p:nvPr/>
        </p:nvSpPr>
        <p:spPr>
          <a:xfrm>
            <a:off x="1673020" y="5037059"/>
            <a:ext cx="7746643"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dirty="0">
                <a:effectLst/>
                <a:latin typeface="Gotham Rounded Book" pitchFamily="50" charset="0"/>
                <a:ea typeface="DengXian" panose="02010600030101010101" pitchFamily="2" charset="-122"/>
                <a:cs typeface="Cordia New" panose="020B0304020202020204" pitchFamily="34" charset="-34"/>
              </a:rPr>
              <a:t>Building public pressure through campaigns and media.</a:t>
            </a:r>
          </a:p>
        </p:txBody>
      </p:sp>
      <p:pic>
        <p:nvPicPr>
          <p:cNvPr id="11" name="Graphic 10" descr="Arrow Right with solid fill">
            <a:extLst>
              <a:ext uri="{FF2B5EF4-FFF2-40B4-BE49-F238E27FC236}">
                <a16:creationId xmlns:a16="http://schemas.microsoft.com/office/drawing/2014/main" id="{372CFBE8-1C56-28B0-3636-DD6678DF48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9232" y="3848485"/>
            <a:ext cx="761598" cy="761598"/>
          </a:xfrm>
          <a:prstGeom prst="rect">
            <a:avLst/>
          </a:prstGeom>
        </p:spPr>
      </p:pic>
      <p:pic>
        <p:nvPicPr>
          <p:cNvPr id="12" name="Graphic 11" descr="Arrow Right with solid fill">
            <a:extLst>
              <a:ext uri="{FF2B5EF4-FFF2-40B4-BE49-F238E27FC236}">
                <a16:creationId xmlns:a16="http://schemas.microsoft.com/office/drawing/2014/main" id="{F0E1A1E7-4A51-F97B-C7A0-B6113DA6AB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9232" y="4338989"/>
            <a:ext cx="761598" cy="761598"/>
          </a:xfrm>
          <a:prstGeom prst="rect">
            <a:avLst/>
          </a:prstGeom>
        </p:spPr>
      </p:pic>
      <p:pic>
        <p:nvPicPr>
          <p:cNvPr id="14" name="Graphic 13" descr="Arrow Right with solid fill">
            <a:extLst>
              <a:ext uri="{FF2B5EF4-FFF2-40B4-BE49-F238E27FC236}">
                <a16:creationId xmlns:a16="http://schemas.microsoft.com/office/drawing/2014/main" id="{A2101123-BB55-6825-1442-46E6ADBF91C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9232" y="4825857"/>
            <a:ext cx="761598" cy="761598"/>
          </a:xfrm>
          <a:prstGeom prst="rect">
            <a:avLst/>
          </a:prstGeom>
        </p:spPr>
      </p:pic>
      <p:pic>
        <p:nvPicPr>
          <p:cNvPr id="18" name="Graphic 17" descr="Badge 1 with solid fill">
            <a:extLst>
              <a:ext uri="{FF2B5EF4-FFF2-40B4-BE49-F238E27FC236}">
                <a16:creationId xmlns:a16="http://schemas.microsoft.com/office/drawing/2014/main" id="{668C8259-D115-496B-1CA3-17950DE641A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8380" y="1918375"/>
            <a:ext cx="427532" cy="427532"/>
          </a:xfrm>
          <a:prstGeom prst="rect">
            <a:avLst/>
          </a:prstGeom>
        </p:spPr>
      </p:pic>
      <p:pic>
        <p:nvPicPr>
          <p:cNvPr id="20" name="Graphic 19" descr="Badge with solid fill">
            <a:extLst>
              <a:ext uri="{FF2B5EF4-FFF2-40B4-BE49-F238E27FC236}">
                <a16:creationId xmlns:a16="http://schemas.microsoft.com/office/drawing/2014/main" id="{D625A633-761D-B07A-3935-E3ED8C76C61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8380" y="2295177"/>
            <a:ext cx="427532" cy="427532"/>
          </a:xfrm>
          <a:prstGeom prst="rect">
            <a:avLst/>
          </a:prstGeom>
        </p:spPr>
      </p:pic>
      <p:pic>
        <p:nvPicPr>
          <p:cNvPr id="22" name="Graphic 21" descr="Badge 3 with solid fill">
            <a:extLst>
              <a:ext uri="{FF2B5EF4-FFF2-40B4-BE49-F238E27FC236}">
                <a16:creationId xmlns:a16="http://schemas.microsoft.com/office/drawing/2014/main" id="{3EEA210D-ACC6-A062-D9A9-7013AB91D45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48380" y="2663878"/>
            <a:ext cx="427532" cy="427532"/>
          </a:xfrm>
          <a:prstGeom prst="rect">
            <a:avLst/>
          </a:prstGeom>
        </p:spPr>
      </p:pic>
      <p:pic>
        <p:nvPicPr>
          <p:cNvPr id="24" name="Graphic 23" descr="Badge 4 with solid fill">
            <a:extLst>
              <a:ext uri="{FF2B5EF4-FFF2-40B4-BE49-F238E27FC236}">
                <a16:creationId xmlns:a16="http://schemas.microsoft.com/office/drawing/2014/main" id="{B6A44651-F16D-EAEC-3FB8-3F5796294AF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48380" y="3030433"/>
            <a:ext cx="427532" cy="427532"/>
          </a:xfrm>
          <a:prstGeom prst="rect">
            <a:avLst/>
          </a:prstGeom>
        </p:spPr>
      </p:pic>
      <p:grpSp>
        <p:nvGrpSpPr>
          <p:cNvPr id="16" name="Group 15">
            <a:extLst>
              <a:ext uri="{FF2B5EF4-FFF2-40B4-BE49-F238E27FC236}">
                <a16:creationId xmlns:a16="http://schemas.microsoft.com/office/drawing/2014/main" id="{A809E34D-A1CA-0917-9F05-038D3E9AB125}"/>
              </a:ext>
            </a:extLst>
          </p:cNvPr>
          <p:cNvGrpSpPr/>
          <p:nvPr/>
        </p:nvGrpSpPr>
        <p:grpSpPr>
          <a:xfrm>
            <a:off x="-1" y="6115050"/>
            <a:ext cx="12192001" cy="776654"/>
            <a:chOff x="-1" y="6115050"/>
            <a:chExt cx="12192001" cy="776654"/>
          </a:xfrm>
        </p:grpSpPr>
        <p:cxnSp>
          <p:nvCxnSpPr>
            <p:cNvPr id="19" name="Straight Connector 18">
              <a:extLst>
                <a:ext uri="{FF2B5EF4-FFF2-40B4-BE49-F238E27FC236}">
                  <a16:creationId xmlns:a16="http://schemas.microsoft.com/office/drawing/2014/main" id="{00ACAFBE-5154-3560-BF7C-F74E30D62BB4}"/>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37AF373E-630E-FF97-C335-3FED369F43C6}"/>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2A0A503A-F238-9789-11DB-DB2CCC628E3A}"/>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498EB213-6A3E-2AEC-8D66-ECA714EFB89E}"/>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8" name="Flowchart: Connector 27">
            <a:extLst>
              <a:ext uri="{FF2B5EF4-FFF2-40B4-BE49-F238E27FC236}">
                <a16:creationId xmlns:a16="http://schemas.microsoft.com/office/drawing/2014/main" id="{5F0560C8-BCA5-D0A2-9C9A-2A7BD6A5ED61}"/>
              </a:ext>
            </a:extLst>
          </p:cNvPr>
          <p:cNvSpPr/>
          <p:nvPr/>
        </p:nvSpPr>
        <p:spPr>
          <a:xfrm rot="4108915">
            <a:off x="10699638" y="-1097131"/>
            <a:ext cx="2525326" cy="2518255"/>
          </a:xfrm>
          <a:custGeom>
            <a:avLst/>
            <a:gdLst>
              <a:gd name="csX0" fmla="*/ 0 w 2525326"/>
              <a:gd name="csY0" fmla="*/ 1259128 h 2518255"/>
              <a:gd name="csX1" fmla="*/ 1262663 w 2525326"/>
              <a:gd name="csY1" fmla="*/ 0 h 2518255"/>
              <a:gd name="csX2" fmla="*/ 2525326 w 2525326"/>
              <a:gd name="csY2" fmla="*/ 1259128 h 2518255"/>
              <a:gd name="csX3" fmla="*/ 1262663 w 2525326"/>
              <a:gd name="csY3" fmla="*/ 2518256 h 2518255"/>
              <a:gd name="csX4" fmla="*/ 0 w 2525326"/>
              <a:gd name="csY4" fmla="*/ 1259128 h 2518255"/>
            </a:gdLst>
            <a:ahLst/>
            <a:cxnLst>
              <a:cxn ang="0">
                <a:pos x="csX0" y="csY0"/>
              </a:cxn>
              <a:cxn ang="0">
                <a:pos x="csX1" y="csY1"/>
              </a:cxn>
              <a:cxn ang="0">
                <a:pos x="csX2" y="csY2"/>
              </a:cxn>
              <a:cxn ang="0">
                <a:pos x="csX3" y="csY3"/>
              </a:cxn>
              <a:cxn ang="0">
                <a:pos x="csX4" y="csY4"/>
              </a:cxn>
            </a:cxnLst>
            <a:rect l="l" t="t" r="r" b="b"/>
            <a:pathLst>
              <a:path w="2525326" h="2518255" extrusionOk="0">
                <a:moveTo>
                  <a:pt x="0" y="1259128"/>
                </a:moveTo>
                <a:cubicBezTo>
                  <a:pt x="-8691" y="547705"/>
                  <a:pt x="660652" y="-42517"/>
                  <a:pt x="1262663" y="0"/>
                </a:cubicBezTo>
                <a:cubicBezTo>
                  <a:pt x="1978771" y="39766"/>
                  <a:pt x="2474523" y="587417"/>
                  <a:pt x="2525326" y="1259128"/>
                </a:cubicBezTo>
                <a:cubicBezTo>
                  <a:pt x="2495689" y="1928807"/>
                  <a:pt x="2118121" y="2459493"/>
                  <a:pt x="1262663" y="2518256"/>
                </a:cubicBezTo>
                <a:cubicBezTo>
                  <a:pt x="432760" y="2380101"/>
                  <a:pt x="125898" y="2049924"/>
                  <a:pt x="0" y="1259128"/>
                </a:cubicBezTo>
                <a:close/>
              </a:path>
            </a:pathLst>
          </a:custGeom>
          <a:noFill/>
          <a:ln w="63500">
            <a:solidFill>
              <a:srgbClr val="E31D1A"/>
            </a:solidFill>
            <a:prstDash val="dash"/>
            <a:extLst>
              <a:ext uri="{C807C97D-BFC1-408E-A445-0C87EB9F89A2}">
                <ask:lineSketchStyleProps xmlns:ask="http://schemas.microsoft.com/office/drawing/2018/sketchyshapes" sd="3978248048">
                  <a:prstGeom prst="flowChartConnector">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Flowchart: Connector 28">
            <a:extLst>
              <a:ext uri="{FF2B5EF4-FFF2-40B4-BE49-F238E27FC236}">
                <a16:creationId xmlns:a16="http://schemas.microsoft.com/office/drawing/2014/main" id="{77F599B4-4C52-084D-7528-B53CCD733FEF}"/>
              </a:ext>
            </a:extLst>
          </p:cNvPr>
          <p:cNvSpPr/>
          <p:nvPr/>
        </p:nvSpPr>
        <p:spPr>
          <a:xfrm rot="20885410">
            <a:off x="10728448" y="-1099256"/>
            <a:ext cx="2481405" cy="2522503"/>
          </a:xfrm>
          <a:prstGeom prst="flowChartConnector">
            <a:avLst/>
          </a:prstGeom>
          <a:solidFill>
            <a:srgbClr val="E31D1A">
              <a:alpha val="25882"/>
            </a:srgb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5" name="Picture 24">
            <a:extLst>
              <a:ext uri="{FF2B5EF4-FFF2-40B4-BE49-F238E27FC236}">
                <a16:creationId xmlns:a16="http://schemas.microsoft.com/office/drawing/2014/main" id="{39601D6D-7698-6DEC-3F3B-383BEA59095A}"/>
              </a:ext>
            </a:extLst>
          </p:cNvPr>
          <p:cNvPicPr>
            <a:picLocks noChangeAspect="1"/>
          </p:cNvPicPr>
          <p:nvPr/>
        </p:nvPicPr>
        <p:blipFill>
          <a:blip r:embed="rId11">
            <a:alphaModFix amt="85000"/>
            <a:extLst>
              <a:ext uri="{28A0092B-C50C-407E-A947-70E740481C1C}">
                <a14:useLocalDpi xmlns:a14="http://schemas.microsoft.com/office/drawing/2010/main" val="0"/>
              </a:ext>
            </a:extLst>
          </a:blip>
          <a:srcRect r="64082"/>
          <a:stretch>
            <a:fillRect/>
          </a:stretch>
        </p:blipFill>
        <p:spPr>
          <a:xfrm rot="20442584">
            <a:off x="3170331" y="-15767851"/>
            <a:ext cx="7239062" cy="11336972"/>
          </a:xfrm>
          <a:prstGeom prst="rect">
            <a:avLst/>
          </a:prstGeom>
        </p:spPr>
      </p:pic>
      <p:pic>
        <p:nvPicPr>
          <p:cNvPr id="30" name="Picture 29">
            <a:extLst>
              <a:ext uri="{FF2B5EF4-FFF2-40B4-BE49-F238E27FC236}">
                <a16:creationId xmlns:a16="http://schemas.microsoft.com/office/drawing/2014/main" id="{C4EEA226-34E8-2CEB-0B5B-27AC67F89077}"/>
              </a:ext>
            </a:extLst>
          </p:cNvPr>
          <p:cNvPicPr>
            <a:picLocks noChangeAspect="1"/>
          </p:cNvPicPr>
          <p:nvPr/>
        </p:nvPicPr>
        <p:blipFill>
          <a:blip r:embed="rId11">
            <a:extLst>
              <a:ext uri="{28A0092B-C50C-407E-A947-70E740481C1C}">
                <a14:useLocalDpi xmlns:a14="http://schemas.microsoft.com/office/drawing/2010/main" val="0"/>
              </a:ext>
            </a:extLst>
          </a:blip>
          <a:srcRect l="33718"/>
          <a:stretch>
            <a:fillRect/>
          </a:stretch>
        </p:blipFill>
        <p:spPr>
          <a:xfrm rot="21222692">
            <a:off x="2157119" y="-9223776"/>
            <a:ext cx="8799741" cy="7467884"/>
          </a:xfrm>
          <a:prstGeom prst="rect">
            <a:avLst/>
          </a:prstGeom>
        </p:spPr>
      </p:pic>
      <p:pic>
        <p:nvPicPr>
          <p:cNvPr id="31" name="Picture 30">
            <a:extLst>
              <a:ext uri="{FF2B5EF4-FFF2-40B4-BE49-F238E27FC236}">
                <a16:creationId xmlns:a16="http://schemas.microsoft.com/office/drawing/2014/main" id="{1EA695B9-658D-706F-D111-A353281E9B3D}"/>
              </a:ext>
            </a:extLst>
          </p:cNvPr>
          <p:cNvPicPr>
            <a:picLocks noChangeAspect="1"/>
          </p:cNvPicPr>
          <p:nvPr/>
        </p:nvPicPr>
        <p:blipFill>
          <a:blip r:embed="rId12">
            <a:extLst>
              <a:ext uri="{28A0092B-C50C-407E-A947-70E740481C1C}">
                <a14:useLocalDpi xmlns:a14="http://schemas.microsoft.com/office/drawing/2010/main" val="0"/>
              </a:ext>
            </a:extLst>
          </a:blip>
          <a:srcRect t="1" b="48017"/>
          <a:stretch>
            <a:fillRect/>
          </a:stretch>
        </p:blipFill>
        <p:spPr>
          <a:xfrm>
            <a:off x="-7804983" y="-464853"/>
            <a:ext cx="7513856" cy="3274319"/>
          </a:xfrm>
          <a:prstGeom prst="rect">
            <a:avLst/>
          </a:prstGeom>
        </p:spPr>
      </p:pic>
      <p:pic>
        <p:nvPicPr>
          <p:cNvPr id="32" name="Picture 31">
            <a:extLst>
              <a:ext uri="{FF2B5EF4-FFF2-40B4-BE49-F238E27FC236}">
                <a16:creationId xmlns:a16="http://schemas.microsoft.com/office/drawing/2014/main" id="{C8813206-B856-8841-5555-2214E7A462B6}"/>
              </a:ext>
            </a:extLst>
          </p:cNvPr>
          <p:cNvPicPr>
            <a:picLocks noChangeAspect="1"/>
          </p:cNvPicPr>
          <p:nvPr/>
        </p:nvPicPr>
        <p:blipFill>
          <a:blip r:embed="rId12">
            <a:extLst>
              <a:ext uri="{28A0092B-C50C-407E-A947-70E740481C1C}">
                <a14:useLocalDpi xmlns:a14="http://schemas.microsoft.com/office/drawing/2010/main" val="0"/>
              </a:ext>
            </a:extLst>
          </a:blip>
          <a:srcRect t="50770" b="23058"/>
          <a:stretch>
            <a:fillRect/>
          </a:stretch>
        </p:blipFill>
        <p:spPr>
          <a:xfrm>
            <a:off x="-9577181" y="3216970"/>
            <a:ext cx="9390165" cy="2060231"/>
          </a:xfrm>
          <a:prstGeom prst="rect">
            <a:avLst/>
          </a:prstGeom>
        </p:spPr>
      </p:pic>
      <p:pic>
        <p:nvPicPr>
          <p:cNvPr id="34" name="Picture 33">
            <a:extLst>
              <a:ext uri="{FF2B5EF4-FFF2-40B4-BE49-F238E27FC236}">
                <a16:creationId xmlns:a16="http://schemas.microsoft.com/office/drawing/2014/main" id="{FA2B018C-142C-B285-F173-10F4CF4FA20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276368" y="493831"/>
            <a:ext cx="1218500" cy="442174"/>
          </a:xfrm>
          <a:prstGeom prst="rect">
            <a:avLst/>
          </a:prstGeom>
        </p:spPr>
      </p:pic>
    </p:spTree>
    <p:extLst>
      <p:ext uri="{BB962C8B-B14F-4D97-AF65-F5344CB8AC3E}">
        <p14:creationId xmlns:p14="http://schemas.microsoft.com/office/powerpoint/2010/main" val="2987026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C2D5D-2789-B554-A4DC-5DF05D40284D}"/>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7B38C476-8B0B-A266-D225-ACEA47098041}"/>
              </a:ext>
            </a:extLst>
          </p:cNvPr>
          <p:cNvGrpSpPr/>
          <p:nvPr/>
        </p:nvGrpSpPr>
        <p:grpSpPr>
          <a:xfrm>
            <a:off x="-1" y="6115050"/>
            <a:ext cx="12192001" cy="776654"/>
            <a:chOff x="-1" y="6115050"/>
            <a:chExt cx="12192001" cy="776654"/>
          </a:xfrm>
        </p:grpSpPr>
        <p:cxnSp>
          <p:nvCxnSpPr>
            <p:cNvPr id="12" name="Straight Connector 11">
              <a:extLst>
                <a:ext uri="{FF2B5EF4-FFF2-40B4-BE49-F238E27FC236}">
                  <a16:creationId xmlns:a16="http://schemas.microsoft.com/office/drawing/2014/main" id="{3B6C83C8-1316-DA80-44EC-AE97F8231655}"/>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0A18A48-AB50-A813-78C5-5542261A0A56}"/>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D86E5F3-DBA6-8AA8-6BF3-4443488B52EF}"/>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B389FE90-BA03-02DF-EAC5-69232AB561E9}"/>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4" name="Picture 3">
            <a:extLst>
              <a:ext uri="{FF2B5EF4-FFF2-40B4-BE49-F238E27FC236}">
                <a16:creationId xmlns:a16="http://schemas.microsoft.com/office/drawing/2014/main" id="{4C8BEF8E-722F-D44B-79E1-27B5C9CDC0DF}"/>
              </a:ext>
            </a:extLst>
          </p:cNvPr>
          <p:cNvPicPr>
            <a:picLocks noChangeAspect="1"/>
          </p:cNvPicPr>
          <p:nvPr/>
        </p:nvPicPr>
        <p:blipFill>
          <a:blip r:embed="rId3">
            <a:extLst>
              <a:ext uri="{28A0092B-C50C-407E-A947-70E740481C1C}">
                <a14:useLocalDpi xmlns:a14="http://schemas.microsoft.com/office/drawing/2010/main" val="0"/>
              </a:ext>
            </a:extLst>
          </a:blip>
          <a:srcRect t="1" b="48017"/>
          <a:stretch>
            <a:fillRect/>
          </a:stretch>
        </p:blipFill>
        <p:spPr>
          <a:xfrm>
            <a:off x="-208502" y="-248199"/>
            <a:ext cx="7513856" cy="3274319"/>
          </a:xfrm>
          <a:prstGeom prst="rect">
            <a:avLst/>
          </a:prstGeom>
        </p:spPr>
      </p:pic>
      <p:pic>
        <p:nvPicPr>
          <p:cNvPr id="7" name="Picture 6">
            <a:extLst>
              <a:ext uri="{FF2B5EF4-FFF2-40B4-BE49-F238E27FC236}">
                <a16:creationId xmlns:a16="http://schemas.microsoft.com/office/drawing/2014/main" id="{731952AD-3F57-8729-C14C-A64FD7C0FC31}"/>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r="64082"/>
          <a:stretch>
            <a:fillRect/>
          </a:stretch>
        </p:blipFill>
        <p:spPr>
          <a:xfrm rot="20058242">
            <a:off x="5887327" y="-6395883"/>
            <a:ext cx="7239062" cy="11336972"/>
          </a:xfrm>
          <a:prstGeom prst="rect">
            <a:avLst/>
          </a:prstGeom>
        </p:spPr>
      </p:pic>
      <p:pic>
        <p:nvPicPr>
          <p:cNvPr id="3" name="Picture 2">
            <a:extLst>
              <a:ext uri="{FF2B5EF4-FFF2-40B4-BE49-F238E27FC236}">
                <a16:creationId xmlns:a16="http://schemas.microsoft.com/office/drawing/2014/main" id="{9BC5B7F7-AFA1-F3D9-A25B-D821E3D91C4D}"/>
              </a:ext>
            </a:extLst>
          </p:cNvPr>
          <p:cNvPicPr>
            <a:picLocks noChangeAspect="1"/>
          </p:cNvPicPr>
          <p:nvPr/>
        </p:nvPicPr>
        <p:blipFill>
          <a:blip r:embed="rId3">
            <a:extLst>
              <a:ext uri="{28A0092B-C50C-407E-A947-70E740481C1C}">
                <a14:useLocalDpi xmlns:a14="http://schemas.microsoft.com/office/drawing/2010/main" val="0"/>
              </a:ext>
            </a:extLst>
          </a:blip>
          <a:srcRect t="50770" b="23058"/>
          <a:stretch>
            <a:fillRect/>
          </a:stretch>
        </p:blipFill>
        <p:spPr>
          <a:xfrm>
            <a:off x="-2084811" y="3097448"/>
            <a:ext cx="9390165" cy="2060231"/>
          </a:xfrm>
          <a:prstGeom prst="rect">
            <a:avLst/>
          </a:prstGeom>
        </p:spPr>
      </p:pic>
      <p:pic>
        <p:nvPicPr>
          <p:cNvPr id="6" name="Picture 5">
            <a:extLst>
              <a:ext uri="{FF2B5EF4-FFF2-40B4-BE49-F238E27FC236}">
                <a16:creationId xmlns:a16="http://schemas.microsoft.com/office/drawing/2014/main" id="{D558BDAF-8D49-9B15-F5D9-5C486607F126}"/>
              </a:ext>
            </a:extLst>
          </p:cNvPr>
          <p:cNvPicPr>
            <a:picLocks noChangeAspect="1"/>
          </p:cNvPicPr>
          <p:nvPr/>
        </p:nvPicPr>
        <p:blipFill>
          <a:blip r:embed="rId4">
            <a:extLst>
              <a:ext uri="{28A0092B-C50C-407E-A947-70E740481C1C}">
                <a14:useLocalDpi xmlns:a14="http://schemas.microsoft.com/office/drawing/2010/main" val="0"/>
              </a:ext>
            </a:extLst>
          </a:blip>
          <a:srcRect l="33718"/>
          <a:stretch>
            <a:fillRect/>
          </a:stretch>
        </p:blipFill>
        <p:spPr>
          <a:xfrm rot="20838350">
            <a:off x="4874115" y="148192"/>
            <a:ext cx="8799741" cy="7467884"/>
          </a:xfrm>
          <a:prstGeom prst="rect">
            <a:avLst/>
          </a:prstGeom>
        </p:spPr>
      </p:pic>
      <p:pic>
        <p:nvPicPr>
          <p:cNvPr id="5" name="Picture 4">
            <a:extLst>
              <a:ext uri="{FF2B5EF4-FFF2-40B4-BE49-F238E27FC236}">
                <a16:creationId xmlns:a16="http://schemas.microsoft.com/office/drawing/2014/main" id="{BE8C5500-DB8F-AFD8-6C38-A7DD006F67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8172" y="5026820"/>
            <a:ext cx="2642104" cy="958776"/>
          </a:xfrm>
          <a:prstGeom prst="rect">
            <a:avLst/>
          </a:prstGeom>
        </p:spPr>
      </p:pic>
    </p:spTree>
    <p:extLst>
      <p:ext uri="{BB962C8B-B14F-4D97-AF65-F5344CB8AC3E}">
        <p14:creationId xmlns:p14="http://schemas.microsoft.com/office/powerpoint/2010/main" val="2101116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CB35C-2818-7FC8-3F71-3A16C3E40A99}"/>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1E6AE1FF-B5FE-9E86-3C00-4A5083D645AB}"/>
              </a:ext>
            </a:extLst>
          </p:cNvPr>
          <p:cNvSpPr>
            <a:spLocks noGrp="1"/>
          </p:cNvSpPr>
          <p:nvPr>
            <p:ph idx="1"/>
          </p:nvPr>
        </p:nvSpPr>
        <p:spPr/>
        <p:txBody>
          <a:bodyPr/>
          <a:lstStyle/>
          <a:p>
            <a:endParaRPr lang="en-AU"/>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title="Forms for PowerPoint">
                <a:extLst>
                  <a:ext uri="{FF2B5EF4-FFF2-40B4-BE49-F238E27FC236}">
                    <a16:creationId xmlns:a16="http://schemas.microsoft.com/office/drawing/2014/main" id="{8FA50161-9915-5A6A-43DB-66A7B13D09CB}"/>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4" name="Add-in 3" title="Forms for PowerPoint">
                <a:extLst>
                  <a:ext uri="{FF2B5EF4-FFF2-40B4-BE49-F238E27FC236}">
                    <a16:creationId xmlns:a16="http://schemas.microsoft.com/office/drawing/2014/main" id="{8FA50161-9915-5A6A-43DB-66A7B13D09CB}"/>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941227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webextension1.xml><?xml version="1.0" encoding="utf-8"?>
<we:webextension xmlns:we="http://schemas.microsoft.com/office/webextensions/webextension/2010/11" id="{E006874B-8D2B-4462-961A-B33B039254CD}">
  <we:reference id="wa104381526" version="1.0.0.2" store="en-US" storeType="OMEX"/>
  <we:alternateReferences>
    <we:reference id="WA104381526" version="1.0.0.2" store="WA104381526" storeType="OMEX"/>
  </we:alternateReferences>
  <we:properties>
    <we:property name="FormID" value="&quot;yEdGupeeUUeAGk3aOs9mfr6xi9LyElFJmcdWLy1o6odUNzI3M0wwVUVNSURHUlE5NUdKM0RCOTFEWS4u&quot;"/>
    <we:property name="FormMode" value="&quot;Runtim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0D2E34F9B3FB4A88B2693BE763B9FD" ma:contentTypeVersion="19" ma:contentTypeDescription="Create a new document." ma:contentTypeScope="" ma:versionID="b619154852793714e6f0655173efdaf6">
  <xsd:schema xmlns:xsd="http://www.w3.org/2001/XMLSchema" xmlns:xs="http://www.w3.org/2001/XMLSchema" xmlns:p="http://schemas.microsoft.com/office/2006/metadata/properties" xmlns:ns2="282563e3-54ed-41a0-81bd-91cada204bf4" xmlns:ns3="d5aa1ca9-d820-4695-82fe-bfb2c0685340" targetNamespace="http://schemas.microsoft.com/office/2006/metadata/properties" ma:root="true" ma:fieldsID="4c4b8993cc6fedcfa4a658b9d1b23f18" ns2:_="" ns3:_="">
    <xsd:import namespace="282563e3-54ed-41a0-81bd-91cada204bf4"/>
    <xsd:import namespace="d5aa1ca9-d820-4695-82fe-bfb2c06853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2563e3-54ed-41a0-81bd-91cada204b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9d11a7-c28a-486a-a7c0-3d9fe1bfcf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a1ca9-d820-4695-82fe-bfb2c068534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d0f55d-067a-4820-b2ff-40d9246b0ea0}" ma:internalName="TaxCatchAll" ma:showField="CatchAllData" ma:web="d5aa1ca9-d820-4695-82fe-bfb2c06853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2563e3-54ed-41a0-81bd-91cada204bf4">
      <Terms xmlns="http://schemas.microsoft.com/office/infopath/2007/PartnerControls"/>
    </lcf76f155ced4ddcb4097134ff3c332f>
    <_Flow_SignoffStatus xmlns="282563e3-54ed-41a0-81bd-91cada204bf4" xsi:nil="true"/>
    <TaxCatchAll xmlns="d5aa1ca9-d820-4695-82fe-bfb2c068534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6B220C-6FCA-48F0-8E16-1671878084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2563e3-54ed-41a0-81bd-91cada204bf4"/>
    <ds:schemaRef ds:uri="d5aa1ca9-d820-4695-82fe-bfb2c06853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66753E-BDA2-48FB-84AC-F6C211A40C57}">
  <ds:schemaRefs>
    <ds:schemaRef ds:uri="http://schemas.microsoft.com/office/2006/metadata/properties"/>
    <ds:schemaRef ds:uri="http://schemas.microsoft.com/office/infopath/2007/PartnerControls"/>
    <ds:schemaRef ds:uri="282563e3-54ed-41a0-81bd-91cada204bf4"/>
    <ds:schemaRef ds:uri="d5aa1ca9-d820-4695-82fe-bfb2c0685340"/>
  </ds:schemaRefs>
</ds:datastoreItem>
</file>

<file path=customXml/itemProps3.xml><?xml version="1.0" encoding="utf-8"?>
<ds:datastoreItem xmlns:ds="http://schemas.openxmlformats.org/officeDocument/2006/customXml" ds:itemID="{5A7B5B66-C1B2-439B-BE9F-BDDE1AF67C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9234</TotalTime>
  <Words>3468</Words>
  <Application>Microsoft Office PowerPoint</Application>
  <PresentationFormat>Widescreen</PresentationFormat>
  <Paragraphs>311</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Aptos Display</vt:lpstr>
      <vt:lpstr>Arial</vt:lpstr>
      <vt:lpstr>Gotham Rounded Bold</vt:lpstr>
      <vt:lpstr>Gotham Rounded Book</vt:lpstr>
      <vt:lpstr>Gotham Rounded Medium</vt:lpstr>
      <vt:lpstr>Office Theme</vt:lpstr>
      <vt:lpstr>CF 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 Carroll</dc:creator>
  <cp:lastModifiedBy>Kate Thompson</cp:lastModifiedBy>
  <cp:revision>2</cp:revision>
  <dcterms:created xsi:type="dcterms:W3CDTF">2026-06-02T22:43:58Z</dcterms:created>
  <dcterms:modified xsi:type="dcterms:W3CDTF">2026-09-28T00:06:02Z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0x010100440D2E34F9B3FB4A88B2693BE763B9FD</vt:lpwstr>
  </property>
  <property fmtid="{D5CDD505-2E9C-101B-9397-08002B2CF9AE}" pid="3" name="MediaServiceImageTags">
    <vt:lpwstr/>
  </property>
</Properties>
</file>