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webextensions/webextension1.xml" ContentType="application/vnd.ms-office.webextension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66" r:id="rId5"/>
    <p:sldId id="257" r:id="rId6"/>
    <p:sldId id="267" r:id="rId7"/>
    <p:sldId id="268" r:id="rId8"/>
    <p:sldId id="263" r:id="rId9"/>
    <p:sldId id="264" r:id="rId10"/>
    <p:sldId id="265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4987"/>
    <a:srgbClr val="E31D1A"/>
    <a:srgbClr val="52B9E9"/>
    <a:srgbClr val="003E52"/>
    <a:srgbClr val="00B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ED430D-26EC-43B5-B7A3-F2A3F81B1CB1}" v="2" dt="2026-07-03T02:43:56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8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5DD7-B33A-4E23-B0E2-3E0F2B5943B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92F11-F6C9-4902-9889-640055ACC8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1219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Module 6: Making Change Happen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Advocacy is about turning passion into progress. Every big policy win started small: one story, one letter, one meeting. Change happens when ideas are shaped into campaigns, supported by communities, and carried through until impact is made.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Interactive Prompt: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“What’s one issue in cystic fibrosis care or policy you’d love to see change?”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Collect responses on a whiteboard, butcher’s paper, or digital tool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8937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6.1: Title Slide – From Ideas to Impact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Advocacy moves from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identifying an issue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→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developing a plan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→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taking action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→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evaluating impact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steps build momentum: one letter, one meeting, one story can lead to system-wide change.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Interactive prompt: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Ask: </a:t>
            </a:r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“What’s one issue in cystic fibrosis care or policy you’d love to see change?”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Write answers on a board or digital tool (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Mentimeter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/Padlet)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0739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6.2: Creating a Campaign – SMART goals, audiences, timelines</a:t>
            </a:r>
          </a:p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Steps: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 SMART Goals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Specific, Measurable, Achievable, Relevant, Time-bound.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Your Audience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who has power to make the change?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 a Timeline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set milestones for actions (letters, events, meetings).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 Activity: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Participants write their own advocacy SMART goal. Example: </a:t>
            </a:r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“By December, collect 500 signatures to expand telehealth access for rural cystic fibrosis patients.”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1161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6.3: Tools of the Trade – Petitions, Rallies, media releases, digital strategy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Petitions: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Demonstrate broad community support.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Rallies &amp; Awareness Days: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Public visibility, media attention.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 Releases: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Shape the narrative with journalists.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Strategy: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Social media campaigns, hashtags, video content.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 Activity: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Give participants an issue (e.g., “improving hospital parking for families”). Ask them: </a:t>
            </a:r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tool would you use first? Why?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2210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6.4: Building Coalitions – Partnering with allied organisations and communities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 advocacy happens through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partnerships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Allied health organisations.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patient groups.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 groups and schools.</a:t>
            </a:r>
          </a:p>
          <a:p>
            <a:pPr lvl="1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 associations.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Coalitions broaden reach, resources, and legitimacy.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Small groups brainstorm which partners could strengthen a cystic fibrosis advocacy campaign on mental health support. Share ideas back.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7067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6.5: Lobbying Decision-Makers – Meetings, Materials, Follow-up</a:t>
            </a:r>
          </a:p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 for Effective Lobbying: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Request a meeting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your MP or Minister.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Prepare materials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fact sheets, patient stories, clear “ask.”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meeting: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concise (10–15 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minues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lead with lived experience, reinforce with evidence.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Follow-up: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Send a thank-you email, repeat your ask, and keep the relationship ongoing.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Role-play Activity: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participant acts as an MP; others present their case for expanding 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Trikafta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access. Swap roles to practice confidence.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4749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6.6: Measuring Impact – Metrics: reach, responses, outcomes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campaign needs to measure success. Did it make a difference? Did it build momentum?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Advocacy needs evaluation to show success and guide next steps.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Metrics include: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How many people engaged (signatures, social media views, event turnout).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Responses: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 coverage, official letters, MP replies.</a:t>
            </a:r>
          </a:p>
          <a:p>
            <a:pPr lvl="0"/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Outcomes: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Policy changes, funding commitments, service improvements.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 Task: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 a mock campaign summary (e.g., 2,000 petition signatures, 3 media articles, 1 MP speech). Ask: </a:t>
            </a:r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“How successful was this campaign? What could be improved?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8642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9EEDE-D568-81D3-D3C6-6C068BE9C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17CB2-AFF8-B393-64CA-48DBCB080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59818-AB82-F74E-90B5-7CF1B5AF1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Wrap-Up – From Ideas to Action  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doesn’t happen overnight — but it does happen when advocates stay organised, connected, and persistent. By setting SMART goals, choosing the right tools, building coalitions, lobbying decision-makers, and tracking impact, you can make real change happen for the cystic fibrosis community. 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Take-Home Challenge: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Ask participants to outline their own 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 advocacy campaign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one page: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issue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SMART goal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audience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step they’ll take</a:t>
            </a:r>
          </a:p>
          <a:p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A9618-F395-1AC3-3E9A-926419BBA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301C51-6D05-48B8-847D-F9855F213B70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4648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https://forms.office.com/Pages/ResponsePage.aspx?id=yEdGupeeUUeAGk3aOs9mfr6xi9LyElFJmcdWLy1o6odUODhVVkEwSlZSTE1aNTMyNkI5QkpNMjQ0QS4u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2F11-F6C9-4902-9889-640055ACC82F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010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F552-759D-A4C7-8108-E64B1BFD0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1B111-D6C6-5AEF-7876-002DD9DF1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BEF74-0023-DA49-3303-72BDBEB7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F7235-9697-D9CC-C86D-CE8E112CC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5CCF3-9452-824E-607B-A96F28124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057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F049C-3351-4104-0172-F3ECCFC6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DDF1-4C6A-4239-7191-8140D027B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9FD8F-3B7F-0719-C930-C893FCB76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23219-FE8E-8C04-10C9-1AF5C273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4BF5C-247E-09E6-47D1-BF2FC08F5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2202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9123-6E3C-09E4-31E5-1985D9DB9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CEA20-9A82-A960-9294-E7C2BBF1F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29CA3-F512-90B8-EFFC-165E37A5C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029D4-96AE-D87A-9FD2-1E31BB19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E8AC3-C3EB-EAEB-2F3B-BFF3E6BB0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0768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A35D-C82A-F871-9F4D-B062123DD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4FA8F-C04B-7B0E-B81F-E8F7BC53C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53C46-ED85-9251-1E81-FB1189F7A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349D0-0FCE-FE47-5F79-3ECC2A50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E68EA-4FD2-031D-B901-D82C46FA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7F903-11FE-67A7-517D-51D9F23B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383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376DD-4C91-BC1C-520E-8CAEFF219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ADB28-B914-66B2-4A57-C73DCA55E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0262E-8FA0-A7E4-F72D-4D220F0D8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984F8B-DCB3-1AEA-08C3-49FCDED27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795DA6-40C9-2A87-F022-83E37D095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C16DFB-F40E-EBC0-CBE5-B51A57887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361DA3-BE89-012A-3664-5BFB5AFCC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4C3C-BBEA-11A5-56E7-83D7C972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476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AF20-C500-52BC-6119-446F5931C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511940-5185-320C-6763-397417999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DD7AF-A6DB-3831-B8F8-44BDD8B4A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FBEEA-C712-B69D-FE70-975E5C8DC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377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81478-047C-3278-3EC4-54FB9A8A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120C16-45B7-1D20-32C9-B82E87685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0B51B-38EC-75A2-3F5B-0002979C7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045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B03B-73A5-FAF3-79F2-1C4E2B1FB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5165A-6175-10A3-5991-3A6DB1BAB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2F8CA-BA76-7873-75A5-31960E257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8F99F-1DD6-88B0-BE30-989986AA5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5ED0D-D40F-1A7D-30A1-6167477A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638F9-8F4C-2635-BDC1-5A0F9D5D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315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ACAB-661F-9C4E-62BC-A55F7712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ADF1A-4FC6-6109-AE83-FDD5667A1B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191C2-CA20-E391-43A2-E474D638C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347E5-FB42-D404-5F75-5F4D782C4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90BAB-8189-4D22-2E05-D2FA4B52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7E75B-36B4-D0C9-B89B-92455E73B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9650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DAD25-9817-2C50-8C38-8EB7917F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44A51-B014-5218-2A11-55319C675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433D4-45D2-D444-9BC1-22BBB9AFD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69E37-F227-A96E-9ADC-7500751D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3372D-6220-226D-574C-65AC8B55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935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DEA2CE-2A6F-1CE1-DDFC-E8B479D0C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C9999B-A059-3D79-428F-16EF924F6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5DCA9-22E6-8E51-1F7D-4383092A1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E2DEA-0041-562A-D72F-3CBD80A5C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CD8F5-61F6-9A22-6512-31378348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453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E67221-F039-826A-4754-32CC4A29C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98A69-0A75-4280-144A-63FA5678F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DF466-0DEF-D29E-B12B-505ACDC4EA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3C74D2-EF02-4C02-9745-FAB3C154EC5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A2A41-47E6-FB43-BDAA-731F65210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F0CDC-7685-612A-0C91-6BF469DD9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286BA-483F-43DA-82C6-FF959D4649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38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10" Type="http://schemas.openxmlformats.org/officeDocument/2006/relationships/image" Target="../media/image7.pn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7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6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F784ED08-2B9B-3DEE-4CA5-9C01977C85CF}"/>
              </a:ext>
            </a:extLst>
          </p:cNvPr>
          <p:cNvSpPr/>
          <p:nvPr/>
        </p:nvSpPr>
        <p:spPr>
          <a:xfrm>
            <a:off x="10387232" y="5910425"/>
            <a:ext cx="1311693" cy="579519"/>
          </a:xfrm>
          <a:custGeom>
            <a:avLst/>
            <a:gdLst/>
            <a:ahLst/>
            <a:cxnLst/>
            <a:rect l="l" t="t" r="r" b="b"/>
            <a:pathLst>
              <a:path w="7103011" h="3313659">
                <a:moveTo>
                  <a:pt x="0" y="0"/>
                </a:moveTo>
                <a:lnTo>
                  <a:pt x="7103010" y="0"/>
                </a:lnTo>
                <a:lnTo>
                  <a:pt x="7103010" y="3313659"/>
                </a:lnTo>
                <a:lnTo>
                  <a:pt x="0" y="33136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202" t="-46316" r="-4380" b="-54191"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F773C5-CFA0-51FE-0BB5-4FC100623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-3206" b="-1"/>
          <a:stretch>
            <a:fillRect/>
          </a:stretch>
        </p:blipFill>
        <p:spPr>
          <a:xfrm>
            <a:off x="9916352" y="-1062853"/>
            <a:ext cx="8231311" cy="9154735"/>
          </a:xfrm>
          <a:prstGeom prst="rect">
            <a:avLst/>
          </a:prstGeom>
        </p:spPr>
      </p:pic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B52B5848-856A-5D39-20F6-AAE7567413A1}"/>
              </a:ext>
            </a:extLst>
          </p:cNvPr>
          <p:cNvSpPr/>
          <p:nvPr/>
        </p:nvSpPr>
        <p:spPr>
          <a:xfrm>
            <a:off x="5648101" y="2883907"/>
            <a:ext cx="2277974" cy="2249565"/>
          </a:xfrm>
          <a:prstGeom prst="flowChartDelay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FDEDDE-DAFF-526F-AB63-32167819C1EF}"/>
              </a:ext>
            </a:extLst>
          </p:cNvPr>
          <p:cNvSpPr/>
          <p:nvPr/>
        </p:nvSpPr>
        <p:spPr>
          <a:xfrm>
            <a:off x="0" y="2883906"/>
            <a:ext cx="6197970" cy="2249566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6AAF52-2A12-B451-4D72-0669DB62DC07}"/>
              </a:ext>
            </a:extLst>
          </p:cNvPr>
          <p:cNvSpPr/>
          <p:nvPr/>
        </p:nvSpPr>
        <p:spPr>
          <a:xfrm>
            <a:off x="6144888" y="2769188"/>
            <a:ext cx="2277975" cy="24789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A5A2709-66A4-0603-CAD4-651F5AB4A827}"/>
              </a:ext>
            </a:extLst>
          </p:cNvPr>
          <p:cNvSpPr/>
          <p:nvPr/>
        </p:nvSpPr>
        <p:spPr>
          <a:xfrm>
            <a:off x="6274224" y="2969422"/>
            <a:ext cx="2041353" cy="2078532"/>
          </a:xfrm>
          <a:prstGeom prst="ellipse">
            <a:avLst/>
          </a:prstGeom>
          <a:solidFill>
            <a:schemeClr val="bg1"/>
          </a:solidFill>
          <a:ln w="76200">
            <a:solidFill>
              <a:srgbClr val="E31D1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0A8AD-EAB4-59C3-6DD0-CAFD45951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227" y="909982"/>
            <a:ext cx="6019800" cy="636587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E31D1A"/>
                </a:solidFill>
                <a:latin typeface="Gotham Rounded Bold" panose="02000000000000000000" pitchFamily="50" charset="0"/>
              </a:rPr>
              <a:t>CF CAN</a:t>
            </a:r>
            <a:endParaRPr lang="en-AU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BAB422-37BD-1638-D70F-3C84842F7C9F}"/>
              </a:ext>
            </a:extLst>
          </p:cNvPr>
          <p:cNvSpPr txBox="1"/>
          <p:nvPr/>
        </p:nvSpPr>
        <p:spPr>
          <a:xfrm>
            <a:off x="2170080" y="1887228"/>
            <a:ext cx="571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3E52"/>
                </a:solidFill>
                <a:latin typeface="Gotham Rounded Medium" pitchFamily="50" charset="0"/>
              </a:rPr>
              <a:t>Making Change Happen</a:t>
            </a:r>
            <a:endParaRPr lang="en-AU" sz="2800" dirty="0">
              <a:solidFill>
                <a:srgbClr val="003E52"/>
              </a:solidFill>
              <a:latin typeface="Gotham Rounded Medium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0F629E-A76E-2FBC-B701-E99F72467242}"/>
              </a:ext>
            </a:extLst>
          </p:cNvPr>
          <p:cNvSpPr txBox="1"/>
          <p:nvPr/>
        </p:nvSpPr>
        <p:spPr>
          <a:xfrm>
            <a:off x="323227" y="3373721"/>
            <a:ext cx="57344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Gotham Rounded Medium" pitchFamily="50" charset="0"/>
                <a:ea typeface="Gotham Rounded 3"/>
                <a:cs typeface="Gotham Rounded 3"/>
                <a:sym typeface="Gotham Rounded 3"/>
              </a:rPr>
              <a:t>Cystic Fibrosis Community Advocacy Network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0DF7B1-E5A0-B817-0428-FFD2C0BBA501}"/>
              </a:ext>
            </a:extLst>
          </p:cNvPr>
          <p:cNvSpPr txBox="1"/>
          <p:nvPr/>
        </p:nvSpPr>
        <p:spPr>
          <a:xfrm>
            <a:off x="323227" y="1887228"/>
            <a:ext cx="2352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E31D1A"/>
                </a:solidFill>
                <a:latin typeface="Gotham Rounded Medium" pitchFamily="50" charset="0"/>
              </a:rPr>
              <a:t>Module 6: </a:t>
            </a:r>
            <a:endParaRPr lang="en-AU" sz="2800" dirty="0">
              <a:solidFill>
                <a:srgbClr val="E31D1A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3F7F79-1547-3E42-B932-B2ECEF44EFF2}"/>
              </a:ext>
            </a:extLst>
          </p:cNvPr>
          <p:cNvCxnSpPr>
            <a:cxnSpLocks/>
          </p:cNvCxnSpPr>
          <p:nvPr/>
        </p:nvCxnSpPr>
        <p:spPr>
          <a:xfrm>
            <a:off x="-2426208" y="4644751"/>
            <a:ext cx="8160258" cy="98274"/>
          </a:xfrm>
          <a:prstGeom prst="line">
            <a:avLst/>
          </a:prstGeom>
          <a:ln>
            <a:solidFill>
              <a:srgbClr val="E31D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E246F2D6-4097-CFEA-5FA1-7E4D6A126391}"/>
              </a:ext>
            </a:extLst>
          </p:cNvPr>
          <p:cNvSpPr/>
          <p:nvPr/>
        </p:nvSpPr>
        <p:spPr>
          <a:xfrm>
            <a:off x="-11661111" y="2805241"/>
            <a:ext cx="2984138" cy="832886"/>
          </a:xfrm>
          <a:prstGeom prst="chevron">
            <a:avLst/>
          </a:prstGeom>
          <a:solidFill>
            <a:srgbClr val="003E5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7AD1720E-BE97-E695-3E42-64C15343BF4B}"/>
              </a:ext>
            </a:extLst>
          </p:cNvPr>
          <p:cNvSpPr/>
          <p:nvPr/>
        </p:nvSpPr>
        <p:spPr>
          <a:xfrm>
            <a:off x="-8901941" y="2812782"/>
            <a:ext cx="2984138" cy="832886"/>
          </a:xfrm>
          <a:prstGeom prst="chevron">
            <a:avLst/>
          </a:prstGeom>
          <a:solidFill>
            <a:srgbClr val="00498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414A54AC-DBAB-2B05-D938-D473A36F50A9}"/>
              </a:ext>
            </a:extLst>
          </p:cNvPr>
          <p:cNvSpPr/>
          <p:nvPr/>
        </p:nvSpPr>
        <p:spPr>
          <a:xfrm>
            <a:off x="-6142771" y="2818830"/>
            <a:ext cx="2984138" cy="832886"/>
          </a:xfrm>
          <a:prstGeom prst="chevron">
            <a:avLst/>
          </a:prstGeom>
          <a:solidFill>
            <a:srgbClr val="52B9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2F165531-CEA9-4B5C-D1AD-7766EF113B72}"/>
              </a:ext>
            </a:extLst>
          </p:cNvPr>
          <p:cNvSpPr/>
          <p:nvPr/>
        </p:nvSpPr>
        <p:spPr>
          <a:xfrm>
            <a:off x="-3366601" y="2825897"/>
            <a:ext cx="2984138" cy="832886"/>
          </a:xfrm>
          <a:prstGeom prst="chevron">
            <a:avLst/>
          </a:prstGeom>
          <a:solidFill>
            <a:srgbClr val="00B1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8A22D0-C39E-6CE8-D890-3A66C24FF1E8}"/>
              </a:ext>
            </a:extLst>
          </p:cNvPr>
          <p:cNvGrpSpPr/>
          <p:nvPr/>
        </p:nvGrpSpPr>
        <p:grpSpPr>
          <a:xfrm rot="5400000">
            <a:off x="7822053" y="3620360"/>
            <a:ext cx="12192001" cy="776654"/>
            <a:chOff x="-1" y="6115050"/>
            <a:chExt cx="12192001" cy="77665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47A36F-132A-752A-4EEC-5636DFE846BB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B936AE9-F703-8D27-465E-EAD0E2DC7892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940E188-950E-A171-EA7C-3F38C8937F64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2E6F7B9-F7AE-AEFA-4DC1-176CAE4A4F52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90C678C8-6A15-A5F6-89C4-973F24F59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16" y="3150154"/>
            <a:ext cx="1115159" cy="15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74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E0D0FB1-B6CF-5CD6-805B-3639002F6D54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4E30B5E-7383-CFF2-DD05-ACE67CC70833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316CC3E-CCFF-3F5D-5A19-6D5BBA1B83B2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E9C5A7E-6A3A-ADDB-3779-32953CECB51F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FDE269F-EC0B-D9D5-0C38-BCD858CDF03E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D3F3E64-484A-EB0A-A1EA-3DC5C5A4EB62}"/>
              </a:ext>
            </a:extLst>
          </p:cNvPr>
          <p:cNvSpPr txBox="1">
            <a:spLocks/>
          </p:cNvSpPr>
          <p:nvPr/>
        </p:nvSpPr>
        <p:spPr>
          <a:xfrm>
            <a:off x="520192" y="509875"/>
            <a:ext cx="4975352" cy="1194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E31D1A"/>
                </a:solidFill>
                <a:latin typeface="Gotham Rounded Bold" panose="02000000000000000000" pitchFamily="50" charset="0"/>
              </a:rPr>
              <a:t>From Ideas to Impact</a:t>
            </a:r>
            <a:endParaRPr lang="en-AU" sz="3300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1D731B-0C8B-CA15-6B86-BE7AF73F9B47}"/>
              </a:ext>
            </a:extLst>
          </p:cNvPr>
          <p:cNvSpPr txBox="1"/>
          <p:nvPr/>
        </p:nvSpPr>
        <p:spPr>
          <a:xfrm>
            <a:off x="520192" y="2142736"/>
            <a:ext cx="38145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2400" dirty="0">
                <a:solidFill>
                  <a:srgbClr val="003E52"/>
                </a:solidFill>
                <a:latin typeface="Gotham Rounded Medium" pitchFamily="50" charset="0"/>
              </a:rPr>
              <a:t>Advocacy moves from: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E701C03-4854-D7D9-A2D3-ABF3A4DBF3C1}"/>
              </a:ext>
            </a:extLst>
          </p:cNvPr>
          <p:cNvCxnSpPr/>
          <p:nvPr/>
        </p:nvCxnSpPr>
        <p:spPr>
          <a:xfrm>
            <a:off x="-64008" y="3299881"/>
            <a:ext cx="12256008" cy="12843"/>
          </a:xfrm>
          <a:prstGeom prst="line">
            <a:avLst/>
          </a:prstGeom>
          <a:ln>
            <a:solidFill>
              <a:srgbClr val="E31D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9D211F6E-E13B-6A8C-6205-00E4F7DFD894}"/>
              </a:ext>
            </a:extLst>
          </p:cNvPr>
          <p:cNvSpPr/>
          <p:nvPr/>
        </p:nvSpPr>
        <p:spPr>
          <a:xfrm>
            <a:off x="349685" y="2875897"/>
            <a:ext cx="2984138" cy="832886"/>
          </a:xfrm>
          <a:prstGeom prst="chevron">
            <a:avLst/>
          </a:prstGeom>
          <a:solidFill>
            <a:srgbClr val="003E5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D8458A95-D64F-FBDD-4E82-928A51A66B08}"/>
              </a:ext>
            </a:extLst>
          </p:cNvPr>
          <p:cNvSpPr/>
          <p:nvPr/>
        </p:nvSpPr>
        <p:spPr>
          <a:xfrm>
            <a:off x="3108855" y="2883438"/>
            <a:ext cx="2984138" cy="832886"/>
          </a:xfrm>
          <a:prstGeom prst="chevron">
            <a:avLst/>
          </a:prstGeom>
          <a:solidFill>
            <a:srgbClr val="00498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6ECB8FCA-ED18-55A0-AF31-000D05B4A04F}"/>
              </a:ext>
            </a:extLst>
          </p:cNvPr>
          <p:cNvSpPr/>
          <p:nvPr/>
        </p:nvSpPr>
        <p:spPr>
          <a:xfrm>
            <a:off x="5868025" y="2889486"/>
            <a:ext cx="2984138" cy="832886"/>
          </a:xfrm>
          <a:prstGeom prst="chevron">
            <a:avLst/>
          </a:prstGeom>
          <a:solidFill>
            <a:srgbClr val="52B9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FC1C775C-1B28-D570-8B3A-9C002EAB7A8C}"/>
              </a:ext>
            </a:extLst>
          </p:cNvPr>
          <p:cNvSpPr/>
          <p:nvPr/>
        </p:nvSpPr>
        <p:spPr>
          <a:xfrm>
            <a:off x="8644195" y="2896553"/>
            <a:ext cx="2984138" cy="832886"/>
          </a:xfrm>
          <a:prstGeom prst="chevron">
            <a:avLst/>
          </a:prstGeom>
          <a:solidFill>
            <a:srgbClr val="00B1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8752DD-D1A8-1E40-4FB4-3EE1D22CBB5A}"/>
              </a:ext>
            </a:extLst>
          </p:cNvPr>
          <p:cNvSpPr txBox="1"/>
          <p:nvPr/>
        </p:nvSpPr>
        <p:spPr>
          <a:xfrm>
            <a:off x="578047" y="3128058"/>
            <a:ext cx="2606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800" kern="0" dirty="0">
                <a:solidFill>
                  <a:schemeClr val="bg1"/>
                </a:solidFill>
                <a:effectLst/>
                <a:latin typeface="Gotham Rounded Medium" pitchFamily="50" charset="0"/>
                <a:ea typeface="DengXian" panose="02010600030101010101" pitchFamily="2" charset="-122"/>
              </a:rPr>
              <a:t> Identifying an issue</a:t>
            </a:r>
            <a:endParaRPr lang="en-AU" dirty="0">
              <a:solidFill>
                <a:schemeClr val="bg1"/>
              </a:solidFill>
              <a:latin typeface="Gotham Rounded Medium" pitchFamily="50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0A4FF0-8299-1909-E58B-5AA5A234EEC9}"/>
              </a:ext>
            </a:extLst>
          </p:cNvPr>
          <p:cNvSpPr txBox="1"/>
          <p:nvPr/>
        </p:nvSpPr>
        <p:spPr>
          <a:xfrm>
            <a:off x="3487884" y="3121636"/>
            <a:ext cx="2328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800" kern="0" dirty="0">
                <a:solidFill>
                  <a:schemeClr val="bg1"/>
                </a:solidFill>
                <a:effectLst/>
                <a:latin typeface="Gotham Rounded Medium" pitchFamily="50" charset="0"/>
                <a:ea typeface="DengXian" panose="02010600030101010101" pitchFamily="2" charset="-122"/>
              </a:rPr>
              <a:t>Developing a plan</a:t>
            </a:r>
            <a:endParaRPr lang="en-AU" dirty="0">
              <a:solidFill>
                <a:schemeClr val="bg1"/>
              </a:solidFill>
              <a:latin typeface="Gotham Rounded Medium" pitchFamily="50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B774B6-F494-7650-54CD-FAF261EC8D17}"/>
              </a:ext>
            </a:extLst>
          </p:cNvPr>
          <p:cNvSpPr txBox="1"/>
          <p:nvPr/>
        </p:nvSpPr>
        <p:spPr>
          <a:xfrm>
            <a:off x="9082579" y="3115215"/>
            <a:ext cx="23153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kern="0" dirty="0">
                <a:solidFill>
                  <a:schemeClr val="bg1"/>
                </a:solidFill>
                <a:latin typeface="Gotham Rounded Medium" pitchFamily="50" charset="0"/>
                <a:ea typeface="DengXian" panose="02010600030101010101" pitchFamily="2" charset="-122"/>
              </a:rPr>
              <a:t>E</a:t>
            </a:r>
            <a:r>
              <a:rPr lang="en-AU" sz="1800" kern="0" dirty="0">
                <a:solidFill>
                  <a:schemeClr val="bg1"/>
                </a:solidFill>
                <a:effectLst/>
                <a:latin typeface="Gotham Rounded Medium" pitchFamily="50" charset="0"/>
                <a:ea typeface="DengXian" panose="02010600030101010101" pitchFamily="2" charset="-122"/>
              </a:rPr>
              <a:t>valuating impact</a:t>
            </a:r>
            <a:endParaRPr lang="en-AU" dirty="0">
              <a:solidFill>
                <a:schemeClr val="bg1"/>
              </a:solidFill>
              <a:latin typeface="Gotham Rounded Medium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63EA84-898B-BBFC-0845-7BA3064ECEED}"/>
              </a:ext>
            </a:extLst>
          </p:cNvPr>
          <p:cNvSpPr txBox="1"/>
          <p:nvPr/>
        </p:nvSpPr>
        <p:spPr>
          <a:xfrm>
            <a:off x="6575774" y="3128058"/>
            <a:ext cx="1774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800" kern="0" dirty="0">
                <a:solidFill>
                  <a:schemeClr val="bg1"/>
                </a:solidFill>
                <a:effectLst/>
                <a:latin typeface="Gotham Rounded Medium" pitchFamily="50" charset="0"/>
                <a:ea typeface="DengXian" panose="02010600030101010101" pitchFamily="2" charset="-122"/>
              </a:rPr>
              <a:t>Taking action</a:t>
            </a:r>
            <a:endParaRPr lang="en-AU" dirty="0">
              <a:solidFill>
                <a:schemeClr val="bg1"/>
              </a:solidFill>
              <a:latin typeface="Gotham Rounded Medium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406C01-1B96-897C-9B2A-582855C37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294" r="62712" b="24477"/>
          <a:stretch>
            <a:fillRect/>
          </a:stretch>
        </p:blipFill>
        <p:spPr>
          <a:xfrm rot="4857871">
            <a:off x="8309665" y="-1116209"/>
            <a:ext cx="3861164" cy="44079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A6ACAD1-09AD-CC6C-835D-3BAECDD784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2" t="14608" r="39092" b="26861"/>
          <a:stretch>
            <a:fillRect/>
          </a:stretch>
        </p:blipFill>
        <p:spPr>
          <a:xfrm rot="1269110">
            <a:off x="-2439483" y="3230628"/>
            <a:ext cx="6035058" cy="57688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9E3381-ABB4-60E4-CC09-461944E6DC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9"/>
          <a:stretch>
            <a:fillRect/>
          </a:stretch>
        </p:blipFill>
        <p:spPr>
          <a:xfrm>
            <a:off x="5394801" y="-7060687"/>
            <a:ext cx="6475526" cy="680325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9A2C99C-57FA-9155-5957-4F06F75AFDCF}"/>
              </a:ext>
            </a:extLst>
          </p:cNvPr>
          <p:cNvSpPr/>
          <p:nvPr/>
        </p:nvSpPr>
        <p:spPr>
          <a:xfrm>
            <a:off x="-5956935" y="4555538"/>
            <a:ext cx="4403558" cy="61869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E31D1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C514D0-9E71-7395-6D41-D4FAAC12CE8A}"/>
              </a:ext>
            </a:extLst>
          </p:cNvPr>
          <p:cNvSpPr/>
          <p:nvPr/>
        </p:nvSpPr>
        <p:spPr>
          <a:xfrm>
            <a:off x="-5892689" y="2142736"/>
            <a:ext cx="4403558" cy="61869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4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7ED29B-6014-14C8-8AB9-8D7139BC5410}"/>
              </a:ext>
            </a:extLst>
          </p:cNvPr>
          <p:cNvSpPr/>
          <p:nvPr/>
        </p:nvSpPr>
        <p:spPr>
          <a:xfrm>
            <a:off x="-5956935" y="3354066"/>
            <a:ext cx="4403558" cy="61869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3E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AFDDE0-B0E4-819F-D8B7-3451F2B9C4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51" y="5492454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77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85BBAA-0FAF-14ED-D42E-2D51C6731DA3}"/>
              </a:ext>
            </a:extLst>
          </p:cNvPr>
          <p:cNvSpPr/>
          <p:nvPr/>
        </p:nvSpPr>
        <p:spPr>
          <a:xfrm>
            <a:off x="719141" y="4588705"/>
            <a:ext cx="4403558" cy="61869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E31D1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AF624F-A48E-B182-4F9D-362BA4510015}"/>
              </a:ext>
            </a:extLst>
          </p:cNvPr>
          <p:cNvSpPr/>
          <p:nvPr/>
        </p:nvSpPr>
        <p:spPr>
          <a:xfrm>
            <a:off x="783387" y="2175903"/>
            <a:ext cx="4403558" cy="61869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49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BF35DD-7D5E-2938-3DEC-DA93398ADD3C}"/>
              </a:ext>
            </a:extLst>
          </p:cNvPr>
          <p:cNvSpPr/>
          <p:nvPr/>
        </p:nvSpPr>
        <p:spPr>
          <a:xfrm>
            <a:off x="719141" y="3387233"/>
            <a:ext cx="4403558" cy="61869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3E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747C5B-E754-7B1F-128A-ABFCA7F95B44}"/>
              </a:ext>
            </a:extLst>
          </p:cNvPr>
          <p:cNvSpPr txBox="1"/>
          <p:nvPr/>
        </p:nvSpPr>
        <p:spPr>
          <a:xfrm>
            <a:off x="1156366" y="2204895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AU" sz="1600" dirty="0">
                <a:latin typeface="Gotham Rounded Book" pitchFamily="50" charset="0"/>
              </a:rPr>
              <a:t>Specific, Measurable, Achievable, Relevant, Time-bound.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1BE094-1790-8DB6-1E51-C3A88E369C01}"/>
              </a:ext>
            </a:extLst>
          </p:cNvPr>
          <p:cNvSpPr txBox="1"/>
          <p:nvPr/>
        </p:nvSpPr>
        <p:spPr>
          <a:xfrm>
            <a:off x="609207" y="1766981"/>
            <a:ext cx="2778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AU" dirty="0">
                <a:solidFill>
                  <a:srgbClr val="004987"/>
                </a:solidFill>
                <a:latin typeface="Gotham Rounded Medium" pitchFamily="50" charset="0"/>
              </a:rPr>
              <a:t>Define SMART Goals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D688E1-BAFD-A378-90E1-6587E59007A7}"/>
              </a:ext>
            </a:extLst>
          </p:cNvPr>
          <p:cNvSpPr txBox="1"/>
          <p:nvPr/>
        </p:nvSpPr>
        <p:spPr>
          <a:xfrm>
            <a:off x="707109" y="2984583"/>
            <a:ext cx="286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AU" dirty="0">
                <a:solidFill>
                  <a:srgbClr val="003E52"/>
                </a:solidFill>
                <a:latin typeface="Gotham Rounded Medium" pitchFamily="50" charset="0"/>
              </a:rPr>
              <a:t>Identify Your Audience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1185B4-33C9-B403-8D2C-3EC1C5044E83}"/>
              </a:ext>
            </a:extLst>
          </p:cNvPr>
          <p:cNvSpPr txBox="1"/>
          <p:nvPr/>
        </p:nvSpPr>
        <p:spPr>
          <a:xfrm>
            <a:off x="933227" y="3520085"/>
            <a:ext cx="3975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AU" sz="1600" dirty="0">
                <a:latin typeface="Gotham Rounded Book" pitchFamily="50" charset="0"/>
              </a:rPr>
              <a:t>Who has power to make the change?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760CC1D-C0AC-2B92-E2B5-CDCA7B6EF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9"/>
          <a:stretch>
            <a:fillRect/>
          </a:stretch>
        </p:blipFill>
        <p:spPr>
          <a:xfrm>
            <a:off x="5694833" y="0"/>
            <a:ext cx="6475526" cy="68032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CD0096-4FDD-1645-F0EF-F70041F55752}"/>
              </a:ext>
            </a:extLst>
          </p:cNvPr>
          <p:cNvSpPr txBox="1"/>
          <p:nvPr/>
        </p:nvSpPr>
        <p:spPr>
          <a:xfrm>
            <a:off x="443639" y="4195309"/>
            <a:ext cx="247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AU" dirty="0">
                <a:solidFill>
                  <a:srgbClr val="E31D1A"/>
                </a:solidFill>
                <a:latin typeface="Gotham Rounded Medium" pitchFamily="50" charset="0"/>
              </a:rPr>
              <a:t>Plan a Timeline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9A0487-172E-4DB0-D2FE-2D566874D699}"/>
              </a:ext>
            </a:extLst>
          </p:cNvPr>
          <p:cNvSpPr txBox="1"/>
          <p:nvPr/>
        </p:nvSpPr>
        <p:spPr>
          <a:xfrm>
            <a:off x="1471504" y="4598563"/>
            <a:ext cx="2898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1600" dirty="0">
                <a:latin typeface="Gotham Rounded Book" pitchFamily="50" charset="0"/>
              </a:rPr>
              <a:t>Set milestones for actions (letters, events, meetings).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10A2D33-A7E0-9A31-503E-13ACFBE5A918}"/>
              </a:ext>
            </a:extLst>
          </p:cNvPr>
          <p:cNvSpPr txBox="1">
            <a:spLocks/>
          </p:cNvSpPr>
          <p:nvPr/>
        </p:nvSpPr>
        <p:spPr>
          <a:xfrm>
            <a:off x="453799" y="508539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E31D1A"/>
                </a:solidFill>
                <a:latin typeface="Gotham Rounded Bold" panose="02000000000000000000" pitchFamily="50" charset="0"/>
              </a:rPr>
              <a:t>Creating a Campaign </a:t>
            </a:r>
            <a:endParaRPr lang="en-AU" sz="3300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8E9A9DA-ED39-DDAB-2A72-ED5D3BDEFDD6}"/>
              </a:ext>
            </a:extLst>
          </p:cNvPr>
          <p:cNvSpPr txBox="1">
            <a:spLocks/>
          </p:cNvSpPr>
          <p:nvPr/>
        </p:nvSpPr>
        <p:spPr>
          <a:xfrm>
            <a:off x="507886" y="1113088"/>
            <a:ext cx="2052611" cy="4487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AU" sz="2400" dirty="0">
                <a:solidFill>
                  <a:srgbClr val="003E52"/>
                </a:solidFill>
                <a:latin typeface="Gotham Rounded Medium" pitchFamily="50" charset="0"/>
              </a:rPr>
              <a:t>Key steps:</a:t>
            </a:r>
          </a:p>
        </p:txBody>
      </p:sp>
      <p:sp>
        <p:nvSpPr>
          <p:cNvPr id="28" name="Flowchart: Terminator 27">
            <a:extLst>
              <a:ext uri="{FF2B5EF4-FFF2-40B4-BE49-F238E27FC236}">
                <a16:creationId xmlns:a16="http://schemas.microsoft.com/office/drawing/2014/main" id="{F41E5FFC-7C6B-75C9-95B8-54EBE4CD9AEA}"/>
              </a:ext>
            </a:extLst>
          </p:cNvPr>
          <p:cNvSpPr/>
          <p:nvPr/>
        </p:nvSpPr>
        <p:spPr>
          <a:xfrm>
            <a:off x="10475214" y="5372529"/>
            <a:ext cx="1540775" cy="618697"/>
          </a:xfrm>
          <a:prstGeom prst="flowChartTermina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FDA161-26F7-344F-E97D-E7647AE26157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39380EA-B614-CC97-F19F-B72B92D526A2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269FD34-FDDC-8E67-D770-DDAC26CE76DE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2D18E14-887A-4A23-344E-6E389D8777A9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9EF832-142C-DCED-5DA4-560ADA4E90FC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0649FCC-6F5B-9A77-B69E-DE265DE7E962}"/>
              </a:ext>
            </a:extLst>
          </p:cNvPr>
          <p:cNvSpPr txBox="1"/>
          <p:nvPr/>
        </p:nvSpPr>
        <p:spPr>
          <a:xfrm>
            <a:off x="-10429123" y="1946345"/>
            <a:ext cx="199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003E52"/>
                </a:solidFill>
                <a:latin typeface="Gotham Rounded Medium" pitchFamily="50" charset="0"/>
              </a:rPr>
              <a:t>Petitions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AE982-D923-D063-EB0C-7E2024832BAA}"/>
              </a:ext>
            </a:extLst>
          </p:cNvPr>
          <p:cNvSpPr txBox="1"/>
          <p:nvPr/>
        </p:nvSpPr>
        <p:spPr>
          <a:xfrm>
            <a:off x="-6910564" y="3781916"/>
            <a:ext cx="5218742" cy="338554"/>
          </a:xfrm>
          <a:prstGeom prst="rect">
            <a:avLst/>
          </a:prstGeom>
          <a:solidFill>
            <a:srgbClr val="52B9E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AU" sz="1600" dirty="0">
                <a:latin typeface="Gotham Rounded Book" pitchFamily="50" charset="0"/>
              </a:rPr>
              <a:t>Shape the narrative with journalists.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44238D-CE6C-279C-FAA0-FF3EF4DDB5A0}"/>
              </a:ext>
            </a:extLst>
          </p:cNvPr>
          <p:cNvSpPr txBox="1"/>
          <p:nvPr/>
        </p:nvSpPr>
        <p:spPr>
          <a:xfrm>
            <a:off x="-6910564" y="2871579"/>
            <a:ext cx="5218742" cy="338554"/>
          </a:xfrm>
          <a:prstGeom prst="rect">
            <a:avLst/>
          </a:prstGeom>
          <a:solidFill>
            <a:srgbClr val="004987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AU" sz="1600" dirty="0">
                <a:latin typeface="Gotham Rounded Book" pitchFamily="50" charset="0"/>
              </a:rPr>
              <a:t>Public visibility, media attention.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B915ED-2B3F-0253-F7DE-63B2F2EB5B38}"/>
              </a:ext>
            </a:extLst>
          </p:cNvPr>
          <p:cNvSpPr txBox="1"/>
          <p:nvPr/>
        </p:nvSpPr>
        <p:spPr>
          <a:xfrm>
            <a:off x="-10429123" y="4722130"/>
            <a:ext cx="260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E31D1A"/>
                </a:solidFill>
                <a:latin typeface="Gotham Rounded Medium" pitchFamily="50" charset="0"/>
              </a:rPr>
              <a:t>Digital Strategy</a:t>
            </a:r>
            <a:endParaRPr lang="en-AU" sz="1600" dirty="0">
              <a:solidFill>
                <a:srgbClr val="E31D1A"/>
              </a:solidFill>
              <a:latin typeface="Gotham Rounded Medium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B2F08E-D2E9-E23B-CFA5-0A0459D501BF}"/>
              </a:ext>
            </a:extLst>
          </p:cNvPr>
          <p:cNvSpPr txBox="1"/>
          <p:nvPr/>
        </p:nvSpPr>
        <p:spPr>
          <a:xfrm>
            <a:off x="-6910564" y="1961242"/>
            <a:ext cx="5218742" cy="338554"/>
          </a:xfrm>
          <a:prstGeom prst="rect">
            <a:avLst/>
          </a:prstGeom>
          <a:solidFill>
            <a:srgbClr val="003E52">
              <a:alpha val="30196"/>
            </a:srgbClr>
          </a:solidFill>
        </p:spPr>
        <p:txBody>
          <a:bodyPr wrap="square">
            <a:spAutoFit/>
          </a:bodyPr>
          <a:lstStyle/>
          <a:p>
            <a:pPr lvl="0"/>
            <a:r>
              <a:rPr lang="en-AU" sz="1600" dirty="0">
                <a:latin typeface="Gotham Rounded Book" pitchFamily="50" charset="0"/>
              </a:rPr>
              <a:t>Demonstrate broad community support.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D32C45-B24F-5031-C8AA-AB2214334699}"/>
              </a:ext>
            </a:extLst>
          </p:cNvPr>
          <p:cNvSpPr txBox="1"/>
          <p:nvPr/>
        </p:nvSpPr>
        <p:spPr>
          <a:xfrm>
            <a:off x="-10429123" y="2779737"/>
            <a:ext cx="2157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004987"/>
                </a:solidFill>
                <a:latin typeface="Gotham Rounded Medium" pitchFamily="50" charset="0"/>
              </a:rPr>
              <a:t>Rallies and Awareness Days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6760B1-4B15-E77A-D32A-6FFDB38A2723}"/>
              </a:ext>
            </a:extLst>
          </p:cNvPr>
          <p:cNvSpPr txBox="1"/>
          <p:nvPr/>
        </p:nvSpPr>
        <p:spPr>
          <a:xfrm>
            <a:off x="-10429123" y="3888738"/>
            <a:ext cx="270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52B9E9"/>
                </a:solidFill>
                <a:latin typeface="Gotham Rounded Medium" pitchFamily="50" charset="0"/>
              </a:rPr>
              <a:t>Media Releases</a:t>
            </a:r>
            <a:endParaRPr lang="en-AU" sz="1600" dirty="0">
              <a:solidFill>
                <a:srgbClr val="52B9E9"/>
              </a:solidFill>
              <a:latin typeface="Gotham Rounded Medium" pitchFamily="50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8AB9E0-D579-BAFF-E10A-7B200E9F143F}"/>
              </a:ext>
            </a:extLst>
          </p:cNvPr>
          <p:cNvSpPr txBox="1"/>
          <p:nvPr/>
        </p:nvSpPr>
        <p:spPr>
          <a:xfrm>
            <a:off x="-6910564" y="4692253"/>
            <a:ext cx="5218742" cy="338554"/>
          </a:xfrm>
          <a:prstGeom prst="rect">
            <a:avLst/>
          </a:prstGeom>
          <a:solidFill>
            <a:srgbClr val="E31D1A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AU" sz="1600" dirty="0">
                <a:latin typeface="Gotham Rounded Book" pitchFamily="50" charset="0"/>
              </a:rPr>
              <a:t>Social media campaigns, hashtags, video content.</a:t>
            </a:r>
          </a:p>
        </p:txBody>
      </p:sp>
      <p:pic>
        <p:nvPicPr>
          <p:cNvPr id="32" name="Graphic 31" descr="Chevron arrows outline">
            <a:extLst>
              <a:ext uri="{FF2B5EF4-FFF2-40B4-BE49-F238E27FC236}">
                <a16:creationId xmlns:a16="http://schemas.microsoft.com/office/drawing/2014/main" id="{EA8DB7E3-076A-919D-96B3-19D364FA0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25523" y="2677318"/>
            <a:ext cx="727076" cy="727076"/>
          </a:xfrm>
          <a:prstGeom prst="rect">
            <a:avLst/>
          </a:prstGeom>
        </p:spPr>
      </p:pic>
      <p:pic>
        <p:nvPicPr>
          <p:cNvPr id="33" name="Graphic 32" descr="Chevron arrows outline">
            <a:extLst>
              <a:ext uri="{FF2B5EF4-FFF2-40B4-BE49-F238E27FC236}">
                <a16:creationId xmlns:a16="http://schemas.microsoft.com/office/drawing/2014/main" id="{094F3135-91F1-530C-0CB9-5A5FBA6F48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7725523" y="1766981"/>
            <a:ext cx="727076" cy="727076"/>
          </a:xfrm>
          <a:prstGeom prst="rect">
            <a:avLst/>
          </a:prstGeom>
        </p:spPr>
      </p:pic>
      <p:pic>
        <p:nvPicPr>
          <p:cNvPr id="34" name="Graphic 33" descr="Chevron arrows outline">
            <a:extLst>
              <a:ext uri="{FF2B5EF4-FFF2-40B4-BE49-F238E27FC236}">
                <a16:creationId xmlns:a16="http://schemas.microsoft.com/office/drawing/2014/main" id="{2D361CF9-F1CF-0A8D-FE24-87D6F7FF08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7725523" y="3587655"/>
            <a:ext cx="727076" cy="727076"/>
          </a:xfrm>
          <a:prstGeom prst="rect">
            <a:avLst/>
          </a:prstGeom>
        </p:spPr>
      </p:pic>
      <p:pic>
        <p:nvPicPr>
          <p:cNvPr id="35" name="Graphic 34" descr="Chevron arrows outline">
            <a:extLst>
              <a:ext uri="{FF2B5EF4-FFF2-40B4-BE49-F238E27FC236}">
                <a16:creationId xmlns:a16="http://schemas.microsoft.com/office/drawing/2014/main" id="{198703B0-DB43-AD74-235A-9177448765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725523" y="4436436"/>
            <a:ext cx="727076" cy="72707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182F2DD-BB8A-AE64-3FE2-C97735E851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23397">
            <a:off x="8784895" y="-1269938"/>
            <a:ext cx="13947556" cy="732246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3BA6AA7-9218-FD01-6687-5A0B80B7DD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29" r="66716" b="-1"/>
          <a:stretch>
            <a:fillRect/>
          </a:stretch>
        </p:blipFill>
        <p:spPr>
          <a:xfrm rot="20985992">
            <a:off x="12158561" y="1274710"/>
            <a:ext cx="5017296" cy="47460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B621D3-4998-2127-AE26-A8F44DBF60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51" y="5492454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48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5CDD6C-18A0-2CF5-9682-4494F537CA1A}"/>
              </a:ext>
            </a:extLst>
          </p:cNvPr>
          <p:cNvSpPr txBox="1"/>
          <p:nvPr/>
        </p:nvSpPr>
        <p:spPr>
          <a:xfrm>
            <a:off x="907137" y="1997330"/>
            <a:ext cx="199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003E52"/>
                </a:solidFill>
                <a:latin typeface="Gotham Rounded Medium" pitchFamily="50" charset="0"/>
              </a:rPr>
              <a:t>Petitions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D356D-7A62-89F0-3FBF-DF1A6F977C28}"/>
              </a:ext>
            </a:extLst>
          </p:cNvPr>
          <p:cNvSpPr txBox="1"/>
          <p:nvPr/>
        </p:nvSpPr>
        <p:spPr>
          <a:xfrm>
            <a:off x="4425696" y="3832901"/>
            <a:ext cx="5218742" cy="338554"/>
          </a:xfrm>
          <a:prstGeom prst="rect">
            <a:avLst/>
          </a:prstGeom>
          <a:solidFill>
            <a:srgbClr val="52B9E9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AU" sz="1600" dirty="0">
                <a:latin typeface="Gotham Rounded Book" pitchFamily="50" charset="0"/>
              </a:rPr>
              <a:t>Shape the narrative with journalists.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7C089-71FD-930E-5BC7-A6EAF4965DCF}"/>
              </a:ext>
            </a:extLst>
          </p:cNvPr>
          <p:cNvSpPr txBox="1"/>
          <p:nvPr/>
        </p:nvSpPr>
        <p:spPr>
          <a:xfrm>
            <a:off x="4425696" y="2922564"/>
            <a:ext cx="5218742" cy="338554"/>
          </a:xfrm>
          <a:prstGeom prst="rect">
            <a:avLst/>
          </a:prstGeom>
          <a:solidFill>
            <a:srgbClr val="004987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AU" sz="1600" dirty="0">
                <a:latin typeface="Gotham Rounded Book" pitchFamily="50" charset="0"/>
              </a:rPr>
              <a:t>Public visibility, media attention.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356A2B-69BE-E639-8F49-2553D4D084AE}"/>
              </a:ext>
            </a:extLst>
          </p:cNvPr>
          <p:cNvSpPr txBox="1"/>
          <p:nvPr/>
        </p:nvSpPr>
        <p:spPr>
          <a:xfrm>
            <a:off x="907137" y="4773115"/>
            <a:ext cx="260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E31D1A"/>
                </a:solidFill>
                <a:latin typeface="Gotham Rounded Medium" pitchFamily="50" charset="0"/>
              </a:rPr>
              <a:t>Digital Strategy</a:t>
            </a:r>
            <a:endParaRPr lang="en-AU" sz="1600" dirty="0">
              <a:solidFill>
                <a:srgbClr val="E31D1A"/>
              </a:solidFill>
              <a:latin typeface="Gotham Rounded Medium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18738E-DEBE-317C-56C9-2E52E3C782F3}"/>
              </a:ext>
            </a:extLst>
          </p:cNvPr>
          <p:cNvSpPr txBox="1"/>
          <p:nvPr/>
        </p:nvSpPr>
        <p:spPr>
          <a:xfrm>
            <a:off x="4425696" y="2012227"/>
            <a:ext cx="5218742" cy="338554"/>
          </a:xfrm>
          <a:prstGeom prst="rect">
            <a:avLst/>
          </a:prstGeom>
          <a:solidFill>
            <a:srgbClr val="003E52">
              <a:alpha val="30196"/>
            </a:srgbClr>
          </a:solidFill>
        </p:spPr>
        <p:txBody>
          <a:bodyPr wrap="square">
            <a:spAutoFit/>
          </a:bodyPr>
          <a:lstStyle/>
          <a:p>
            <a:pPr lvl="0"/>
            <a:r>
              <a:rPr lang="en-AU" sz="1600" dirty="0">
                <a:latin typeface="Gotham Rounded Book" pitchFamily="50" charset="0"/>
              </a:rPr>
              <a:t>Demonstrate broad community support.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C460DB-6C1B-3703-8FF0-3BCC79DBBDDD}"/>
              </a:ext>
            </a:extLst>
          </p:cNvPr>
          <p:cNvSpPr txBox="1"/>
          <p:nvPr/>
        </p:nvSpPr>
        <p:spPr>
          <a:xfrm>
            <a:off x="907137" y="2830722"/>
            <a:ext cx="2157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004987"/>
                </a:solidFill>
                <a:latin typeface="Gotham Rounded Medium" pitchFamily="50" charset="0"/>
              </a:rPr>
              <a:t>Rallies and Awareness Days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B3DA2A-EA39-EFAE-7D68-2CD899192744}"/>
              </a:ext>
            </a:extLst>
          </p:cNvPr>
          <p:cNvSpPr txBox="1"/>
          <p:nvPr/>
        </p:nvSpPr>
        <p:spPr>
          <a:xfrm>
            <a:off x="907137" y="3939723"/>
            <a:ext cx="270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rgbClr val="52B9E9"/>
                </a:solidFill>
                <a:latin typeface="Gotham Rounded Medium" pitchFamily="50" charset="0"/>
              </a:rPr>
              <a:t>Media Releases</a:t>
            </a:r>
            <a:endParaRPr lang="en-AU" sz="1600" dirty="0">
              <a:solidFill>
                <a:srgbClr val="52B9E9"/>
              </a:solidFill>
              <a:latin typeface="Gotham Rounded Medium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8CB074-B7B1-076A-4FB7-D1D23A180624}"/>
              </a:ext>
            </a:extLst>
          </p:cNvPr>
          <p:cNvSpPr txBox="1"/>
          <p:nvPr/>
        </p:nvSpPr>
        <p:spPr>
          <a:xfrm>
            <a:off x="4425696" y="4743238"/>
            <a:ext cx="5218742" cy="338554"/>
          </a:xfrm>
          <a:prstGeom prst="rect">
            <a:avLst/>
          </a:prstGeom>
          <a:solidFill>
            <a:srgbClr val="E31D1A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AU" sz="1600" dirty="0">
                <a:latin typeface="Gotham Rounded Book" pitchFamily="50" charset="0"/>
              </a:rPr>
              <a:t>Social media campaigns, hashtags, video content.</a:t>
            </a:r>
          </a:p>
        </p:txBody>
      </p:sp>
      <p:pic>
        <p:nvPicPr>
          <p:cNvPr id="12" name="Graphic 11" descr="Chevron arrows outline">
            <a:extLst>
              <a:ext uri="{FF2B5EF4-FFF2-40B4-BE49-F238E27FC236}">
                <a16:creationId xmlns:a16="http://schemas.microsoft.com/office/drawing/2014/main" id="{59BA81FD-B844-7BC7-819C-F5B17D7797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0737" y="2728303"/>
            <a:ext cx="727076" cy="727076"/>
          </a:xfrm>
          <a:prstGeom prst="rect">
            <a:avLst/>
          </a:prstGeom>
        </p:spPr>
      </p:pic>
      <p:pic>
        <p:nvPicPr>
          <p:cNvPr id="13" name="Graphic 12" descr="Chevron arrows outline">
            <a:extLst>
              <a:ext uri="{FF2B5EF4-FFF2-40B4-BE49-F238E27FC236}">
                <a16:creationId xmlns:a16="http://schemas.microsoft.com/office/drawing/2014/main" id="{341B78B9-DB24-0CB4-3C8E-AE50B7810C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0737" y="1817966"/>
            <a:ext cx="727076" cy="727076"/>
          </a:xfrm>
          <a:prstGeom prst="rect">
            <a:avLst/>
          </a:prstGeom>
        </p:spPr>
      </p:pic>
      <p:pic>
        <p:nvPicPr>
          <p:cNvPr id="14" name="Graphic 13" descr="Chevron arrows outline">
            <a:extLst>
              <a:ext uri="{FF2B5EF4-FFF2-40B4-BE49-F238E27FC236}">
                <a16:creationId xmlns:a16="http://schemas.microsoft.com/office/drawing/2014/main" id="{EDDF1B81-1FDF-DEF3-08D6-F7D81FB5C9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10737" y="3638640"/>
            <a:ext cx="727076" cy="727076"/>
          </a:xfrm>
          <a:prstGeom prst="rect">
            <a:avLst/>
          </a:prstGeom>
        </p:spPr>
      </p:pic>
      <p:pic>
        <p:nvPicPr>
          <p:cNvPr id="15" name="Graphic 14" descr="Chevron arrows outline">
            <a:extLst>
              <a:ext uri="{FF2B5EF4-FFF2-40B4-BE49-F238E27FC236}">
                <a16:creationId xmlns:a16="http://schemas.microsoft.com/office/drawing/2014/main" id="{260FFB84-1DDB-6BE6-D819-D74E4CC0B2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0737" y="4487421"/>
            <a:ext cx="727076" cy="727076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2E0E88AA-8095-0B55-E83C-D76E2D00BFBC}"/>
              </a:ext>
            </a:extLst>
          </p:cNvPr>
          <p:cNvSpPr txBox="1">
            <a:spLocks/>
          </p:cNvSpPr>
          <p:nvPr/>
        </p:nvSpPr>
        <p:spPr>
          <a:xfrm>
            <a:off x="697808" y="941504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E31D1A"/>
                </a:solidFill>
                <a:latin typeface="Gotham Rounded Bold" panose="02000000000000000000" pitchFamily="50" charset="0"/>
              </a:rPr>
              <a:t>Tools of the Trade</a:t>
            </a:r>
            <a:endParaRPr lang="en-AU" sz="3300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3B3540A-91E9-650F-403C-C49D6396EA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23397">
            <a:off x="4838763" y="-3689144"/>
            <a:ext cx="13947556" cy="732246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DA294C3-4892-9D89-3E37-0A54CCFBDA5C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D53B9ED-9541-6B4D-F342-6049463976A8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1BF76D5-4CEA-8AA8-9E86-DA0023CA4CDF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27AEAA8-0733-D10A-6F3B-F34268A77AA4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6982C7D-F0DB-E11A-7043-41038452AA2B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EA8630F-73A8-D3F0-E3D2-0F9E9C9D96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29" r="66716" b="-1"/>
          <a:stretch>
            <a:fillRect/>
          </a:stretch>
        </p:blipFill>
        <p:spPr>
          <a:xfrm rot="20985992">
            <a:off x="8212429" y="-1144496"/>
            <a:ext cx="5017296" cy="47460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C60782-878C-ABD1-7832-2D6ACB053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0" r="43758"/>
          <a:stretch>
            <a:fillRect/>
          </a:stretch>
        </p:blipFill>
        <p:spPr>
          <a:xfrm>
            <a:off x="12754235" y="449134"/>
            <a:ext cx="6744942" cy="54095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DF90A8-797C-F647-D7F8-70DC728230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833" r="59622" b="46512"/>
          <a:stretch>
            <a:fillRect/>
          </a:stretch>
        </p:blipFill>
        <p:spPr>
          <a:xfrm rot="18673603">
            <a:off x="-7050551" y="2659262"/>
            <a:ext cx="5282979" cy="46105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4F1578-AEC4-9A21-7C81-037AA5E6FF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51" y="5492454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69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02F40-0AC2-B583-AE1B-B04832C5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482C1CA-86A6-7C0B-AD1C-DCE9CED69133}"/>
              </a:ext>
            </a:extLst>
          </p:cNvPr>
          <p:cNvSpPr/>
          <p:nvPr/>
        </p:nvSpPr>
        <p:spPr>
          <a:xfrm>
            <a:off x="6698415" y="1894066"/>
            <a:ext cx="2974129" cy="579504"/>
          </a:xfrm>
          <a:prstGeom prst="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Flowchart: Delay 31">
            <a:extLst>
              <a:ext uri="{FF2B5EF4-FFF2-40B4-BE49-F238E27FC236}">
                <a16:creationId xmlns:a16="http://schemas.microsoft.com/office/drawing/2014/main" id="{E5443A18-74FB-B980-72C1-B5733C431EA1}"/>
              </a:ext>
            </a:extLst>
          </p:cNvPr>
          <p:cNvSpPr/>
          <p:nvPr/>
        </p:nvSpPr>
        <p:spPr>
          <a:xfrm rot="10800000" flipH="1">
            <a:off x="9654818" y="1894164"/>
            <a:ext cx="659888" cy="580379"/>
          </a:xfrm>
          <a:prstGeom prst="flowChartDelay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3" name="Flowchart: Delay 32">
            <a:extLst>
              <a:ext uri="{FF2B5EF4-FFF2-40B4-BE49-F238E27FC236}">
                <a16:creationId xmlns:a16="http://schemas.microsoft.com/office/drawing/2014/main" id="{569B4B35-3585-45F3-475C-A19E77D8A144}"/>
              </a:ext>
            </a:extLst>
          </p:cNvPr>
          <p:cNvSpPr/>
          <p:nvPr/>
        </p:nvSpPr>
        <p:spPr>
          <a:xfrm rot="10800000">
            <a:off x="6038528" y="1892351"/>
            <a:ext cx="659888" cy="580379"/>
          </a:xfrm>
          <a:prstGeom prst="flowChartDelay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CF23A20-58EF-901A-C578-FE99B9FA5E94}"/>
              </a:ext>
            </a:extLst>
          </p:cNvPr>
          <p:cNvSpPr/>
          <p:nvPr/>
        </p:nvSpPr>
        <p:spPr>
          <a:xfrm>
            <a:off x="6698416" y="4928942"/>
            <a:ext cx="2974127" cy="579504"/>
          </a:xfrm>
          <a:prstGeom prst="rect">
            <a:avLst/>
          </a:prstGeom>
          <a:solidFill>
            <a:srgbClr val="52B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Flowchart: Delay 28">
            <a:extLst>
              <a:ext uri="{FF2B5EF4-FFF2-40B4-BE49-F238E27FC236}">
                <a16:creationId xmlns:a16="http://schemas.microsoft.com/office/drawing/2014/main" id="{E5C05783-B773-FEB8-B1E0-CBAC0F9B96F2}"/>
              </a:ext>
            </a:extLst>
          </p:cNvPr>
          <p:cNvSpPr/>
          <p:nvPr/>
        </p:nvSpPr>
        <p:spPr>
          <a:xfrm rot="10800000" flipH="1">
            <a:off x="9672544" y="4927228"/>
            <a:ext cx="659888" cy="580379"/>
          </a:xfrm>
          <a:prstGeom prst="flowChartDelay">
            <a:avLst/>
          </a:prstGeom>
          <a:solidFill>
            <a:srgbClr val="52B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0" name="Flowchart: Delay 29">
            <a:extLst>
              <a:ext uri="{FF2B5EF4-FFF2-40B4-BE49-F238E27FC236}">
                <a16:creationId xmlns:a16="http://schemas.microsoft.com/office/drawing/2014/main" id="{B8813CF1-A7CB-0CF4-1942-A9A8B7FD1A55}"/>
              </a:ext>
            </a:extLst>
          </p:cNvPr>
          <p:cNvSpPr/>
          <p:nvPr/>
        </p:nvSpPr>
        <p:spPr>
          <a:xfrm rot="10800000">
            <a:off x="6038529" y="4927227"/>
            <a:ext cx="659888" cy="580379"/>
          </a:xfrm>
          <a:prstGeom prst="flowChartDelay">
            <a:avLst/>
          </a:prstGeom>
          <a:solidFill>
            <a:srgbClr val="52B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C6C338-2F6F-3D92-2B81-5DB746A0EC7D}"/>
              </a:ext>
            </a:extLst>
          </p:cNvPr>
          <p:cNvSpPr/>
          <p:nvPr/>
        </p:nvSpPr>
        <p:spPr>
          <a:xfrm>
            <a:off x="7180135" y="3898622"/>
            <a:ext cx="3326212" cy="579504"/>
          </a:xfrm>
          <a:prstGeom prst="rect">
            <a:avLst/>
          </a:prstGeom>
          <a:solidFill>
            <a:srgbClr val="003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Flowchart: Delay 25">
            <a:extLst>
              <a:ext uri="{FF2B5EF4-FFF2-40B4-BE49-F238E27FC236}">
                <a16:creationId xmlns:a16="http://schemas.microsoft.com/office/drawing/2014/main" id="{E7508130-92B7-534C-9D55-55F96719C669}"/>
              </a:ext>
            </a:extLst>
          </p:cNvPr>
          <p:cNvSpPr/>
          <p:nvPr/>
        </p:nvSpPr>
        <p:spPr>
          <a:xfrm rot="10800000" flipH="1">
            <a:off x="10429497" y="3898621"/>
            <a:ext cx="659888" cy="580379"/>
          </a:xfrm>
          <a:prstGeom prst="flowChartDelay">
            <a:avLst/>
          </a:prstGeom>
          <a:solidFill>
            <a:srgbClr val="003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7" name="Flowchart: Delay 26">
            <a:extLst>
              <a:ext uri="{FF2B5EF4-FFF2-40B4-BE49-F238E27FC236}">
                <a16:creationId xmlns:a16="http://schemas.microsoft.com/office/drawing/2014/main" id="{70816123-05D9-09AF-2C4F-E9FBC5E80CA8}"/>
              </a:ext>
            </a:extLst>
          </p:cNvPr>
          <p:cNvSpPr/>
          <p:nvPr/>
        </p:nvSpPr>
        <p:spPr>
          <a:xfrm rot="10800000">
            <a:off x="6520247" y="3896907"/>
            <a:ext cx="659888" cy="580379"/>
          </a:xfrm>
          <a:prstGeom prst="flowChartDelay">
            <a:avLst/>
          </a:prstGeom>
          <a:solidFill>
            <a:srgbClr val="003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96E3E5-F6B9-9D38-D097-98E070051C69}"/>
              </a:ext>
            </a:extLst>
          </p:cNvPr>
          <p:cNvSpPr/>
          <p:nvPr/>
        </p:nvSpPr>
        <p:spPr>
          <a:xfrm>
            <a:off x="7077561" y="2894277"/>
            <a:ext cx="3351936" cy="579504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Flowchart: Delay 21">
            <a:extLst>
              <a:ext uri="{FF2B5EF4-FFF2-40B4-BE49-F238E27FC236}">
                <a16:creationId xmlns:a16="http://schemas.microsoft.com/office/drawing/2014/main" id="{684C62B1-B8E4-9129-3A43-43D4671F1B82}"/>
              </a:ext>
            </a:extLst>
          </p:cNvPr>
          <p:cNvSpPr/>
          <p:nvPr/>
        </p:nvSpPr>
        <p:spPr>
          <a:xfrm rot="10800000" flipH="1">
            <a:off x="10429497" y="2897821"/>
            <a:ext cx="659888" cy="580379"/>
          </a:xfrm>
          <a:prstGeom prst="flowChartDelay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3" name="Flowchart: Delay 22">
            <a:extLst>
              <a:ext uri="{FF2B5EF4-FFF2-40B4-BE49-F238E27FC236}">
                <a16:creationId xmlns:a16="http://schemas.microsoft.com/office/drawing/2014/main" id="{879FCDD1-6115-103A-2A02-3A38648259EC}"/>
              </a:ext>
            </a:extLst>
          </p:cNvPr>
          <p:cNvSpPr/>
          <p:nvPr/>
        </p:nvSpPr>
        <p:spPr>
          <a:xfrm rot="10800000">
            <a:off x="6417673" y="2892562"/>
            <a:ext cx="659888" cy="580379"/>
          </a:xfrm>
          <a:prstGeom prst="flowChartDelay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3E4D53-BF52-C7D6-CABD-7CCCC5C6E933}"/>
              </a:ext>
            </a:extLst>
          </p:cNvPr>
          <p:cNvSpPr txBox="1">
            <a:spLocks/>
          </p:cNvSpPr>
          <p:nvPr/>
        </p:nvSpPr>
        <p:spPr>
          <a:xfrm>
            <a:off x="440369" y="328718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E31D1A"/>
                </a:solidFill>
                <a:latin typeface="Gotham Rounded Bold" panose="02000000000000000000" pitchFamily="50" charset="0"/>
              </a:rPr>
              <a:t>Building Coalitions </a:t>
            </a:r>
            <a:endParaRPr lang="en-AU" sz="3300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6BA61-D7E5-FB39-550B-27808AFBA9B9}"/>
              </a:ext>
            </a:extLst>
          </p:cNvPr>
          <p:cNvSpPr txBox="1"/>
          <p:nvPr/>
        </p:nvSpPr>
        <p:spPr>
          <a:xfrm>
            <a:off x="440369" y="838718"/>
            <a:ext cx="8576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rgbClr val="003E52"/>
                </a:solidFill>
                <a:latin typeface="Gotham Rounded Medium" pitchFamily="50" charset="0"/>
              </a:rPr>
              <a:t>Strong advocacy happens through partnerships: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29B80-961E-BA9D-8E0D-5BF3AC909017}"/>
              </a:ext>
            </a:extLst>
          </p:cNvPr>
          <p:cNvSpPr txBox="1"/>
          <p:nvPr/>
        </p:nvSpPr>
        <p:spPr>
          <a:xfrm>
            <a:off x="7078406" y="3999811"/>
            <a:ext cx="3791825" cy="374571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otham Rounded Book" pitchFamily="50" charset="0"/>
              </a:rPr>
              <a:t>Community groups and schools</a:t>
            </a:r>
            <a:endParaRPr lang="en-AU" sz="1400" dirty="0">
              <a:latin typeface="Gotham Rounded Book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354A6A-3A89-8088-836A-C53C544C6373}"/>
              </a:ext>
            </a:extLst>
          </p:cNvPr>
          <p:cNvSpPr txBox="1"/>
          <p:nvPr/>
        </p:nvSpPr>
        <p:spPr>
          <a:xfrm>
            <a:off x="7077561" y="2995465"/>
            <a:ext cx="3792670" cy="374571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latin typeface="Gotham Rounded Book" pitchFamily="50" charset="0"/>
              </a:rPr>
              <a:t>Other patient groups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C27251-5317-2F28-1861-651F5314F028}"/>
              </a:ext>
            </a:extLst>
          </p:cNvPr>
          <p:cNvSpPr txBox="1"/>
          <p:nvPr/>
        </p:nvSpPr>
        <p:spPr>
          <a:xfrm>
            <a:off x="6698414" y="1995255"/>
            <a:ext cx="3326214" cy="374571"/>
          </a:xfrm>
          <a:prstGeom prst="flowChartAlternateProcess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AU" sz="1600" dirty="0">
                <a:latin typeface="Gotham Rounded Book" pitchFamily="50" charset="0"/>
              </a:rPr>
              <a:t>Allied health organisations</a:t>
            </a:r>
            <a:endParaRPr lang="en-AU" sz="1400" dirty="0">
              <a:latin typeface="Gotham Rounded Book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240C99-7D03-F638-357A-6DC19845E385}"/>
              </a:ext>
            </a:extLst>
          </p:cNvPr>
          <p:cNvSpPr txBox="1"/>
          <p:nvPr/>
        </p:nvSpPr>
        <p:spPr>
          <a:xfrm>
            <a:off x="6698416" y="5029777"/>
            <a:ext cx="3326212" cy="375280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1600" dirty="0">
                <a:effectLst/>
                <a:latin typeface="Gotham Rounded Book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Professional associations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997353-3B5B-001E-CD79-23AF8884A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0" r="43758"/>
          <a:stretch>
            <a:fillRect/>
          </a:stretch>
        </p:blipFill>
        <p:spPr>
          <a:xfrm>
            <a:off x="440369" y="1349554"/>
            <a:ext cx="6744942" cy="540950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8E5E0F8-E6A6-C4ED-B16D-0C109C86448D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7CC56BF-4F5B-79C0-6EBB-7964E0E5A28A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141C3E9-3301-8F20-E03A-66504F54D289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5B38B39-5D7D-63CE-15FE-5699E23FA5CB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03E44FE-D809-DA41-293E-D2C43455C66B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C49D5EC4-0C21-F497-5508-18ED7939C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5" t="10833" r="59622" b="46512"/>
          <a:stretch>
            <a:fillRect/>
          </a:stretch>
        </p:blipFill>
        <p:spPr>
          <a:xfrm rot="18673603">
            <a:off x="10603935" y="-1498452"/>
            <a:ext cx="3176130" cy="2771857"/>
          </a:xfrm>
          <a:prstGeom prst="rect">
            <a:avLst/>
          </a:prstGeom>
        </p:spPr>
      </p:pic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E475A948-1E82-16C4-F003-3DA85D867BAA}"/>
              </a:ext>
            </a:extLst>
          </p:cNvPr>
          <p:cNvSpPr/>
          <p:nvPr/>
        </p:nvSpPr>
        <p:spPr>
          <a:xfrm>
            <a:off x="11312543" y="-584159"/>
            <a:ext cx="879457" cy="912877"/>
          </a:xfrm>
          <a:prstGeom prst="triangle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884FE6-8212-0CB7-5EC9-8BB1A792F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51" y="5492454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70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2EC83-3389-79B2-AA4A-FD71035A0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CE5B0F7D-3C5B-3424-68AA-47AC021EA883}"/>
              </a:ext>
            </a:extLst>
          </p:cNvPr>
          <p:cNvSpPr/>
          <p:nvPr/>
        </p:nvSpPr>
        <p:spPr>
          <a:xfrm>
            <a:off x="-2160961" y="1997768"/>
            <a:ext cx="4551724" cy="4507525"/>
          </a:xfrm>
          <a:prstGeom prst="triangle">
            <a:avLst>
              <a:gd name="adj" fmla="val 45896"/>
            </a:avLst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2DE2285-1695-5EEB-26F7-261DD944D62C}"/>
              </a:ext>
            </a:extLst>
          </p:cNvPr>
          <p:cNvSpPr/>
          <p:nvPr/>
        </p:nvSpPr>
        <p:spPr>
          <a:xfrm>
            <a:off x="-2330719" y="1997768"/>
            <a:ext cx="4939753" cy="4507525"/>
          </a:xfrm>
          <a:prstGeom prst="triangle">
            <a:avLst>
              <a:gd name="adj" fmla="val 45896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FE1F7-B975-E79C-26B2-D3602322A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 r="5105"/>
          <a:stretch>
            <a:fillRect/>
          </a:stretch>
        </p:blipFill>
        <p:spPr>
          <a:xfrm>
            <a:off x="-3657372" y="1747372"/>
            <a:ext cx="10089341" cy="544820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8D91D1-DB0C-8217-9AFB-4A4DD2C3E7B6}"/>
              </a:ext>
            </a:extLst>
          </p:cNvPr>
          <p:cNvSpPr txBox="1">
            <a:spLocks/>
          </p:cNvSpPr>
          <p:nvPr/>
        </p:nvSpPr>
        <p:spPr>
          <a:xfrm>
            <a:off x="526664" y="440567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E31D1A"/>
                </a:solidFill>
                <a:latin typeface="Gotham Rounded Bold" panose="02000000000000000000" pitchFamily="50" charset="0"/>
              </a:rPr>
              <a:t>Lobbying Decision-Makers</a:t>
            </a:r>
            <a:endParaRPr lang="en-AU" sz="3300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15D7A7-AB35-4296-E859-25BC95B0F316}"/>
              </a:ext>
            </a:extLst>
          </p:cNvPr>
          <p:cNvSpPr txBox="1"/>
          <p:nvPr/>
        </p:nvSpPr>
        <p:spPr>
          <a:xfrm>
            <a:off x="1805692" y="3198164"/>
            <a:ext cx="2798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chemeClr val="bg1"/>
                </a:solidFill>
                <a:latin typeface="Gotham Rounded Medium" pitchFamily="50" charset="0"/>
              </a:rPr>
              <a:t>Prepare materials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85014E-1A86-EAA5-DBED-A9AF442B2AF3}"/>
              </a:ext>
            </a:extLst>
          </p:cNvPr>
          <p:cNvSpPr txBox="1">
            <a:spLocks/>
          </p:cNvSpPr>
          <p:nvPr/>
        </p:nvSpPr>
        <p:spPr>
          <a:xfrm>
            <a:off x="526664" y="911762"/>
            <a:ext cx="9772649" cy="4487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AU" sz="2400" dirty="0">
                <a:solidFill>
                  <a:srgbClr val="003E52"/>
                </a:solidFill>
                <a:latin typeface="Gotham Rounded Medium" pitchFamily="50" charset="0"/>
              </a:rPr>
              <a:t>Steps for effective lobbying: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AF08D7-64A5-049D-432B-20C488E66B2C}"/>
              </a:ext>
            </a:extLst>
          </p:cNvPr>
          <p:cNvSpPr txBox="1"/>
          <p:nvPr/>
        </p:nvSpPr>
        <p:spPr>
          <a:xfrm>
            <a:off x="1805692" y="3735283"/>
            <a:ext cx="9126436" cy="350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dirty="0">
                <a:solidFill>
                  <a:srgbClr val="004987"/>
                </a:solidFill>
                <a:latin typeface="Gotham Rounded Book" pitchFamily="50" charset="0"/>
              </a:rPr>
              <a:t>Fact sheets, patient stories, clear “ask.”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0275F2-9A6E-CC09-CBC9-1303A93F10E4}"/>
              </a:ext>
            </a:extLst>
          </p:cNvPr>
          <p:cNvSpPr txBox="1"/>
          <p:nvPr/>
        </p:nvSpPr>
        <p:spPr>
          <a:xfrm>
            <a:off x="3241552" y="6275583"/>
            <a:ext cx="8014474" cy="339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AU" sz="1600" dirty="0">
                <a:solidFill>
                  <a:srgbClr val="00B18F"/>
                </a:solidFill>
                <a:latin typeface="Gotham Rounded Book" pitchFamily="50" charset="0"/>
              </a:rPr>
              <a:t>Send a thank-you email, repeat your ask, and keep the relationship ongoing.</a:t>
            </a:r>
            <a:endParaRPr lang="en-AU" sz="1600" dirty="0">
              <a:solidFill>
                <a:srgbClr val="00B18F"/>
              </a:solidFill>
              <a:effectLst/>
              <a:latin typeface="Gotham Rounded Book" pitchFamily="50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B43D14-2B90-93BB-059E-25C641558187}"/>
              </a:ext>
            </a:extLst>
          </p:cNvPr>
          <p:cNvSpPr txBox="1"/>
          <p:nvPr/>
        </p:nvSpPr>
        <p:spPr>
          <a:xfrm>
            <a:off x="1219209" y="2460635"/>
            <a:ext cx="4516363" cy="350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dirty="0">
                <a:solidFill>
                  <a:srgbClr val="003E52"/>
                </a:solidFill>
                <a:latin typeface="Gotham Rounded Book" pitchFamily="50" charset="0"/>
              </a:rPr>
              <a:t>Request to meet with your MP or Minister.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F19300B-7A63-7421-4332-84498D4B1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29" r="66716" b="-1"/>
          <a:stretch>
            <a:fillRect/>
          </a:stretch>
        </p:blipFill>
        <p:spPr>
          <a:xfrm rot="1845936">
            <a:off x="8163296" y="-2428252"/>
            <a:ext cx="6618665" cy="62608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A93C7D-260E-4FF0-8B29-8C99FA4DAD59}"/>
              </a:ext>
            </a:extLst>
          </p:cNvPr>
          <p:cNvSpPr txBox="1"/>
          <p:nvPr/>
        </p:nvSpPr>
        <p:spPr>
          <a:xfrm>
            <a:off x="3204795" y="5734502"/>
            <a:ext cx="3011674" cy="382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AU" dirty="0">
                <a:solidFill>
                  <a:schemeClr val="bg1"/>
                </a:solidFill>
                <a:effectLst/>
                <a:latin typeface="Gotham Rounded Medium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Follow-up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90AF12-012E-10B9-D2B2-CE16137F026D}"/>
              </a:ext>
            </a:extLst>
          </p:cNvPr>
          <p:cNvSpPr txBox="1"/>
          <p:nvPr/>
        </p:nvSpPr>
        <p:spPr>
          <a:xfrm>
            <a:off x="2493339" y="4963496"/>
            <a:ext cx="7884035" cy="623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AU" sz="1600" dirty="0">
                <a:solidFill>
                  <a:srgbClr val="52B9E9"/>
                </a:solidFill>
                <a:latin typeface="Gotham Rounded Book" pitchFamily="50" charset="0"/>
              </a:rPr>
              <a:t>In the meeting, be concise (10-15 minutes), lead with your lived experience, reinforce with evidence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48175D-72B0-4470-581F-B291EF6C63D3}"/>
              </a:ext>
            </a:extLst>
          </p:cNvPr>
          <p:cNvSpPr txBox="1"/>
          <p:nvPr/>
        </p:nvSpPr>
        <p:spPr>
          <a:xfrm>
            <a:off x="1219209" y="1909908"/>
            <a:ext cx="2548261" cy="38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chemeClr val="bg1"/>
                </a:solidFill>
                <a:latin typeface="Gotham Rounded Medium" pitchFamily="50" charset="0"/>
              </a:rPr>
              <a:t>Request a meeting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2F3EBD-D3B1-3AF3-8599-EDE1C384D508}"/>
              </a:ext>
            </a:extLst>
          </p:cNvPr>
          <p:cNvSpPr txBox="1"/>
          <p:nvPr/>
        </p:nvSpPr>
        <p:spPr>
          <a:xfrm>
            <a:off x="2453755" y="4448513"/>
            <a:ext cx="2957312" cy="38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dirty="0">
                <a:solidFill>
                  <a:schemeClr val="bg1"/>
                </a:solidFill>
                <a:latin typeface="Gotham Rounded Medium" pitchFamily="50" charset="0"/>
              </a:rPr>
              <a:t>Be concise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A233CBE-F621-E7CB-CDBB-4AF87952B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2" t="14608" r="39092" b="26861"/>
          <a:stretch>
            <a:fillRect/>
          </a:stretch>
        </p:blipFill>
        <p:spPr>
          <a:xfrm rot="1269110">
            <a:off x="8614034" y="-2641199"/>
            <a:ext cx="6035058" cy="576884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D58CEFE-D71E-765E-57BC-0DEE37190CB2}"/>
              </a:ext>
            </a:extLst>
          </p:cNvPr>
          <p:cNvGrpSpPr/>
          <p:nvPr/>
        </p:nvGrpSpPr>
        <p:grpSpPr>
          <a:xfrm rot="16200000">
            <a:off x="5750699" y="4764714"/>
            <a:ext cx="12192001" cy="776654"/>
            <a:chOff x="-1" y="6115050"/>
            <a:chExt cx="12192001" cy="77665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0B2746D-7584-A009-21FD-87394E9B749E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23006B8-C04E-0579-DDAA-5B7BD2ED2F5A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0F0F94C-ABDC-D085-B2A5-A208F21C285E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FC0484-8D2A-A393-0B11-978A3BDA2C78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B58F962-BAD8-DE41-5DAF-28CD30544C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649" y="-8842604"/>
            <a:ext cx="12192000" cy="6858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79CA112-F231-D487-233B-6C46B3AA1621}"/>
              </a:ext>
            </a:extLst>
          </p:cNvPr>
          <p:cNvSpPr txBox="1"/>
          <p:nvPr/>
        </p:nvSpPr>
        <p:spPr>
          <a:xfrm>
            <a:off x="-11966056" y="2291358"/>
            <a:ext cx="107879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b="1" dirty="0">
                <a:solidFill>
                  <a:srgbClr val="004987"/>
                </a:solidFill>
                <a:latin typeface="Gotham Rounded Book" pitchFamily="50" charset="0"/>
              </a:rPr>
              <a:t>Reach</a:t>
            </a:r>
            <a:r>
              <a:rPr lang="en-AU" sz="1600" dirty="0">
                <a:latin typeface="Gotham Rounded Book" pitchFamily="50" charset="0"/>
              </a:rPr>
              <a:t>			How many people engaged (signatures, social media views, event turnout).</a:t>
            </a:r>
            <a:endParaRPr lang="en-AU" sz="1400" dirty="0">
              <a:latin typeface="Gotham Rounded Book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91A971-EFA2-1EC0-C2FC-E76789086553}"/>
              </a:ext>
            </a:extLst>
          </p:cNvPr>
          <p:cNvSpPr txBox="1"/>
          <p:nvPr/>
        </p:nvSpPr>
        <p:spPr>
          <a:xfrm>
            <a:off x="-11966056" y="2858393"/>
            <a:ext cx="83423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b="1" dirty="0">
                <a:solidFill>
                  <a:srgbClr val="52B9E9"/>
                </a:solidFill>
                <a:latin typeface="Gotham Rounded Book" pitchFamily="50" charset="0"/>
              </a:rPr>
              <a:t>Responses</a:t>
            </a:r>
            <a:r>
              <a:rPr lang="en-AU" sz="1600" dirty="0">
                <a:latin typeface="Gotham Rounded Book" pitchFamily="50" charset="0"/>
              </a:rPr>
              <a:t>		Media coverage, official letters, MP replies.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65D229-D87B-75E3-0AF0-6FF056AA8844}"/>
              </a:ext>
            </a:extLst>
          </p:cNvPr>
          <p:cNvSpPr txBox="1"/>
          <p:nvPr/>
        </p:nvSpPr>
        <p:spPr>
          <a:xfrm>
            <a:off x="-11966056" y="3473128"/>
            <a:ext cx="103815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b="1" dirty="0">
                <a:solidFill>
                  <a:srgbClr val="E31D1A"/>
                </a:solidFill>
                <a:latin typeface="Gotham Rounded Book" pitchFamily="50" charset="0"/>
              </a:rPr>
              <a:t>Outcomes</a:t>
            </a:r>
            <a:r>
              <a:rPr lang="en-AU" sz="1600" dirty="0">
                <a:solidFill>
                  <a:srgbClr val="E31D1A"/>
                </a:solidFill>
                <a:latin typeface="Gotham Rounded Book" pitchFamily="50" charset="0"/>
              </a:rPr>
              <a:t>		</a:t>
            </a:r>
            <a:r>
              <a:rPr lang="en-AU" sz="1600" dirty="0">
                <a:latin typeface="Gotham Rounded Book" pitchFamily="50" charset="0"/>
              </a:rPr>
              <a:t>Policy changes, funding commitments, service improvements.</a:t>
            </a:r>
          </a:p>
        </p:txBody>
      </p:sp>
      <p:pic>
        <p:nvPicPr>
          <p:cNvPr id="27" name="Graphic 26" descr="Arrow Right with solid fill">
            <a:extLst>
              <a:ext uri="{FF2B5EF4-FFF2-40B4-BE49-F238E27FC236}">
                <a16:creationId xmlns:a16="http://schemas.microsoft.com/office/drawing/2014/main" id="{4AC26E64-7B57-FC2B-9A08-3687F78E17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0233828" y="3243603"/>
            <a:ext cx="735057" cy="735057"/>
          </a:xfrm>
          <a:prstGeom prst="rect">
            <a:avLst/>
          </a:prstGeom>
        </p:spPr>
      </p:pic>
      <p:pic>
        <p:nvPicPr>
          <p:cNvPr id="28" name="Graphic 27" descr="Arrow Right with solid fill">
            <a:extLst>
              <a:ext uri="{FF2B5EF4-FFF2-40B4-BE49-F238E27FC236}">
                <a16:creationId xmlns:a16="http://schemas.microsoft.com/office/drawing/2014/main" id="{58C74EC3-C6F2-7FF9-9B54-11757330E2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0233829" y="2691415"/>
            <a:ext cx="735057" cy="735057"/>
          </a:xfrm>
          <a:prstGeom prst="rect">
            <a:avLst/>
          </a:prstGeom>
        </p:spPr>
      </p:pic>
      <p:pic>
        <p:nvPicPr>
          <p:cNvPr id="29" name="Graphic 28" descr="Arrow Right with solid fill">
            <a:extLst>
              <a:ext uri="{FF2B5EF4-FFF2-40B4-BE49-F238E27FC236}">
                <a16:creationId xmlns:a16="http://schemas.microsoft.com/office/drawing/2014/main" id="{981A52A2-32EC-B18E-7DB1-68C626CE4B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0233829" y="2139229"/>
            <a:ext cx="735057" cy="73505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459D71E-302F-039D-327B-C7AA7FB32E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025" y="2801429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13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90952-206E-F392-A2AE-0031410CD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C4A97F1-0419-C2D8-457A-8B3306DF32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705377D1-5E1F-9700-BED3-1F39FC173F6B}"/>
              </a:ext>
            </a:extLst>
          </p:cNvPr>
          <p:cNvSpPr/>
          <p:nvPr/>
        </p:nvSpPr>
        <p:spPr>
          <a:xfrm>
            <a:off x="3214921" y="3030373"/>
            <a:ext cx="4811479" cy="284208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2" name="Flowchart: Alternate Process 21">
            <a:extLst>
              <a:ext uri="{FF2B5EF4-FFF2-40B4-BE49-F238E27FC236}">
                <a16:creationId xmlns:a16="http://schemas.microsoft.com/office/drawing/2014/main" id="{2CBC492F-5B9B-D8AF-69DD-4DC3F2320B63}"/>
              </a:ext>
            </a:extLst>
          </p:cNvPr>
          <p:cNvSpPr/>
          <p:nvPr/>
        </p:nvSpPr>
        <p:spPr>
          <a:xfrm>
            <a:off x="660404" y="3628656"/>
            <a:ext cx="9223826" cy="296472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7475AC-62B1-E955-FA2D-386E4AF6E03B}"/>
              </a:ext>
            </a:extLst>
          </p:cNvPr>
          <p:cNvSpPr txBox="1">
            <a:spLocks/>
          </p:cNvSpPr>
          <p:nvPr/>
        </p:nvSpPr>
        <p:spPr>
          <a:xfrm>
            <a:off x="606369" y="623235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E31D1A"/>
                </a:solidFill>
                <a:latin typeface="Gotham Rounded Bold" panose="02000000000000000000" pitchFamily="50" charset="0"/>
              </a:rPr>
              <a:t>Measuring Impact</a:t>
            </a:r>
            <a:endParaRPr lang="en-AU" sz="3300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B0DF46-1FC9-569F-5679-EBDC074FE6A0}"/>
              </a:ext>
            </a:extLst>
          </p:cNvPr>
          <p:cNvSpPr txBox="1"/>
          <p:nvPr/>
        </p:nvSpPr>
        <p:spPr>
          <a:xfrm>
            <a:off x="616609" y="1167109"/>
            <a:ext cx="10635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2000" dirty="0">
                <a:latin typeface="Gotham Rounded Book" pitchFamily="50" charset="0"/>
              </a:rPr>
              <a:t>Advocacy needs evaluation to show success and guide next steps. </a:t>
            </a:r>
            <a:endParaRPr lang="en-AU" sz="2400" dirty="0">
              <a:latin typeface="Gotham Rounded Book" pitchFamily="50" charset="0"/>
            </a:endParaRPr>
          </a:p>
        </p:txBody>
      </p:sp>
      <p:sp>
        <p:nvSpPr>
          <p:cNvPr id="24" name="Flowchart: Alternate Process 23">
            <a:extLst>
              <a:ext uri="{FF2B5EF4-FFF2-40B4-BE49-F238E27FC236}">
                <a16:creationId xmlns:a16="http://schemas.microsoft.com/office/drawing/2014/main" id="{9FE27013-4B6C-182E-852C-EAE767EC9783}"/>
              </a:ext>
            </a:extLst>
          </p:cNvPr>
          <p:cNvSpPr/>
          <p:nvPr/>
        </p:nvSpPr>
        <p:spPr>
          <a:xfrm>
            <a:off x="3210893" y="2438355"/>
            <a:ext cx="7716819" cy="316451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59D87-3446-2B5C-A51C-193758321EC9}"/>
              </a:ext>
            </a:extLst>
          </p:cNvPr>
          <p:cNvSpPr txBox="1">
            <a:spLocks/>
          </p:cNvSpPr>
          <p:nvPr/>
        </p:nvSpPr>
        <p:spPr>
          <a:xfrm>
            <a:off x="606369" y="1896197"/>
            <a:ext cx="9772649" cy="4487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AU" sz="2400" dirty="0">
                <a:solidFill>
                  <a:srgbClr val="003E52"/>
                </a:solidFill>
                <a:latin typeface="Gotham Rounded Medium" pitchFamily="50" charset="0"/>
              </a:rPr>
              <a:t>Metrics include: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64CA26-A6BF-334A-4F14-65AABA3A8053}"/>
              </a:ext>
            </a:extLst>
          </p:cNvPr>
          <p:cNvSpPr txBox="1"/>
          <p:nvPr/>
        </p:nvSpPr>
        <p:spPr>
          <a:xfrm>
            <a:off x="743609" y="2436077"/>
            <a:ext cx="107879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b="1" dirty="0">
                <a:solidFill>
                  <a:srgbClr val="004987"/>
                </a:solidFill>
                <a:latin typeface="Gotham Rounded Book" pitchFamily="50" charset="0"/>
              </a:rPr>
              <a:t>Reach</a:t>
            </a:r>
            <a:r>
              <a:rPr lang="en-AU" sz="1600" dirty="0">
                <a:latin typeface="Gotham Rounded Book" pitchFamily="50" charset="0"/>
              </a:rPr>
              <a:t>			How many people engaged (signatures, social media views, event turnout).</a:t>
            </a:r>
            <a:endParaRPr lang="en-AU" sz="1400" dirty="0">
              <a:latin typeface="Gotham Rounded Book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02BC4-9DBC-3B87-492E-29AAB5703DB3}"/>
              </a:ext>
            </a:extLst>
          </p:cNvPr>
          <p:cNvSpPr txBox="1"/>
          <p:nvPr/>
        </p:nvSpPr>
        <p:spPr>
          <a:xfrm>
            <a:off x="743609" y="3003112"/>
            <a:ext cx="83423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b="1" dirty="0">
                <a:solidFill>
                  <a:srgbClr val="52B9E9"/>
                </a:solidFill>
                <a:latin typeface="Gotham Rounded Book" pitchFamily="50" charset="0"/>
              </a:rPr>
              <a:t>Responses</a:t>
            </a:r>
            <a:r>
              <a:rPr lang="en-AU" sz="1600" dirty="0">
                <a:latin typeface="Gotham Rounded Book" pitchFamily="50" charset="0"/>
              </a:rPr>
              <a:t>		Media coverage, official letters, MP replies.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5BE145-A75C-EC96-CC20-18ED202DA439}"/>
              </a:ext>
            </a:extLst>
          </p:cNvPr>
          <p:cNvSpPr txBox="1"/>
          <p:nvPr/>
        </p:nvSpPr>
        <p:spPr>
          <a:xfrm>
            <a:off x="743609" y="3617847"/>
            <a:ext cx="103815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b="1" dirty="0">
                <a:solidFill>
                  <a:srgbClr val="E31D1A"/>
                </a:solidFill>
                <a:latin typeface="Gotham Rounded Book" pitchFamily="50" charset="0"/>
              </a:rPr>
              <a:t>Outcomes</a:t>
            </a:r>
            <a:r>
              <a:rPr lang="en-AU" sz="1600" dirty="0">
                <a:solidFill>
                  <a:srgbClr val="E31D1A"/>
                </a:solidFill>
                <a:latin typeface="Gotham Rounded Book" pitchFamily="50" charset="0"/>
              </a:rPr>
              <a:t>		</a:t>
            </a:r>
            <a:r>
              <a:rPr lang="en-AU" sz="1600" dirty="0">
                <a:latin typeface="Gotham Rounded Book" pitchFamily="50" charset="0"/>
              </a:rPr>
              <a:t>Policy changes, funding commitments, service improvements.</a:t>
            </a:r>
          </a:p>
        </p:txBody>
      </p:sp>
      <p:pic>
        <p:nvPicPr>
          <p:cNvPr id="8" name="Graphic 7" descr="Arrow Right with solid fill">
            <a:extLst>
              <a:ext uri="{FF2B5EF4-FFF2-40B4-BE49-F238E27FC236}">
                <a16:creationId xmlns:a16="http://schemas.microsoft.com/office/drawing/2014/main" id="{D5FB6ED5-48EB-5825-4ECD-94DA1EA68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5837" y="3388322"/>
            <a:ext cx="735057" cy="735057"/>
          </a:xfrm>
          <a:prstGeom prst="rect">
            <a:avLst/>
          </a:prstGeom>
        </p:spPr>
      </p:pic>
      <p:pic>
        <p:nvPicPr>
          <p:cNvPr id="10" name="Graphic 9" descr="Arrow Right with solid fill">
            <a:extLst>
              <a:ext uri="{FF2B5EF4-FFF2-40B4-BE49-F238E27FC236}">
                <a16:creationId xmlns:a16="http://schemas.microsoft.com/office/drawing/2014/main" id="{FD3E0882-1B39-773E-3FA9-630F59E034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75836" y="2836134"/>
            <a:ext cx="735057" cy="735057"/>
          </a:xfrm>
          <a:prstGeom prst="rect">
            <a:avLst/>
          </a:prstGeom>
        </p:spPr>
      </p:pic>
      <p:pic>
        <p:nvPicPr>
          <p:cNvPr id="11" name="Graphic 10" descr="Arrow Right with solid fill">
            <a:extLst>
              <a:ext uri="{FF2B5EF4-FFF2-40B4-BE49-F238E27FC236}">
                <a16:creationId xmlns:a16="http://schemas.microsoft.com/office/drawing/2014/main" id="{5736D64A-A022-82B7-386D-43CC099DC3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5836" y="2283948"/>
            <a:ext cx="735057" cy="73505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F9F0C93-B468-7835-24BF-351DC7FC7BE2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B8599D0-CD50-AE60-2659-612589CBB0FD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C1517A4-AB54-35D0-B5CC-A934BA41572F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25D5768-610A-D607-9445-816B1BFD68A5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B493B85-16B2-953E-2400-0561CB611F0A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3668082-FED9-49A5-2E48-B12EBC83A5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82"/>
          <a:stretch>
            <a:fillRect/>
          </a:stretch>
        </p:blipFill>
        <p:spPr>
          <a:xfrm rot="20442584">
            <a:off x="-10222480" y="807098"/>
            <a:ext cx="7239062" cy="113369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5237E3A-944F-E263-C538-2616D3FFC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8"/>
          <a:stretch>
            <a:fillRect/>
          </a:stretch>
        </p:blipFill>
        <p:spPr>
          <a:xfrm rot="21222692">
            <a:off x="-11235692" y="7351173"/>
            <a:ext cx="8799741" cy="74678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FCD8D93-BC01-AB89-C91C-CC88403B11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017"/>
          <a:stretch>
            <a:fillRect/>
          </a:stretch>
        </p:blipFill>
        <p:spPr>
          <a:xfrm>
            <a:off x="-7804983" y="-464853"/>
            <a:ext cx="7513856" cy="32743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C7B542-2E3E-AB7D-56A2-635B705ED0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70" b="23058"/>
          <a:stretch>
            <a:fillRect/>
          </a:stretch>
        </p:blipFill>
        <p:spPr>
          <a:xfrm>
            <a:off x="-9577181" y="3216970"/>
            <a:ext cx="9390165" cy="20602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92D207A-81D7-62A1-54E9-5394CA4F35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018" y="586845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26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C2D5D-2789-B554-A4DC-5DF05D402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8BEF8E-722F-D44B-79E1-27B5C9CDC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017"/>
          <a:stretch>
            <a:fillRect/>
          </a:stretch>
        </p:blipFill>
        <p:spPr>
          <a:xfrm>
            <a:off x="-208502" y="-248199"/>
            <a:ext cx="7513856" cy="327431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75F8AB0-50B6-28B1-8125-90EDB012896D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C212FD9-F1FF-A53F-1936-CA60E268C613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9DE607-307E-E96F-8734-841B9290C63A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B20002A-30F8-978F-06E6-F3E2B4DC3F85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4FD43C-1357-8C81-D8BE-9CE1EB093A8D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31952AD-3F57-8729-C14C-A64FD7C0FC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82"/>
          <a:stretch>
            <a:fillRect/>
          </a:stretch>
        </p:blipFill>
        <p:spPr>
          <a:xfrm rot="20058242">
            <a:off x="5887327" y="-6395883"/>
            <a:ext cx="7239062" cy="113369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C5B7F7-AFA1-F3D9-A25B-D821E3D91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70" b="23058"/>
          <a:stretch>
            <a:fillRect/>
          </a:stretch>
        </p:blipFill>
        <p:spPr>
          <a:xfrm>
            <a:off x="-2084811" y="3097448"/>
            <a:ext cx="9390165" cy="2060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58BDAF-8D49-9B15-F5D9-5C486607F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8"/>
          <a:stretch>
            <a:fillRect/>
          </a:stretch>
        </p:blipFill>
        <p:spPr>
          <a:xfrm rot="20838350">
            <a:off x="4874115" y="148192"/>
            <a:ext cx="8799741" cy="7467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B1818A-4135-B906-7CE3-D00B4D1AA6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226" y="6974893"/>
            <a:ext cx="3738295" cy="2102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736F76-7640-48DA-5183-C4CAFBB2D5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2" y="5026820"/>
            <a:ext cx="2642104" cy="95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16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C1C0-2A12-CBED-A945-C383E3D30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7AC80-13C7-9205-8192-FB91551DC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>
                <a:extLst>
                  <a:ext uri="{FF2B5EF4-FFF2-40B4-BE49-F238E27FC236}">
                    <a16:creationId xmlns:a16="http://schemas.microsoft.com/office/drawing/2014/main" id="{A7D0312D-8838-8797-9E26-B11C418FA55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Add-in 3">
                <a:extLst>
                  <a:ext uri="{FF2B5EF4-FFF2-40B4-BE49-F238E27FC236}">
                    <a16:creationId xmlns:a16="http://schemas.microsoft.com/office/drawing/2014/main" id="{A7D0312D-8838-8797-9E26-B11C418FA5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2914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webextension1.xml><?xml version="1.0" encoding="utf-8"?>
<we:webextension xmlns:we="http://schemas.microsoft.com/office/webextensions/webextension/2010/11" id="{FB89A42B-E9D3-4B88-84CA-2BE859992DFE}">
  <we:reference id="wa104381526" version="1.0.0.2" store="en-US" storeType="OMEX"/>
  <we:alternateReferences>
    <we:reference id="WA104381526" version="1.0.0.2" store="WA104381526" storeType="OMEX"/>
  </we:alternateReferences>
  <we:properties>
    <we:property name="FormID" value="&quot;yEdGupeeUUeAGk3aOs9mfr6xi9LyElFJmcdWLy1o6odUODhVVkEwSlZSTE1aNTMyNkI5QkpNMjQ0QS4u&quot;"/>
    <we:property name="FormMode" value="&quot;Runtime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0D2E34F9B3FB4A88B2693BE763B9FD" ma:contentTypeVersion="19" ma:contentTypeDescription="Create a new document." ma:contentTypeScope="" ma:versionID="b619154852793714e6f0655173efdaf6">
  <xsd:schema xmlns:xsd="http://www.w3.org/2001/XMLSchema" xmlns:xs="http://www.w3.org/2001/XMLSchema" xmlns:p="http://schemas.microsoft.com/office/2006/metadata/properties" xmlns:ns2="282563e3-54ed-41a0-81bd-91cada204bf4" xmlns:ns3="d5aa1ca9-d820-4695-82fe-bfb2c0685340" targetNamespace="http://schemas.microsoft.com/office/2006/metadata/properties" ma:root="true" ma:fieldsID="4c4b8993cc6fedcfa4a658b9d1b23f18" ns2:_="" ns3:_="">
    <xsd:import namespace="282563e3-54ed-41a0-81bd-91cada204bf4"/>
    <xsd:import namespace="d5aa1ca9-d820-4695-82fe-bfb2c06853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563e3-54ed-41a0-81bd-91cada204b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9d11a7-c28a-486a-a7c0-3d9fe1bfcf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a1ca9-d820-4695-82fe-bfb2c068534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2d0f55d-067a-4820-b2ff-40d9246b0ea0}" ma:internalName="TaxCatchAll" ma:showField="CatchAllData" ma:web="d5aa1ca9-d820-4695-82fe-bfb2c06853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2563e3-54ed-41a0-81bd-91cada204bf4">
      <Terms xmlns="http://schemas.microsoft.com/office/infopath/2007/PartnerControls"/>
    </lcf76f155ced4ddcb4097134ff3c332f>
    <_Flow_SignoffStatus xmlns="282563e3-54ed-41a0-81bd-91cada204bf4" xsi:nil="true"/>
    <TaxCatchAll xmlns="d5aa1ca9-d820-4695-82fe-bfb2c0685340" xsi:nil="true"/>
  </documentManagement>
</p:properties>
</file>

<file path=customXml/itemProps1.xml><?xml version="1.0" encoding="utf-8"?>
<ds:datastoreItem xmlns:ds="http://schemas.openxmlformats.org/officeDocument/2006/customXml" ds:itemID="{0D6B220C-6FCA-48F0-8E16-1671878084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2563e3-54ed-41a0-81bd-91cada204bf4"/>
    <ds:schemaRef ds:uri="d5aa1ca9-d820-4695-82fe-bfb2c06853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7B5B66-C1B2-439B-BE9F-BDDE1AF67C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66753E-BDA2-48FB-84AC-F6C211A40C57}">
  <ds:schemaRefs>
    <ds:schemaRef ds:uri="http://schemas.microsoft.com/office/2006/metadata/properties"/>
    <ds:schemaRef ds:uri="http://schemas.microsoft.com/office/infopath/2007/PartnerControls"/>
    <ds:schemaRef ds:uri="282563e3-54ed-41a0-81bd-91cada204bf4"/>
    <ds:schemaRef ds:uri="d5aa1ca9-d820-4695-82fe-bfb2c068534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2246</TotalTime>
  <Words>1071</Words>
  <Application>Microsoft Office PowerPoint</Application>
  <PresentationFormat>Widescreen</PresentationFormat>
  <Paragraphs>118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Gotham Rounded Bold</vt:lpstr>
      <vt:lpstr>Gotham Rounded Book</vt:lpstr>
      <vt:lpstr>Gotham Rounded Medium</vt:lpstr>
      <vt:lpstr>Office Theme</vt:lpstr>
      <vt:lpstr>CF CAN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 Carroll</dc:creator>
  <cp:lastModifiedBy>Kate Thompson</cp:lastModifiedBy>
  <cp:revision>2</cp:revision>
  <dcterms:created xsi:type="dcterms:W3CDTF">2026-06-02T22:43:58Z</dcterms:created>
  <dcterms:modified xsi:type="dcterms:W3CDTF">2026-09-28T00:08:44Z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0x010100440D2E34F9B3FB4A88B2693BE763B9FD</vt:lpwstr>
  </property>
  <property fmtid="{D5CDD505-2E9C-101B-9397-08002B2CF9AE}" pid="3" name="MediaServiceImageTags">
    <vt:lpwstr/>
  </property>
</Properties>
</file>