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webextensions/webextension1.xml" ContentType="application/vnd.ms-office.webextension+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69" r:id="rId5"/>
    <p:sldId id="267" r:id="rId6"/>
    <p:sldId id="263" r:id="rId7"/>
    <p:sldId id="268" r:id="rId8"/>
    <p:sldId id="265" r:id="rId9"/>
    <p:sldId id="266" r:id="rId10"/>
    <p:sldId id="274" r:id="rId11"/>
    <p:sldId id="272" r:id="rId12"/>
    <p:sldId id="27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D1A"/>
    <a:srgbClr val="004987"/>
    <a:srgbClr val="003E52"/>
    <a:srgbClr val="52B9E9"/>
    <a:srgbClr val="FFFFFF"/>
    <a:srgbClr val="00B18F"/>
    <a:srgbClr val="AB48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29E6F7F-25CE-9E12-205F-B596510D9EE5}" v="7" dt="2026-07-07T05:08:26.7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81808" autoAdjust="0"/>
  </p:normalViewPr>
  <p:slideViewPr>
    <p:cSldViewPr snapToGrid="0">
      <p:cViewPr varScale="1">
        <p:scale>
          <a:sx n="75" d="100"/>
          <a:sy n="75" d="100"/>
        </p:scale>
        <p:origin x="1027" y="-68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A02EB4-F77C-4513-AC37-3BF1F4B33500}" type="datetimeFigureOut">
              <a:rPr lang="en-AU" smtClean="0"/>
              <a:t>28/09/2026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301C51-6D05-48B8-847D-F9855F213B70}" type="slidenum">
              <a:rPr lang="en-AU" smtClean="0"/>
              <a:t>‹#›</a:t>
            </a:fld>
            <a:endParaRPr lang="en-AU"/>
          </a:p>
        </p:txBody>
      </p:sp>
    </p:spTree>
    <p:extLst>
      <p:ext uri="{BB962C8B-B14F-4D97-AF65-F5344CB8AC3E}">
        <p14:creationId xmlns:p14="http://schemas.microsoft.com/office/powerpoint/2010/main" val="3894482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Module 7: Self-Care for Advocates</a:t>
            </a:r>
          </a:p>
          <a:p>
            <a:r>
              <a:rPr lang="en-AU" sz="1200" b="1" kern="1200" dirty="0">
                <a:solidFill>
                  <a:schemeClr val="tx1"/>
                </a:solidFill>
                <a:effectLst/>
                <a:latin typeface="+mn-lt"/>
                <a:ea typeface="+mn-ea"/>
                <a:cs typeface="+mn-cs"/>
              </a:rPr>
              <a:t>Section 7.1: Caring for the Advocate</a:t>
            </a:r>
          </a:p>
          <a:p>
            <a:r>
              <a:rPr lang="en-AU" sz="1200" kern="1200" dirty="0">
                <a:solidFill>
                  <a:schemeClr val="tx1"/>
                </a:solidFill>
                <a:effectLst/>
                <a:latin typeface="+mn-lt"/>
                <a:ea typeface="+mn-ea"/>
                <a:cs typeface="+mn-cs"/>
              </a:rPr>
              <a:t>Advocacy can be rewarding, but it also takes energy. Advocates often put others first and forget to care for themselves. Sustainable advocacy starts with recognising that </a:t>
            </a:r>
            <a:r>
              <a:rPr lang="en-AU" sz="1200" b="1" kern="1200" dirty="0">
                <a:solidFill>
                  <a:schemeClr val="tx1"/>
                </a:solidFill>
                <a:effectLst/>
                <a:latin typeface="+mn-lt"/>
                <a:ea typeface="+mn-ea"/>
                <a:cs typeface="+mn-cs"/>
              </a:rPr>
              <a:t>your wellbeing matters too</a:t>
            </a:r>
            <a:r>
              <a:rPr lang="en-AU" sz="1200" kern="1200" dirty="0">
                <a:solidFill>
                  <a:schemeClr val="tx1"/>
                </a:solidFill>
                <a:effectLst/>
                <a:latin typeface="+mn-lt"/>
                <a:ea typeface="+mn-ea"/>
                <a:cs typeface="+mn-cs"/>
              </a:rPr>
              <a:t>.</a:t>
            </a:r>
          </a:p>
          <a:p>
            <a:r>
              <a:rPr lang="en-AU" sz="1200" i="1" kern="1200" dirty="0">
                <a:solidFill>
                  <a:schemeClr val="tx1"/>
                </a:solidFill>
                <a:effectLst/>
                <a:latin typeface="+mn-lt"/>
                <a:ea typeface="+mn-ea"/>
                <a:cs typeface="+mn-cs"/>
              </a:rPr>
              <a:t>Icebreaker:</a:t>
            </a:r>
            <a:r>
              <a:rPr lang="en-AU" sz="1200" kern="1200" dirty="0">
                <a:solidFill>
                  <a:schemeClr val="tx1"/>
                </a:solidFill>
                <a:effectLst/>
                <a:latin typeface="+mn-lt"/>
                <a:ea typeface="+mn-ea"/>
                <a:cs typeface="+mn-cs"/>
              </a:rPr>
              <a:t> Ask participants to reflect: </a:t>
            </a:r>
            <a:r>
              <a:rPr lang="en-AU" sz="1200" i="1" kern="1200" dirty="0">
                <a:solidFill>
                  <a:schemeClr val="tx1"/>
                </a:solidFill>
                <a:effectLst/>
                <a:latin typeface="+mn-lt"/>
                <a:ea typeface="+mn-ea"/>
                <a:cs typeface="+mn-cs"/>
              </a:rPr>
              <a:t>“What’s one thing you do that helps you recharge?”</a:t>
            </a:r>
            <a:r>
              <a:rPr lang="en-AU" sz="1200" kern="1200" dirty="0">
                <a:solidFill>
                  <a:schemeClr val="tx1"/>
                </a:solidFill>
                <a:effectLst/>
                <a:latin typeface="+mn-lt"/>
                <a:ea typeface="+mn-ea"/>
                <a:cs typeface="+mn-cs"/>
              </a:rPr>
              <a:t> Share with a partner or small group</a:t>
            </a:r>
          </a:p>
          <a:p>
            <a:endParaRPr lang="en-AU" dirty="0"/>
          </a:p>
        </p:txBody>
      </p:sp>
      <p:sp>
        <p:nvSpPr>
          <p:cNvPr id="4" name="Slide Number Placeholder 3"/>
          <p:cNvSpPr>
            <a:spLocks noGrp="1"/>
          </p:cNvSpPr>
          <p:nvPr>
            <p:ph type="sldNum" sz="quarter" idx="5"/>
          </p:nvPr>
        </p:nvSpPr>
        <p:spPr/>
        <p:txBody>
          <a:bodyPr/>
          <a:lstStyle/>
          <a:p>
            <a:fld id="{77301C51-6D05-48B8-847D-F9855F213B70}" type="slidenum">
              <a:rPr lang="en-AU" smtClean="0"/>
              <a:t>1</a:t>
            </a:fld>
            <a:endParaRPr lang="en-AU"/>
          </a:p>
        </p:txBody>
      </p:sp>
    </p:spTree>
    <p:extLst>
      <p:ext uri="{BB962C8B-B14F-4D97-AF65-F5344CB8AC3E}">
        <p14:creationId xmlns:p14="http://schemas.microsoft.com/office/powerpoint/2010/main" val="3085032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D70AE-0401-0E03-A0AA-326C9E6CE9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58AA4-4749-E1B2-120E-3BF6D1ED43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3A1AB9-C2A5-D888-2F57-5BE0D359921D}"/>
              </a:ext>
            </a:extLst>
          </p:cNvPr>
          <p:cNvSpPr>
            <a:spLocks noGrp="1"/>
          </p:cNvSpPr>
          <p:nvPr>
            <p:ph type="body" idx="1"/>
          </p:nvPr>
        </p:nvSpPr>
        <p:spPr/>
        <p:txBody>
          <a:bodyPr/>
          <a:lstStyle/>
          <a:p>
            <a:r>
              <a:rPr lang="en-AU" sz="1200" b="1" kern="1200" dirty="0">
                <a:solidFill>
                  <a:schemeClr val="tx1"/>
                </a:solidFill>
                <a:effectLst/>
                <a:latin typeface="+mn-lt"/>
                <a:ea typeface="+mn-ea"/>
                <a:cs typeface="+mn-cs"/>
              </a:rPr>
              <a:t>Section 7.2: Recognising Burnout – Symptoms, prevention</a:t>
            </a:r>
          </a:p>
          <a:p>
            <a:r>
              <a:rPr lang="en-AU" sz="1200" kern="1200" dirty="0">
                <a:solidFill>
                  <a:schemeClr val="tx1"/>
                </a:solidFill>
                <a:effectLst/>
                <a:latin typeface="+mn-lt"/>
                <a:ea typeface="+mn-ea"/>
                <a:cs typeface="+mn-cs"/>
              </a:rPr>
              <a:t>Burnout happens when the load becomes too heavy for too long.</a:t>
            </a:r>
          </a:p>
          <a:p>
            <a:r>
              <a:rPr lang="en-AU" sz="1200" b="1" kern="1200" dirty="0">
                <a:solidFill>
                  <a:schemeClr val="tx1"/>
                </a:solidFill>
                <a:effectLst/>
                <a:latin typeface="+mn-lt"/>
                <a:ea typeface="+mn-ea"/>
                <a:cs typeface="+mn-cs"/>
              </a:rPr>
              <a:t>Symptoms can include:</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Physical – constant fatigue, headaches, trouble sleeping.</a:t>
            </a:r>
          </a:p>
          <a:p>
            <a:pPr lvl="0"/>
            <a:r>
              <a:rPr lang="en-AU" sz="1200" kern="1200" dirty="0">
                <a:solidFill>
                  <a:schemeClr val="tx1"/>
                </a:solidFill>
                <a:effectLst/>
                <a:latin typeface="+mn-lt"/>
                <a:ea typeface="+mn-ea"/>
                <a:cs typeface="+mn-cs"/>
              </a:rPr>
              <a:t>Emotional – irritability, anxiety, low motivation.</a:t>
            </a:r>
          </a:p>
          <a:p>
            <a:pPr lvl="0"/>
            <a:r>
              <a:rPr lang="en-AU" sz="1200" kern="1200" dirty="0">
                <a:solidFill>
                  <a:schemeClr val="tx1"/>
                </a:solidFill>
                <a:effectLst/>
                <a:latin typeface="+mn-lt"/>
                <a:ea typeface="+mn-ea"/>
                <a:cs typeface="+mn-cs"/>
              </a:rPr>
              <a:t>Behavioural – withdrawing from activities, feeling disengaged.</a:t>
            </a:r>
          </a:p>
          <a:p>
            <a:r>
              <a:rPr lang="en-AU" sz="1200" b="1" kern="1200" dirty="0">
                <a:solidFill>
                  <a:schemeClr val="tx1"/>
                </a:solidFill>
                <a:effectLst/>
                <a:latin typeface="+mn-lt"/>
                <a:ea typeface="+mn-ea"/>
                <a:cs typeface="+mn-cs"/>
              </a:rPr>
              <a:t>Prevention strategies: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Take regular breaks.</a:t>
            </a:r>
          </a:p>
          <a:p>
            <a:pPr lvl="0"/>
            <a:r>
              <a:rPr lang="en-AU" sz="1200" kern="1200" dirty="0">
                <a:solidFill>
                  <a:schemeClr val="tx1"/>
                </a:solidFill>
                <a:effectLst/>
                <a:latin typeface="+mn-lt"/>
                <a:ea typeface="+mn-ea"/>
                <a:cs typeface="+mn-cs"/>
              </a:rPr>
              <a:t>Balance advocacy with other parts of life.</a:t>
            </a:r>
          </a:p>
          <a:p>
            <a:pPr lvl="0"/>
            <a:r>
              <a:rPr lang="en-AU" sz="1200" kern="1200" dirty="0">
                <a:solidFill>
                  <a:schemeClr val="tx1"/>
                </a:solidFill>
                <a:effectLst/>
                <a:latin typeface="+mn-lt"/>
                <a:ea typeface="+mn-ea"/>
                <a:cs typeface="+mn-cs"/>
              </a:rPr>
              <a:t>Share the load with peers or mentors.</a:t>
            </a:r>
          </a:p>
          <a:p>
            <a:r>
              <a:rPr lang="en-AU" sz="1200" i="1" kern="1200" dirty="0">
                <a:solidFill>
                  <a:schemeClr val="tx1"/>
                </a:solidFill>
                <a:effectLst/>
                <a:latin typeface="+mn-lt"/>
                <a:ea typeface="+mn-ea"/>
                <a:cs typeface="+mn-cs"/>
              </a:rPr>
              <a:t>DIY Activity:</a:t>
            </a:r>
            <a:r>
              <a:rPr lang="en-AU" sz="1200" kern="1200" dirty="0">
                <a:solidFill>
                  <a:schemeClr val="tx1"/>
                </a:solidFill>
                <a:effectLst/>
                <a:latin typeface="+mn-lt"/>
                <a:ea typeface="+mn-ea"/>
                <a:cs typeface="+mn-cs"/>
              </a:rPr>
              <a:t> Participants complete a quick self-check: </a:t>
            </a:r>
            <a:r>
              <a:rPr lang="en-AU" sz="1200" i="1" kern="1200" dirty="0">
                <a:solidFill>
                  <a:schemeClr val="tx1"/>
                </a:solidFill>
                <a:effectLst/>
                <a:latin typeface="+mn-lt"/>
                <a:ea typeface="+mn-ea"/>
                <a:cs typeface="+mn-cs"/>
              </a:rPr>
              <a:t>Which burnout signs have I noticed in myself? Which prevention strategies could I try?</a:t>
            </a:r>
            <a:endParaRPr lang="en-AU"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DD071BC-250A-DAE5-6515-00F8E243B0AA}"/>
              </a:ext>
            </a:extLst>
          </p:cNvPr>
          <p:cNvSpPr>
            <a:spLocks noGrp="1"/>
          </p:cNvSpPr>
          <p:nvPr>
            <p:ph type="sldNum" sz="quarter" idx="5"/>
          </p:nvPr>
        </p:nvSpPr>
        <p:spPr/>
        <p:txBody>
          <a:bodyPr/>
          <a:lstStyle/>
          <a:p>
            <a:fld id="{77301C51-6D05-48B8-847D-F9855F213B70}" type="slidenum">
              <a:rPr lang="en-AU" smtClean="0"/>
              <a:t>2</a:t>
            </a:fld>
            <a:endParaRPr lang="en-AU"/>
          </a:p>
        </p:txBody>
      </p:sp>
    </p:spTree>
    <p:extLst>
      <p:ext uri="{BB962C8B-B14F-4D97-AF65-F5344CB8AC3E}">
        <p14:creationId xmlns:p14="http://schemas.microsoft.com/office/powerpoint/2010/main" val="3150971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7.3: Setting Boundaries – Healthy limits, sustainable engagement</a:t>
            </a:r>
          </a:p>
          <a:p>
            <a:r>
              <a:rPr lang="en-AU" sz="1200" kern="1200" dirty="0">
                <a:solidFill>
                  <a:schemeClr val="tx1"/>
                </a:solidFill>
                <a:effectLst/>
                <a:latin typeface="+mn-lt"/>
                <a:ea typeface="+mn-ea"/>
                <a:cs typeface="+mn-cs"/>
              </a:rPr>
              <a:t>Boundaries protect your energy and make your advocacy more sustainable.</a:t>
            </a:r>
          </a:p>
          <a:p>
            <a:r>
              <a:rPr lang="en-AU" sz="1200" kern="1200" dirty="0">
                <a:solidFill>
                  <a:schemeClr val="tx1"/>
                </a:solidFill>
                <a:effectLst/>
                <a:latin typeface="+mn-lt"/>
                <a:ea typeface="+mn-ea"/>
                <a:cs typeface="+mn-cs"/>
              </a:rPr>
              <a:t>Examples of healthy boundaries:</a:t>
            </a:r>
          </a:p>
          <a:p>
            <a:pPr lvl="0"/>
            <a:r>
              <a:rPr lang="en-AU" sz="1200" kern="1200" dirty="0">
                <a:solidFill>
                  <a:schemeClr val="tx1"/>
                </a:solidFill>
                <a:effectLst/>
                <a:latin typeface="+mn-lt"/>
                <a:ea typeface="+mn-ea"/>
                <a:cs typeface="+mn-cs"/>
              </a:rPr>
              <a:t>Saying “no” to opportunities when you’re at capacity.</a:t>
            </a:r>
          </a:p>
          <a:p>
            <a:pPr lvl="0"/>
            <a:r>
              <a:rPr lang="en-AU" sz="1200" kern="1200" dirty="0">
                <a:solidFill>
                  <a:schemeClr val="tx1"/>
                </a:solidFill>
                <a:effectLst/>
                <a:latin typeface="+mn-lt"/>
                <a:ea typeface="+mn-ea"/>
                <a:cs typeface="+mn-cs"/>
              </a:rPr>
              <a:t>Setting time limits on volunteering or advocacy tasks.</a:t>
            </a:r>
          </a:p>
          <a:p>
            <a:pPr lvl="0"/>
            <a:r>
              <a:rPr lang="en-AU" sz="1200" kern="1200" dirty="0">
                <a:solidFill>
                  <a:schemeClr val="tx1"/>
                </a:solidFill>
                <a:effectLst/>
                <a:latin typeface="+mn-lt"/>
                <a:ea typeface="+mn-ea"/>
                <a:cs typeface="+mn-cs"/>
              </a:rPr>
              <a:t>Separating advocacy from personal/family time.</a:t>
            </a:r>
          </a:p>
          <a:p>
            <a:r>
              <a:rPr lang="en-AU" sz="1200" i="1" kern="1200" dirty="0">
                <a:solidFill>
                  <a:schemeClr val="tx1"/>
                </a:solidFill>
                <a:effectLst/>
                <a:latin typeface="+mn-lt"/>
                <a:ea typeface="+mn-ea"/>
                <a:cs typeface="+mn-cs"/>
              </a:rPr>
              <a:t>Scenario Activity:</a:t>
            </a:r>
            <a:r>
              <a:rPr lang="en-AU" sz="1200" kern="1200" dirty="0">
                <a:solidFill>
                  <a:schemeClr val="tx1"/>
                </a:solidFill>
                <a:effectLst/>
                <a:latin typeface="+mn-lt"/>
                <a:ea typeface="+mn-ea"/>
                <a:cs typeface="+mn-cs"/>
              </a:rPr>
              <a:t> Small groups discuss: </a:t>
            </a:r>
            <a:r>
              <a:rPr lang="en-AU" sz="1200" i="1" kern="1200" dirty="0">
                <a:solidFill>
                  <a:schemeClr val="tx1"/>
                </a:solidFill>
                <a:effectLst/>
                <a:latin typeface="+mn-lt"/>
                <a:ea typeface="+mn-ea"/>
                <a:cs typeface="+mn-cs"/>
              </a:rPr>
              <a:t>“You’ve been asked to speak at two events in the same week, but you’re exhausted. How could you respond while still supporting the cause?”</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 </a:t>
            </a:r>
          </a:p>
          <a:p>
            <a:endParaRPr lang="en-AU" dirty="0"/>
          </a:p>
        </p:txBody>
      </p:sp>
      <p:sp>
        <p:nvSpPr>
          <p:cNvPr id="4" name="Slide Number Placeholder 3"/>
          <p:cNvSpPr>
            <a:spLocks noGrp="1"/>
          </p:cNvSpPr>
          <p:nvPr>
            <p:ph type="sldNum" sz="quarter" idx="5"/>
          </p:nvPr>
        </p:nvSpPr>
        <p:spPr/>
        <p:txBody>
          <a:bodyPr/>
          <a:lstStyle/>
          <a:p>
            <a:fld id="{77301C51-6D05-48B8-847D-F9855F213B70}" type="slidenum">
              <a:rPr lang="en-AU" smtClean="0"/>
              <a:t>3</a:t>
            </a:fld>
            <a:endParaRPr lang="en-AU"/>
          </a:p>
        </p:txBody>
      </p:sp>
    </p:spTree>
    <p:extLst>
      <p:ext uri="{BB962C8B-B14F-4D97-AF65-F5344CB8AC3E}">
        <p14:creationId xmlns:p14="http://schemas.microsoft.com/office/powerpoint/2010/main" val="3804644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424D6-0A16-1DF1-BEEA-CB7FE8DBDE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581CA-C849-C3D2-AFF2-EF2DFBC879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9AF15C-6A2A-8921-7097-488D11DA5501}"/>
              </a:ext>
            </a:extLst>
          </p:cNvPr>
          <p:cNvSpPr>
            <a:spLocks noGrp="1"/>
          </p:cNvSpPr>
          <p:nvPr>
            <p:ph type="body" idx="1"/>
          </p:nvPr>
        </p:nvSpPr>
        <p:spPr/>
        <p:txBody>
          <a:bodyPr/>
          <a:lstStyle/>
          <a:p>
            <a:r>
              <a:rPr lang="en-AU" sz="1200" b="1" kern="1200" dirty="0">
                <a:solidFill>
                  <a:schemeClr val="tx1"/>
                </a:solidFill>
                <a:effectLst/>
                <a:latin typeface="+mn-lt"/>
                <a:ea typeface="+mn-ea"/>
                <a:cs typeface="+mn-cs"/>
              </a:rPr>
              <a:t>Section 7.4: Practicing Sustainable Advocacy – Delegation, celebration, reflection</a:t>
            </a:r>
          </a:p>
          <a:p>
            <a:r>
              <a:rPr lang="en-AU" sz="1200" kern="1200" dirty="0">
                <a:solidFill>
                  <a:schemeClr val="tx1"/>
                </a:solidFill>
                <a:effectLst/>
                <a:latin typeface="+mn-lt"/>
                <a:ea typeface="+mn-ea"/>
                <a:cs typeface="+mn-cs"/>
              </a:rPr>
              <a:t>Advocacy is a marathon, not a sprint.</a:t>
            </a:r>
          </a:p>
          <a:p>
            <a:pPr lvl="0"/>
            <a:r>
              <a:rPr lang="en-AU" sz="1200" kern="1200" dirty="0">
                <a:solidFill>
                  <a:schemeClr val="tx1"/>
                </a:solidFill>
                <a:effectLst/>
                <a:latin typeface="+mn-lt"/>
                <a:ea typeface="+mn-ea"/>
                <a:cs typeface="+mn-cs"/>
              </a:rPr>
              <a:t>Separating advocacy from personal/family time.</a:t>
            </a:r>
          </a:p>
          <a:p>
            <a:pPr lvl="0"/>
            <a:r>
              <a:rPr lang="en-AU" sz="1200" b="1" kern="1200" dirty="0">
                <a:solidFill>
                  <a:schemeClr val="tx1"/>
                </a:solidFill>
                <a:effectLst/>
                <a:latin typeface="+mn-lt"/>
                <a:ea typeface="+mn-ea"/>
                <a:cs typeface="+mn-cs"/>
              </a:rPr>
              <a:t>Delegation:</a:t>
            </a:r>
            <a:r>
              <a:rPr lang="en-AU" sz="1200" kern="1200" dirty="0">
                <a:solidFill>
                  <a:schemeClr val="tx1"/>
                </a:solidFill>
                <a:effectLst/>
                <a:latin typeface="+mn-lt"/>
                <a:ea typeface="+mn-ea"/>
                <a:cs typeface="+mn-cs"/>
              </a:rPr>
              <a:t> Share tasks with other advocates or team members.</a:t>
            </a:r>
          </a:p>
          <a:p>
            <a:pPr lvl="0"/>
            <a:r>
              <a:rPr lang="en-AU" sz="1200" b="1" kern="1200" dirty="0">
                <a:solidFill>
                  <a:schemeClr val="tx1"/>
                </a:solidFill>
                <a:effectLst/>
                <a:latin typeface="+mn-lt"/>
                <a:ea typeface="+mn-ea"/>
                <a:cs typeface="+mn-cs"/>
              </a:rPr>
              <a:t>Celebration:</a:t>
            </a:r>
            <a:r>
              <a:rPr lang="en-AU" sz="1200" kern="1200" dirty="0">
                <a:solidFill>
                  <a:schemeClr val="tx1"/>
                </a:solidFill>
                <a:effectLst/>
                <a:latin typeface="+mn-lt"/>
                <a:ea typeface="+mn-ea"/>
                <a:cs typeface="+mn-cs"/>
              </a:rPr>
              <a:t> Acknowledge wins, no matter how small.</a:t>
            </a:r>
          </a:p>
          <a:p>
            <a:pPr lvl="0"/>
            <a:r>
              <a:rPr lang="en-AU" sz="1200" b="1" kern="1200" dirty="0">
                <a:solidFill>
                  <a:schemeClr val="tx1"/>
                </a:solidFill>
                <a:effectLst/>
                <a:latin typeface="+mn-lt"/>
                <a:ea typeface="+mn-ea"/>
                <a:cs typeface="+mn-cs"/>
              </a:rPr>
              <a:t>Reflection:</a:t>
            </a:r>
            <a:r>
              <a:rPr lang="en-AU" sz="1200" kern="1200" dirty="0">
                <a:solidFill>
                  <a:schemeClr val="tx1"/>
                </a:solidFill>
                <a:effectLst/>
                <a:latin typeface="+mn-lt"/>
                <a:ea typeface="+mn-ea"/>
                <a:cs typeface="+mn-cs"/>
              </a:rPr>
              <a:t> Regularly check in with yourself — is this pace sustainable?</a:t>
            </a:r>
          </a:p>
          <a:p>
            <a:r>
              <a:rPr lang="en-AU" sz="1200" i="1" kern="1200" dirty="0">
                <a:solidFill>
                  <a:schemeClr val="tx1"/>
                </a:solidFill>
                <a:effectLst/>
                <a:latin typeface="+mn-lt"/>
                <a:ea typeface="+mn-ea"/>
                <a:cs typeface="+mn-cs"/>
              </a:rPr>
              <a:t>DIY Task:</a:t>
            </a:r>
            <a:r>
              <a:rPr lang="en-AU" sz="1200" kern="1200" dirty="0">
                <a:solidFill>
                  <a:schemeClr val="tx1"/>
                </a:solidFill>
                <a:effectLst/>
                <a:latin typeface="+mn-lt"/>
                <a:ea typeface="+mn-ea"/>
                <a:cs typeface="+mn-cs"/>
              </a:rPr>
              <a:t> Write down one way you could celebrate a recent advocacy effort (e.g., a thank-you message, team debrief, personal reward).</a:t>
            </a:r>
          </a:p>
          <a:p>
            <a:endParaRPr lang="en-AU" dirty="0"/>
          </a:p>
        </p:txBody>
      </p:sp>
      <p:sp>
        <p:nvSpPr>
          <p:cNvPr id="4" name="Slide Number Placeholder 3">
            <a:extLst>
              <a:ext uri="{FF2B5EF4-FFF2-40B4-BE49-F238E27FC236}">
                <a16:creationId xmlns:a16="http://schemas.microsoft.com/office/drawing/2014/main" id="{2BFDF12A-A21A-91C0-D09C-7DF3383E430C}"/>
              </a:ext>
            </a:extLst>
          </p:cNvPr>
          <p:cNvSpPr>
            <a:spLocks noGrp="1"/>
          </p:cNvSpPr>
          <p:nvPr>
            <p:ph type="sldNum" sz="quarter" idx="5"/>
          </p:nvPr>
        </p:nvSpPr>
        <p:spPr/>
        <p:txBody>
          <a:bodyPr/>
          <a:lstStyle/>
          <a:p>
            <a:fld id="{77301C51-6D05-48B8-847D-F9855F213B70}" type="slidenum">
              <a:rPr lang="en-AU" smtClean="0"/>
              <a:t>4</a:t>
            </a:fld>
            <a:endParaRPr lang="en-AU"/>
          </a:p>
        </p:txBody>
      </p:sp>
    </p:spTree>
    <p:extLst>
      <p:ext uri="{BB962C8B-B14F-4D97-AF65-F5344CB8AC3E}">
        <p14:creationId xmlns:p14="http://schemas.microsoft.com/office/powerpoint/2010/main" val="1513707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7.5: Community Care – Peer Groups, Check-ins, Wellness Culture</a:t>
            </a:r>
          </a:p>
          <a:p>
            <a:r>
              <a:rPr lang="en-AU" sz="1200" kern="1200" dirty="0">
                <a:solidFill>
                  <a:schemeClr val="tx1"/>
                </a:solidFill>
                <a:effectLst/>
                <a:latin typeface="+mn-lt"/>
                <a:ea typeface="+mn-ea"/>
                <a:cs typeface="+mn-cs"/>
              </a:rPr>
              <a:t>Advocates thrive in strong, supportive communities.</a:t>
            </a:r>
          </a:p>
          <a:p>
            <a:r>
              <a:rPr lang="en-AU" sz="1200" kern="1200" dirty="0">
                <a:solidFill>
                  <a:schemeClr val="tx1"/>
                </a:solidFill>
                <a:effectLst/>
                <a:latin typeface="+mn-lt"/>
                <a:ea typeface="+mn-ea"/>
                <a:cs typeface="+mn-cs"/>
              </a:rPr>
              <a:t>Ways to practice community care:</a:t>
            </a:r>
          </a:p>
          <a:p>
            <a:pPr lvl="0"/>
            <a:r>
              <a:rPr lang="en-AU" sz="1200" kern="1200" dirty="0">
                <a:solidFill>
                  <a:schemeClr val="tx1"/>
                </a:solidFill>
                <a:effectLst/>
                <a:latin typeface="+mn-lt"/>
                <a:ea typeface="+mn-ea"/>
                <a:cs typeface="+mn-cs"/>
              </a:rPr>
              <a:t>Peer support groups.</a:t>
            </a:r>
          </a:p>
          <a:p>
            <a:pPr lvl="0"/>
            <a:r>
              <a:rPr lang="en-AU" sz="1200" kern="1200" dirty="0">
                <a:solidFill>
                  <a:schemeClr val="tx1"/>
                </a:solidFill>
                <a:effectLst/>
                <a:latin typeface="+mn-lt"/>
                <a:ea typeface="+mn-ea"/>
                <a:cs typeface="+mn-cs"/>
              </a:rPr>
              <a:t>Regular check-ins with fellow advocates.</a:t>
            </a:r>
          </a:p>
          <a:p>
            <a:pPr lvl="0"/>
            <a:r>
              <a:rPr lang="en-AU" sz="1200" kern="1200" dirty="0">
                <a:solidFill>
                  <a:schemeClr val="tx1"/>
                </a:solidFill>
                <a:effectLst/>
                <a:latin typeface="+mn-lt"/>
                <a:ea typeface="+mn-ea"/>
                <a:cs typeface="+mn-cs"/>
              </a:rPr>
              <a:t>Building a culture where rest and wellbeing are valued.</a:t>
            </a:r>
          </a:p>
          <a:p>
            <a:r>
              <a:rPr lang="en-AU" sz="1200" i="1" kern="1200" dirty="0">
                <a:solidFill>
                  <a:schemeClr val="tx1"/>
                </a:solidFill>
                <a:effectLst/>
                <a:latin typeface="+mn-lt"/>
                <a:ea typeface="+mn-ea"/>
                <a:cs typeface="+mn-cs"/>
              </a:rPr>
              <a:t>Group Brainstorm:</a:t>
            </a:r>
            <a:r>
              <a:rPr lang="en-AU" sz="1200" kern="1200" dirty="0">
                <a:solidFill>
                  <a:schemeClr val="tx1"/>
                </a:solidFill>
                <a:effectLst/>
                <a:latin typeface="+mn-lt"/>
                <a:ea typeface="+mn-ea"/>
                <a:cs typeface="+mn-cs"/>
              </a:rPr>
              <a:t> </a:t>
            </a:r>
            <a:r>
              <a:rPr lang="en-AU" sz="1200" i="1" kern="1200" dirty="0">
                <a:solidFill>
                  <a:schemeClr val="tx1"/>
                </a:solidFill>
                <a:effectLst/>
                <a:latin typeface="+mn-lt"/>
                <a:ea typeface="+mn-ea"/>
                <a:cs typeface="+mn-cs"/>
              </a:rPr>
              <a:t>“What could a cystic fibrosis advocacy community do to support each other better?”</a:t>
            </a:r>
            <a:r>
              <a:rPr lang="en-AU" sz="1200" kern="1200" dirty="0">
                <a:solidFill>
                  <a:schemeClr val="tx1"/>
                </a:solidFill>
                <a:effectLst/>
                <a:latin typeface="+mn-lt"/>
                <a:ea typeface="+mn-ea"/>
                <a:cs typeface="+mn-cs"/>
              </a:rPr>
              <a:t> Collect ideas on a whiteboard or Padlet.</a:t>
            </a:r>
          </a:p>
          <a:p>
            <a:endParaRPr lang="en-AU" dirty="0"/>
          </a:p>
        </p:txBody>
      </p:sp>
      <p:sp>
        <p:nvSpPr>
          <p:cNvPr id="4" name="Slide Number Placeholder 3"/>
          <p:cNvSpPr>
            <a:spLocks noGrp="1"/>
          </p:cNvSpPr>
          <p:nvPr>
            <p:ph type="sldNum" sz="quarter" idx="5"/>
          </p:nvPr>
        </p:nvSpPr>
        <p:spPr/>
        <p:txBody>
          <a:bodyPr/>
          <a:lstStyle/>
          <a:p>
            <a:fld id="{77301C51-6D05-48B8-847D-F9855F213B70}" type="slidenum">
              <a:rPr lang="en-AU" smtClean="0"/>
              <a:t>5</a:t>
            </a:fld>
            <a:endParaRPr lang="en-AU"/>
          </a:p>
        </p:txBody>
      </p:sp>
    </p:spTree>
    <p:extLst>
      <p:ext uri="{BB962C8B-B14F-4D97-AF65-F5344CB8AC3E}">
        <p14:creationId xmlns:p14="http://schemas.microsoft.com/office/powerpoint/2010/main" val="1300019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7.6: Mindfulness and Resilience – Tools: journalling, meditation, therapy, apps.</a:t>
            </a:r>
          </a:p>
          <a:p>
            <a:r>
              <a:rPr lang="en-AU" sz="1200" kern="1200" dirty="0">
                <a:solidFill>
                  <a:schemeClr val="tx1"/>
                </a:solidFill>
                <a:effectLst/>
                <a:latin typeface="+mn-lt"/>
                <a:ea typeface="+mn-ea"/>
                <a:cs typeface="+mn-cs"/>
              </a:rPr>
              <a:t>Resilience means bouncing back from challenges. Mindfulness tools can help.</a:t>
            </a:r>
          </a:p>
          <a:p>
            <a:r>
              <a:rPr lang="en-AU" sz="1200" b="1" kern="1200" dirty="0">
                <a:solidFill>
                  <a:schemeClr val="tx1"/>
                </a:solidFill>
                <a:effectLst/>
                <a:latin typeface="+mn-lt"/>
                <a:ea typeface="+mn-ea"/>
                <a:cs typeface="+mn-cs"/>
              </a:rPr>
              <a:t>Options include:</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Journalling daily reflections.</a:t>
            </a:r>
          </a:p>
          <a:p>
            <a:pPr lvl="0"/>
            <a:r>
              <a:rPr lang="en-AU" sz="1200" kern="1200" dirty="0">
                <a:solidFill>
                  <a:schemeClr val="tx1"/>
                </a:solidFill>
                <a:effectLst/>
                <a:latin typeface="+mn-lt"/>
                <a:ea typeface="+mn-ea"/>
                <a:cs typeface="+mn-cs"/>
              </a:rPr>
              <a:t>Meditation or breathing exercises.</a:t>
            </a:r>
          </a:p>
          <a:p>
            <a:pPr lvl="0"/>
            <a:r>
              <a:rPr lang="en-AU" sz="1200" kern="1200" dirty="0">
                <a:solidFill>
                  <a:schemeClr val="tx1"/>
                </a:solidFill>
                <a:effectLst/>
                <a:latin typeface="+mn-lt"/>
                <a:ea typeface="+mn-ea"/>
                <a:cs typeface="+mn-cs"/>
              </a:rPr>
              <a:t>Therapy or counselling.</a:t>
            </a:r>
          </a:p>
          <a:p>
            <a:pPr lvl="0"/>
            <a:r>
              <a:rPr lang="en-AU" sz="1200" kern="1200" dirty="0">
                <a:solidFill>
                  <a:schemeClr val="tx1"/>
                </a:solidFill>
                <a:effectLst/>
                <a:latin typeface="+mn-lt"/>
                <a:ea typeface="+mn-ea"/>
                <a:cs typeface="+mn-cs"/>
              </a:rPr>
              <a:t>Wellness apps for guided mindfulness.</a:t>
            </a:r>
          </a:p>
          <a:p>
            <a:r>
              <a:rPr lang="en-AU" sz="1200" i="1" kern="1200" dirty="0">
                <a:solidFill>
                  <a:schemeClr val="tx1"/>
                </a:solidFill>
                <a:effectLst/>
                <a:latin typeface="+mn-lt"/>
                <a:ea typeface="+mn-ea"/>
                <a:cs typeface="+mn-cs"/>
              </a:rPr>
              <a:t>Guided Activity:</a:t>
            </a:r>
            <a:r>
              <a:rPr lang="en-AU" sz="1200" kern="1200" dirty="0">
                <a:solidFill>
                  <a:schemeClr val="tx1"/>
                </a:solidFill>
                <a:effectLst/>
                <a:latin typeface="+mn-lt"/>
                <a:ea typeface="+mn-ea"/>
                <a:cs typeface="+mn-cs"/>
              </a:rPr>
              <a:t> Lead participants through a 2-minute breathing exercise</a:t>
            </a:r>
          </a:p>
          <a:p>
            <a:endParaRPr lang="en-AU" dirty="0"/>
          </a:p>
        </p:txBody>
      </p:sp>
      <p:sp>
        <p:nvSpPr>
          <p:cNvPr id="4" name="Slide Number Placeholder 3"/>
          <p:cNvSpPr>
            <a:spLocks noGrp="1"/>
          </p:cNvSpPr>
          <p:nvPr>
            <p:ph type="sldNum" sz="quarter" idx="5"/>
          </p:nvPr>
        </p:nvSpPr>
        <p:spPr/>
        <p:txBody>
          <a:bodyPr/>
          <a:lstStyle/>
          <a:p>
            <a:fld id="{77301C51-6D05-48B8-847D-F9855F213B70}" type="slidenum">
              <a:rPr lang="en-AU" smtClean="0"/>
              <a:t>6</a:t>
            </a:fld>
            <a:endParaRPr lang="en-AU"/>
          </a:p>
        </p:txBody>
      </p:sp>
    </p:spTree>
    <p:extLst>
      <p:ext uri="{BB962C8B-B14F-4D97-AF65-F5344CB8AC3E}">
        <p14:creationId xmlns:p14="http://schemas.microsoft.com/office/powerpoint/2010/main" val="3314071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9EEDE-D568-81D3-D3C6-6C068BE9C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17CB2-AFF8-B393-64CA-48DBCB080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59818-AB82-F74E-90B5-7CF1B5AF15E1}"/>
              </a:ext>
            </a:extLst>
          </p:cNvPr>
          <p:cNvSpPr>
            <a:spLocks noGrp="1"/>
          </p:cNvSpPr>
          <p:nvPr>
            <p:ph type="body" idx="1"/>
          </p:nvPr>
        </p:nvSpPr>
        <p:spPr/>
        <p:txBody>
          <a:bodyPr/>
          <a:lstStyle/>
          <a:p>
            <a:endParaRPr lang="en-AU"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D9A9618-F395-1AC3-3E9A-926419BBAA48}"/>
              </a:ext>
            </a:extLst>
          </p:cNvPr>
          <p:cNvSpPr>
            <a:spLocks noGrp="1"/>
          </p:cNvSpPr>
          <p:nvPr>
            <p:ph type="sldNum" sz="quarter" idx="5"/>
          </p:nvPr>
        </p:nvSpPr>
        <p:spPr/>
        <p:txBody>
          <a:bodyPr/>
          <a:lstStyle/>
          <a:p>
            <a:fld id="{77301C51-6D05-48B8-847D-F9855F213B70}" type="slidenum">
              <a:rPr lang="en-AU" smtClean="0"/>
              <a:t>8</a:t>
            </a:fld>
            <a:endParaRPr lang="en-AU"/>
          </a:p>
        </p:txBody>
      </p:sp>
    </p:spTree>
    <p:extLst>
      <p:ext uri="{BB962C8B-B14F-4D97-AF65-F5344CB8AC3E}">
        <p14:creationId xmlns:p14="http://schemas.microsoft.com/office/powerpoint/2010/main" val="3054648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https://forms.office.com/Pages/ResponsePage.aspx?id=yEdGupeeUUeAGk3aOs9mfr6xi9LyElFJmcdWLy1o6odUMVdOUEJEUEc2OEVVODhCOFdVWVM2R0JNVy4u </a:t>
            </a:r>
          </a:p>
        </p:txBody>
      </p:sp>
      <p:sp>
        <p:nvSpPr>
          <p:cNvPr id="4" name="Slide Number Placeholder 3"/>
          <p:cNvSpPr>
            <a:spLocks noGrp="1"/>
          </p:cNvSpPr>
          <p:nvPr>
            <p:ph type="sldNum" sz="quarter" idx="5"/>
          </p:nvPr>
        </p:nvSpPr>
        <p:spPr/>
        <p:txBody>
          <a:bodyPr/>
          <a:lstStyle/>
          <a:p>
            <a:fld id="{77301C51-6D05-48B8-847D-F9855F213B70}" type="slidenum">
              <a:rPr lang="en-AU" smtClean="0"/>
              <a:t>9</a:t>
            </a:fld>
            <a:endParaRPr lang="en-AU"/>
          </a:p>
        </p:txBody>
      </p:sp>
    </p:spTree>
    <p:extLst>
      <p:ext uri="{BB962C8B-B14F-4D97-AF65-F5344CB8AC3E}">
        <p14:creationId xmlns:p14="http://schemas.microsoft.com/office/powerpoint/2010/main" val="393107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EF552-759D-A4C7-8108-E64B1BFD04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3061B111-D6C6-5AEF-7876-002DD9DF1C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B9BEF74-0023-DA49-3303-72BDBEB7D52E}"/>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49AF7235-9697-D9CC-C86D-CE8E112CC30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CF5CCF3-9452-824E-607B-A96F28124386}"/>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350573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F049C-3351-4104-0172-F3ECCFC6BFA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3E7DDF1-4C6A-4239-7191-8140D027BA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589FD8F-3B7F-0719-C930-C893FCB76F4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8FF23219-FE8E-8C04-10C9-1AF5C27344D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1D4BF5C-247E-09E6-47D1-BF2FC08F5A96}"/>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2282202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9123-6E3C-09E4-31E5-1985D9DB95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B3CCEA20-9A82-A960-9294-E7C2BBF1FE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A29CA3-F512-90B8-EFFC-165E37A5CA60}"/>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57E029D4-96AE-D87A-9FD2-1E31BB193D5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65E8AC3-C3EB-EAEB-2F3B-BFF3E6BB0A1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2110768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FA35D-C82A-F871-9F4D-B062123DDC9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424FA8F-C04B-7B0E-B81F-E8F7BC53C7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35C53C46-ED85-9251-1E81-FB1189F7A5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08349D0-0FCE-FE47-5F79-3ECC2A50FBD0}"/>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A00E68EA-4FD2-031D-B901-D82C46FAE19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297F903-11FE-67A7-517D-51D9F23B059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633832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376DD-4C91-BC1C-520E-8CAEFF219589}"/>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83ADB28-B914-66B2-4A57-C73DCA55EC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C0262E-8FA0-A7E4-F72D-4D220F0D87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4C984F8B-DCB3-1AEA-08C3-49FCDED272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795DA6-40C9-2A87-F022-83E37D0959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FAC16DFB-F40E-EBC0-CBE5-B51A57887E3C}"/>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8" name="Footer Placeholder 7">
            <a:extLst>
              <a:ext uri="{FF2B5EF4-FFF2-40B4-BE49-F238E27FC236}">
                <a16:creationId xmlns:a16="http://schemas.microsoft.com/office/drawing/2014/main" id="{7E361DA3-BE89-012A-3664-5BFB5AFCC966}"/>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53214C3C-BBEA-11A5-56E7-83D7C97267A7}"/>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404764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0AF20-C500-52BC-6119-446F5931C6C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9B511940-5185-320C-6763-397417999FF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4" name="Footer Placeholder 3">
            <a:extLst>
              <a:ext uri="{FF2B5EF4-FFF2-40B4-BE49-F238E27FC236}">
                <a16:creationId xmlns:a16="http://schemas.microsoft.com/office/drawing/2014/main" id="{018DD7AF-A6DB-3831-B8F8-44BDD8B4A86E}"/>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A81FBEEA-C712-B69D-FE70-975E5C8DC4E8}"/>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57377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481478-047C-3278-3EC4-54FB9A8A9C72}"/>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3" name="Footer Placeholder 2">
            <a:extLst>
              <a:ext uri="{FF2B5EF4-FFF2-40B4-BE49-F238E27FC236}">
                <a16:creationId xmlns:a16="http://schemas.microsoft.com/office/drawing/2014/main" id="{C3120C16-45B7-1D20-32C9-B82E87685C4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CC50B51B-38EC-75A2-3F5B-0002979C7442}"/>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142045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B03B-73A5-FAF3-79F2-1C4E2B1FBB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C005165A-6175-10A3-5991-3A6DB1BABB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81F2F8CA-BA76-7873-75A5-31960E257E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28F99F-1DD6-88B0-BE30-989986AA5925}"/>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8265ED0D-D40F-1A7D-30A1-6167477A291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5B638F9-8F4C-2635-BDC1-5A0F9D5D6EA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723150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6ACAB-661F-9C4E-62BC-A55F7712BE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98DADF1A-4FC6-6109-AE83-FDD5667A1B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0B7191C2-CA20-E391-43A2-E474D638C4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2347E5-FB42-D404-5F75-5F4D782C40D6}"/>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6" name="Footer Placeholder 5">
            <a:extLst>
              <a:ext uri="{FF2B5EF4-FFF2-40B4-BE49-F238E27FC236}">
                <a16:creationId xmlns:a16="http://schemas.microsoft.com/office/drawing/2014/main" id="{95F90BAB-8189-4D22-2E05-D2FA4B52467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D577E75B-36B4-D0C9-B89B-92455E73B8DD}"/>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4249650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DAD25-9817-2C50-8C38-8EB7917F46B3}"/>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4644A51-B014-5218-2A11-55319C6751F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BF433D4-45D2-D444-9BC1-22BBB9AFD8BA}"/>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CDC69E37-F227-A96E-9ADC-7500751D92D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BA3372D-6220-226D-574C-65AC8B556365}"/>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3399358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DEA2CE-2A6F-1CE1-DDFC-E8B479D0CA3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EC9999B-A059-3D79-428F-16EF924F6C2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0D5DCA9-22E6-8E51-1F7D-4383092A1C7F}"/>
              </a:ext>
            </a:extLst>
          </p:cNvPr>
          <p:cNvSpPr>
            <a:spLocks noGrp="1"/>
          </p:cNvSpPr>
          <p:nvPr>
            <p:ph type="dt" sz="half" idx="10"/>
          </p:nvPr>
        </p:nvSpPr>
        <p:spPr/>
        <p:txBody>
          <a:body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741E2DEA-0041-562A-D72F-3CBD80A5CF1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80CD8F5-61F6-9A22-6512-3137834832E8}"/>
              </a:ext>
            </a:extLst>
          </p:cNvPr>
          <p:cNvSpPr>
            <a:spLocks noGrp="1"/>
          </p:cNvSpPr>
          <p:nvPr>
            <p:ph type="sldNum" sz="quarter" idx="12"/>
          </p:nvPr>
        </p:nvSpPr>
        <p:spPr/>
        <p:txBody>
          <a:bodyPr/>
          <a:lstStyle/>
          <a:p>
            <a:fld id="{37D286BA-483F-43DA-82C6-FF959D4649AA}" type="slidenum">
              <a:rPr lang="en-AU" smtClean="0"/>
              <a:t>‹#›</a:t>
            </a:fld>
            <a:endParaRPr lang="en-AU"/>
          </a:p>
        </p:txBody>
      </p:sp>
    </p:spTree>
    <p:extLst>
      <p:ext uri="{BB962C8B-B14F-4D97-AF65-F5344CB8AC3E}">
        <p14:creationId xmlns:p14="http://schemas.microsoft.com/office/powerpoint/2010/main" val="4194537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E67221-F039-826A-4754-32CC4A29C2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1C98A69-0A75-4280-144A-63FA5678F3A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9ADF466-0DEF-D29E-B12B-505ACDC4EA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3C74D2-EF02-4C02-9745-FAB3C154EC5D}" type="datetimeFigureOut">
              <a:rPr lang="en-AU" smtClean="0"/>
              <a:t>28/09/2026</a:t>
            </a:fld>
            <a:endParaRPr lang="en-AU"/>
          </a:p>
        </p:txBody>
      </p:sp>
      <p:sp>
        <p:nvSpPr>
          <p:cNvPr id="5" name="Footer Placeholder 4">
            <a:extLst>
              <a:ext uri="{FF2B5EF4-FFF2-40B4-BE49-F238E27FC236}">
                <a16:creationId xmlns:a16="http://schemas.microsoft.com/office/drawing/2014/main" id="{57AA2A41-47E6-FB43-BDAA-731F65210C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B52F0CDC-7685-612A-0C91-6BF469DD9A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D286BA-483F-43DA-82C6-FF959D4649AA}" type="slidenum">
              <a:rPr lang="en-AU" smtClean="0"/>
              <a:t>‹#›</a:t>
            </a:fld>
            <a:endParaRPr lang="en-AU"/>
          </a:p>
        </p:txBody>
      </p:sp>
    </p:spTree>
    <p:extLst>
      <p:ext uri="{BB962C8B-B14F-4D97-AF65-F5344CB8AC3E}">
        <p14:creationId xmlns:p14="http://schemas.microsoft.com/office/powerpoint/2010/main" val="295387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sv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hyperlink" Target="https://www.trustedcare.org.au/mental-health-first-aid-mhfa-training/" TargetMode="External"/><Relationship Id="rId11" Type="http://schemas.openxmlformats.org/officeDocument/2006/relationships/image" Target="../media/image6.png"/><Relationship Id="rId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13.png"/><Relationship Id="rId9" Type="http://schemas.openxmlformats.org/officeDocument/2006/relationships/image" Target="../media/image17.sv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F784ED08-2B9B-3DEE-4CA5-9C01977C85CF}"/>
              </a:ext>
            </a:extLst>
          </p:cNvPr>
          <p:cNvSpPr/>
          <p:nvPr/>
        </p:nvSpPr>
        <p:spPr>
          <a:xfrm>
            <a:off x="10387232" y="5910425"/>
            <a:ext cx="1311693" cy="579519"/>
          </a:xfrm>
          <a:custGeom>
            <a:avLst/>
            <a:gdLst/>
            <a:ahLst/>
            <a:cxnLst/>
            <a:rect l="l" t="t" r="r" b="b"/>
            <a:pathLst>
              <a:path w="7103011" h="3313659">
                <a:moveTo>
                  <a:pt x="0" y="0"/>
                </a:moveTo>
                <a:lnTo>
                  <a:pt x="7103010" y="0"/>
                </a:lnTo>
                <a:lnTo>
                  <a:pt x="7103010" y="3313659"/>
                </a:lnTo>
                <a:lnTo>
                  <a:pt x="0" y="3313659"/>
                </a:lnTo>
                <a:lnTo>
                  <a:pt x="0" y="0"/>
                </a:lnTo>
                <a:close/>
              </a:path>
            </a:pathLst>
          </a:custGeom>
          <a:blipFill>
            <a:blip r:embed="rId3"/>
            <a:stretch>
              <a:fillRect l="-7202" t="-46316" r="-4380" b="-54191"/>
            </a:stretch>
          </a:blipFill>
        </p:spPr>
        <p:txBody>
          <a:bodyPr/>
          <a:lstStyle/>
          <a:p>
            <a:endParaRPr lang="en-AU"/>
          </a:p>
        </p:txBody>
      </p:sp>
      <p:pic>
        <p:nvPicPr>
          <p:cNvPr id="8" name="Picture 7">
            <a:extLst>
              <a:ext uri="{FF2B5EF4-FFF2-40B4-BE49-F238E27FC236}">
                <a16:creationId xmlns:a16="http://schemas.microsoft.com/office/drawing/2014/main" id="{C2F773C5-CFA0-51FE-0BB5-4FC1006232E2}"/>
              </a:ext>
            </a:extLst>
          </p:cNvPr>
          <p:cNvPicPr>
            <a:picLocks noChangeAspect="1"/>
          </p:cNvPicPr>
          <p:nvPr/>
        </p:nvPicPr>
        <p:blipFill>
          <a:blip r:embed="rId4">
            <a:extLst>
              <a:ext uri="{28A0092B-C50C-407E-A947-70E740481C1C}">
                <a14:useLocalDpi xmlns:a14="http://schemas.microsoft.com/office/drawing/2010/main" val="0"/>
              </a:ext>
            </a:extLst>
          </a:blip>
          <a:srcRect l="47802" t="-3206" b="-1"/>
          <a:stretch>
            <a:fillRect/>
          </a:stretch>
        </p:blipFill>
        <p:spPr>
          <a:xfrm>
            <a:off x="9916352" y="-1062853"/>
            <a:ext cx="8231311" cy="9154735"/>
          </a:xfrm>
          <a:prstGeom prst="rect">
            <a:avLst/>
          </a:prstGeom>
        </p:spPr>
      </p:pic>
      <p:sp>
        <p:nvSpPr>
          <p:cNvPr id="10" name="Flowchart: Delay 9">
            <a:extLst>
              <a:ext uri="{FF2B5EF4-FFF2-40B4-BE49-F238E27FC236}">
                <a16:creationId xmlns:a16="http://schemas.microsoft.com/office/drawing/2014/main" id="{B52B5848-856A-5D39-20F6-AAE7567413A1}"/>
              </a:ext>
            </a:extLst>
          </p:cNvPr>
          <p:cNvSpPr/>
          <p:nvPr/>
        </p:nvSpPr>
        <p:spPr>
          <a:xfrm>
            <a:off x="5648101" y="2883907"/>
            <a:ext cx="2277974" cy="2249565"/>
          </a:xfrm>
          <a:prstGeom prst="flowChartDelay">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D9FDEDDE-DAFF-526F-AB63-32167819C1EF}"/>
              </a:ext>
            </a:extLst>
          </p:cNvPr>
          <p:cNvSpPr/>
          <p:nvPr/>
        </p:nvSpPr>
        <p:spPr>
          <a:xfrm>
            <a:off x="0" y="2883906"/>
            <a:ext cx="6197970" cy="2249566"/>
          </a:xfrm>
          <a:prstGeom prst="rect">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Oval 11">
            <a:extLst>
              <a:ext uri="{FF2B5EF4-FFF2-40B4-BE49-F238E27FC236}">
                <a16:creationId xmlns:a16="http://schemas.microsoft.com/office/drawing/2014/main" id="{596AAF52-2A12-B451-4D72-0669DB62DC07}"/>
              </a:ext>
            </a:extLst>
          </p:cNvPr>
          <p:cNvSpPr/>
          <p:nvPr/>
        </p:nvSpPr>
        <p:spPr>
          <a:xfrm>
            <a:off x="6144888" y="2769188"/>
            <a:ext cx="2277975" cy="247899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a:extLst>
              <a:ext uri="{FF2B5EF4-FFF2-40B4-BE49-F238E27FC236}">
                <a16:creationId xmlns:a16="http://schemas.microsoft.com/office/drawing/2014/main" id="{3A5A2709-66A4-0603-CAD4-651F5AB4A827}"/>
              </a:ext>
            </a:extLst>
          </p:cNvPr>
          <p:cNvSpPr/>
          <p:nvPr/>
        </p:nvSpPr>
        <p:spPr>
          <a:xfrm>
            <a:off x="6274224" y="2969422"/>
            <a:ext cx="2041353" cy="2078532"/>
          </a:xfrm>
          <a:prstGeom prst="ellipse">
            <a:avLst/>
          </a:prstGeom>
          <a:solidFill>
            <a:schemeClr val="bg1"/>
          </a:solidFill>
          <a:ln w="7620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6610A8AD-EAB4-59C3-6DD0-CAFD4595192F}"/>
              </a:ext>
            </a:extLst>
          </p:cNvPr>
          <p:cNvSpPr>
            <a:spLocks noGrp="1"/>
          </p:cNvSpPr>
          <p:nvPr>
            <p:ph type="ctrTitle"/>
          </p:nvPr>
        </p:nvSpPr>
        <p:spPr>
          <a:xfrm>
            <a:off x="323227" y="909982"/>
            <a:ext cx="6019800" cy="636587"/>
          </a:xfrm>
        </p:spPr>
        <p:txBody>
          <a:bodyPr>
            <a:noAutofit/>
          </a:bodyPr>
          <a:lstStyle/>
          <a:p>
            <a:pPr algn="l"/>
            <a:r>
              <a:rPr lang="en-US" dirty="0">
                <a:solidFill>
                  <a:srgbClr val="E31D1A"/>
                </a:solidFill>
                <a:latin typeface="Gotham Rounded Bold" panose="02000000000000000000" pitchFamily="50" charset="0"/>
              </a:rPr>
              <a:t>CF CAN</a:t>
            </a:r>
            <a:endParaRPr lang="en-AU" dirty="0">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11BAB422-37BD-1638-D70F-3C84842F7C9F}"/>
              </a:ext>
            </a:extLst>
          </p:cNvPr>
          <p:cNvSpPr txBox="1"/>
          <p:nvPr/>
        </p:nvSpPr>
        <p:spPr>
          <a:xfrm>
            <a:off x="2170080" y="1887228"/>
            <a:ext cx="5711545" cy="523220"/>
          </a:xfrm>
          <a:prstGeom prst="rect">
            <a:avLst/>
          </a:prstGeom>
          <a:noFill/>
        </p:spPr>
        <p:txBody>
          <a:bodyPr wrap="square" rtlCol="0">
            <a:spAutoFit/>
          </a:bodyPr>
          <a:lstStyle/>
          <a:p>
            <a:r>
              <a:rPr lang="en-US" sz="2800" dirty="0">
                <a:solidFill>
                  <a:srgbClr val="003E52"/>
                </a:solidFill>
                <a:latin typeface="Gotham Rounded Medium" pitchFamily="50" charset="0"/>
              </a:rPr>
              <a:t>Self-Care for Advocates</a:t>
            </a:r>
            <a:endParaRPr lang="en-AU" sz="2800" dirty="0">
              <a:solidFill>
                <a:srgbClr val="003E52"/>
              </a:solidFill>
              <a:latin typeface="Gotham Rounded Medium" pitchFamily="50" charset="0"/>
            </a:endParaRPr>
          </a:p>
        </p:txBody>
      </p:sp>
      <p:sp>
        <p:nvSpPr>
          <p:cNvPr id="6" name="TextBox 5">
            <a:extLst>
              <a:ext uri="{FF2B5EF4-FFF2-40B4-BE49-F238E27FC236}">
                <a16:creationId xmlns:a16="http://schemas.microsoft.com/office/drawing/2014/main" id="{DE0F629E-A76E-2FBC-B701-E99F72467242}"/>
              </a:ext>
            </a:extLst>
          </p:cNvPr>
          <p:cNvSpPr txBox="1"/>
          <p:nvPr/>
        </p:nvSpPr>
        <p:spPr>
          <a:xfrm>
            <a:off x="323227" y="3373721"/>
            <a:ext cx="5734407" cy="1077218"/>
          </a:xfrm>
          <a:prstGeom prst="rect">
            <a:avLst/>
          </a:prstGeom>
          <a:noFill/>
        </p:spPr>
        <p:txBody>
          <a:bodyPr wrap="square">
            <a:spAutoFit/>
          </a:bodyPr>
          <a:lstStyle/>
          <a:p>
            <a:r>
              <a:rPr lang="en-US" sz="3200" dirty="0">
                <a:solidFill>
                  <a:schemeClr val="bg1"/>
                </a:solidFill>
                <a:latin typeface="Gotham Rounded Medium" pitchFamily="50" charset="0"/>
                <a:ea typeface="Gotham Rounded 3"/>
                <a:cs typeface="Gotham Rounded 3"/>
                <a:sym typeface="Gotham Rounded 3"/>
              </a:rPr>
              <a:t>Cystic Fibrosis Community Advocacy Network</a:t>
            </a:r>
          </a:p>
        </p:txBody>
      </p:sp>
      <p:sp>
        <p:nvSpPr>
          <p:cNvPr id="9" name="TextBox 8">
            <a:extLst>
              <a:ext uri="{FF2B5EF4-FFF2-40B4-BE49-F238E27FC236}">
                <a16:creationId xmlns:a16="http://schemas.microsoft.com/office/drawing/2014/main" id="{BC0DF7B1-E5A0-B817-0428-FFD2C0BBA501}"/>
              </a:ext>
            </a:extLst>
          </p:cNvPr>
          <p:cNvSpPr txBox="1"/>
          <p:nvPr/>
        </p:nvSpPr>
        <p:spPr>
          <a:xfrm>
            <a:off x="323227" y="1887228"/>
            <a:ext cx="2352435" cy="523220"/>
          </a:xfrm>
          <a:prstGeom prst="rect">
            <a:avLst/>
          </a:prstGeom>
          <a:noFill/>
        </p:spPr>
        <p:txBody>
          <a:bodyPr wrap="square">
            <a:spAutoFit/>
          </a:bodyPr>
          <a:lstStyle/>
          <a:p>
            <a:r>
              <a:rPr lang="en-US" sz="2800" dirty="0">
                <a:solidFill>
                  <a:srgbClr val="E31D1A"/>
                </a:solidFill>
                <a:latin typeface="Gotham Rounded Medium" pitchFamily="50" charset="0"/>
              </a:rPr>
              <a:t>Module 7: </a:t>
            </a:r>
            <a:endParaRPr lang="en-AU" sz="2800" dirty="0">
              <a:solidFill>
                <a:srgbClr val="E31D1A"/>
              </a:solidFill>
            </a:endParaRPr>
          </a:p>
        </p:txBody>
      </p:sp>
      <p:grpSp>
        <p:nvGrpSpPr>
          <p:cNvPr id="3" name="Group 2">
            <a:extLst>
              <a:ext uri="{FF2B5EF4-FFF2-40B4-BE49-F238E27FC236}">
                <a16:creationId xmlns:a16="http://schemas.microsoft.com/office/drawing/2014/main" id="{6D1100BF-4340-608C-FF95-B472DDD1859B}"/>
              </a:ext>
            </a:extLst>
          </p:cNvPr>
          <p:cNvGrpSpPr/>
          <p:nvPr/>
        </p:nvGrpSpPr>
        <p:grpSpPr>
          <a:xfrm>
            <a:off x="-5457825" y="-4187064"/>
            <a:ext cx="20065827" cy="3124211"/>
            <a:chOff x="-1" y="6115050"/>
            <a:chExt cx="12192001" cy="776654"/>
          </a:xfrm>
        </p:grpSpPr>
        <p:cxnSp>
          <p:nvCxnSpPr>
            <p:cNvPr id="4" name="Straight Connector 3">
              <a:extLst>
                <a:ext uri="{FF2B5EF4-FFF2-40B4-BE49-F238E27FC236}">
                  <a16:creationId xmlns:a16="http://schemas.microsoft.com/office/drawing/2014/main" id="{B8A9CAB0-51DE-0B3C-55BF-57B08F7B45F3}"/>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C2E2CA81-A5A4-1B59-C23E-DAA763B81C7D}"/>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1DDB280-5EA5-8524-E262-D68294D386F2}"/>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569A24FC-834C-67A6-EDF5-8B9293ED74EA}"/>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8" name="TextBox 17">
            <a:extLst>
              <a:ext uri="{FF2B5EF4-FFF2-40B4-BE49-F238E27FC236}">
                <a16:creationId xmlns:a16="http://schemas.microsoft.com/office/drawing/2014/main" id="{D00D5B95-84B8-5B03-6649-BFE93B6FB162}"/>
              </a:ext>
            </a:extLst>
          </p:cNvPr>
          <p:cNvSpPr txBox="1"/>
          <p:nvPr/>
        </p:nvSpPr>
        <p:spPr>
          <a:xfrm>
            <a:off x="-12362194" y="2509335"/>
            <a:ext cx="3064853" cy="374571"/>
          </a:xfrm>
          <a:prstGeom prst="roundRect">
            <a:avLst/>
          </a:prstGeom>
          <a:solidFill>
            <a:srgbClr val="52B9E9"/>
          </a:solidFill>
        </p:spPr>
        <p:txBody>
          <a:bodyPr wrap="square" rtlCol="0">
            <a:spAutoFit/>
          </a:bodyPr>
          <a:lstStyle/>
          <a:p>
            <a:pPr lvl="0" algn="ctr"/>
            <a:r>
              <a:rPr lang="en-AU" sz="1600" dirty="0">
                <a:solidFill>
                  <a:schemeClr val="bg1"/>
                </a:solidFill>
                <a:latin typeface="Gotham Rounded Book" pitchFamily="50" charset="0"/>
              </a:rPr>
              <a:t>Constant fatigue</a:t>
            </a:r>
          </a:p>
        </p:txBody>
      </p:sp>
      <p:sp>
        <p:nvSpPr>
          <p:cNvPr id="19" name="TextBox 18">
            <a:extLst>
              <a:ext uri="{FF2B5EF4-FFF2-40B4-BE49-F238E27FC236}">
                <a16:creationId xmlns:a16="http://schemas.microsoft.com/office/drawing/2014/main" id="{3D674774-799A-6DD2-7FE5-8076D0484930}"/>
              </a:ext>
            </a:extLst>
          </p:cNvPr>
          <p:cNvSpPr txBox="1"/>
          <p:nvPr/>
        </p:nvSpPr>
        <p:spPr>
          <a:xfrm>
            <a:off x="-8298655" y="3430942"/>
            <a:ext cx="3064854" cy="374571"/>
          </a:xfrm>
          <a:prstGeom prst="roundRect">
            <a:avLst/>
          </a:prstGeom>
          <a:solidFill>
            <a:srgbClr val="004987"/>
          </a:solidFill>
        </p:spPr>
        <p:txBody>
          <a:bodyPr wrap="square" rtlCol="0">
            <a:spAutoFit/>
          </a:bodyPr>
          <a:lstStyle/>
          <a:p>
            <a:pPr lvl="0" algn="ctr"/>
            <a:r>
              <a:rPr lang="en-AU" sz="1600" dirty="0">
                <a:solidFill>
                  <a:schemeClr val="bg1"/>
                </a:solidFill>
                <a:latin typeface="Gotham Rounded Book" pitchFamily="50" charset="0"/>
              </a:rPr>
              <a:t>Low motivation</a:t>
            </a:r>
          </a:p>
        </p:txBody>
      </p:sp>
      <p:sp>
        <p:nvSpPr>
          <p:cNvPr id="20" name="TextBox 19">
            <a:extLst>
              <a:ext uri="{FF2B5EF4-FFF2-40B4-BE49-F238E27FC236}">
                <a16:creationId xmlns:a16="http://schemas.microsoft.com/office/drawing/2014/main" id="{37AC8E05-74EE-1125-2368-F695C09123D6}"/>
              </a:ext>
            </a:extLst>
          </p:cNvPr>
          <p:cNvSpPr txBox="1"/>
          <p:nvPr/>
        </p:nvSpPr>
        <p:spPr>
          <a:xfrm>
            <a:off x="-4238342" y="2974127"/>
            <a:ext cx="3064856" cy="374571"/>
          </a:xfrm>
          <a:prstGeom prst="roundRect">
            <a:avLst/>
          </a:prstGeom>
          <a:solidFill>
            <a:srgbClr val="E31D1A"/>
          </a:solidFill>
        </p:spPr>
        <p:txBody>
          <a:bodyPr wrap="square" rtlCol="0">
            <a:spAutoFit/>
          </a:bodyPr>
          <a:lstStyle/>
          <a:p>
            <a:pPr lvl="0" algn="ctr"/>
            <a:r>
              <a:rPr lang="en-AU" sz="1600" dirty="0">
                <a:solidFill>
                  <a:schemeClr val="bg1"/>
                </a:solidFill>
                <a:latin typeface="Gotham Rounded Book" pitchFamily="50" charset="0"/>
              </a:rPr>
              <a:t>Feeling disengaged</a:t>
            </a:r>
          </a:p>
        </p:txBody>
      </p:sp>
      <p:sp>
        <p:nvSpPr>
          <p:cNvPr id="21" name="TextBox 20">
            <a:extLst>
              <a:ext uri="{FF2B5EF4-FFF2-40B4-BE49-F238E27FC236}">
                <a16:creationId xmlns:a16="http://schemas.microsoft.com/office/drawing/2014/main" id="{E3F4C9B2-655E-65C8-F33E-30CC9392CB92}"/>
              </a:ext>
            </a:extLst>
          </p:cNvPr>
          <p:cNvSpPr txBox="1"/>
          <p:nvPr/>
        </p:nvSpPr>
        <p:spPr>
          <a:xfrm>
            <a:off x="-12362201" y="2972330"/>
            <a:ext cx="3064855" cy="374571"/>
          </a:xfrm>
          <a:prstGeom prst="roundRect">
            <a:avLst/>
          </a:prstGeom>
          <a:solidFill>
            <a:srgbClr val="52B9E9"/>
          </a:solidFill>
        </p:spPr>
        <p:txBody>
          <a:bodyPr wrap="square" rtlCol="0">
            <a:spAutoFit/>
          </a:bodyPr>
          <a:lstStyle/>
          <a:p>
            <a:pPr lvl="0" algn="ctr"/>
            <a:r>
              <a:rPr lang="en-AU" sz="1600" dirty="0">
                <a:solidFill>
                  <a:schemeClr val="bg1"/>
                </a:solidFill>
                <a:latin typeface="Gotham Rounded Book" pitchFamily="50" charset="0"/>
              </a:rPr>
              <a:t>Headaches</a:t>
            </a:r>
          </a:p>
        </p:txBody>
      </p:sp>
      <p:sp>
        <p:nvSpPr>
          <p:cNvPr id="22" name="TextBox 21">
            <a:extLst>
              <a:ext uri="{FF2B5EF4-FFF2-40B4-BE49-F238E27FC236}">
                <a16:creationId xmlns:a16="http://schemas.microsoft.com/office/drawing/2014/main" id="{C6959D91-1E4E-6CE4-12FF-F337D4D0DBC1}"/>
              </a:ext>
            </a:extLst>
          </p:cNvPr>
          <p:cNvSpPr txBox="1"/>
          <p:nvPr/>
        </p:nvSpPr>
        <p:spPr>
          <a:xfrm>
            <a:off x="-12362197" y="3430943"/>
            <a:ext cx="3064852" cy="374571"/>
          </a:xfrm>
          <a:prstGeom prst="roundRect">
            <a:avLst/>
          </a:prstGeom>
          <a:solidFill>
            <a:srgbClr val="52B9E9"/>
          </a:solidFill>
        </p:spPr>
        <p:txBody>
          <a:bodyPr wrap="square" rtlCol="0">
            <a:spAutoFit/>
          </a:bodyPr>
          <a:lstStyle/>
          <a:p>
            <a:pPr lvl="0" algn="ctr"/>
            <a:r>
              <a:rPr lang="en-AU" sz="1600" dirty="0">
                <a:solidFill>
                  <a:schemeClr val="bg1"/>
                </a:solidFill>
                <a:latin typeface="Gotham Rounded Book" pitchFamily="50" charset="0"/>
              </a:rPr>
              <a:t>Trouble sleeping</a:t>
            </a:r>
          </a:p>
        </p:txBody>
      </p:sp>
      <p:sp>
        <p:nvSpPr>
          <p:cNvPr id="23" name="TextBox 22">
            <a:extLst>
              <a:ext uri="{FF2B5EF4-FFF2-40B4-BE49-F238E27FC236}">
                <a16:creationId xmlns:a16="http://schemas.microsoft.com/office/drawing/2014/main" id="{AB781C09-D369-C947-7940-D66C73784991}"/>
              </a:ext>
            </a:extLst>
          </p:cNvPr>
          <p:cNvSpPr txBox="1"/>
          <p:nvPr/>
        </p:nvSpPr>
        <p:spPr>
          <a:xfrm>
            <a:off x="-8297039" y="2509334"/>
            <a:ext cx="3064855" cy="374571"/>
          </a:xfrm>
          <a:prstGeom prst="roundRect">
            <a:avLst/>
          </a:prstGeom>
          <a:solidFill>
            <a:srgbClr val="004987"/>
          </a:solidFill>
        </p:spPr>
        <p:txBody>
          <a:bodyPr wrap="square" rtlCol="0">
            <a:spAutoFit/>
          </a:bodyPr>
          <a:lstStyle/>
          <a:p>
            <a:pPr lvl="0" algn="ctr"/>
            <a:r>
              <a:rPr lang="en-AU" sz="1600" dirty="0">
                <a:solidFill>
                  <a:schemeClr val="bg1"/>
                </a:solidFill>
                <a:latin typeface="Gotham Rounded Book" pitchFamily="50" charset="0"/>
              </a:rPr>
              <a:t>Irritability </a:t>
            </a:r>
          </a:p>
        </p:txBody>
      </p:sp>
      <p:sp>
        <p:nvSpPr>
          <p:cNvPr id="24" name="TextBox 23">
            <a:extLst>
              <a:ext uri="{FF2B5EF4-FFF2-40B4-BE49-F238E27FC236}">
                <a16:creationId xmlns:a16="http://schemas.microsoft.com/office/drawing/2014/main" id="{9516F044-EE48-7EB0-9A66-1BBF9120CE5E}"/>
              </a:ext>
            </a:extLst>
          </p:cNvPr>
          <p:cNvSpPr txBox="1"/>
          <p:nvPr/>
        </p:nvSpPr>
        <p:spPr>
          <a:xfrm>
            <a:off x="-8298655" y="2972329"/>
            <a:ext cx="3064854" cy="374571"/>
          </a:xfrm>
          <a:prstGeom prst="roundRect">
            <a:avLst/>
          </a:prstGeom>
          <a:solidFill>
            <a:srgbClr val="004987"/>
          </a:solidFill>
        </p:spPr>
        <p:txBody>
          <a:bodyPr wrap="square" rtlCol="0">
            <a:spAutoFit/>
          </a:bodyPr>
          <a:lstStyle/>
          <a:p>
            <a:pPr lvl="0" algn="ctr"/>
            <a:r>
              <a:rPr lang="en-AU" sz="1600" dirty="0">
                <a:solidFill>
                  <a:schemeClr val="bg1"/>
                </a:solidFill>
                <a:latin typeface="Gotham Rounded Book" pitchFamily="50" charset="0"/>
              </a:rPr>
              <a:t>Anxiety </a:t>
            </a:r>
          </a:p>
        </p:txBody>
      </p:sp>
      <p:sp>
        <p:nvSpPr>
          <p:cNvPr id="25" name="TextBox 24">
            <a:extLst>
              <a:ext uri="{FF2B5EF4-FFF2-40B4-BE49-F238E27FC236}">
                <a16:creationId xmlns:a16="http://schemas.microsoft.com/office/drawing/2014/main" id="{56FD2CF3-B08D-4D62-61FD-C4CF0B569D7A}"/>
              </a:ext>
            </a:extLst>
          </p:cNvPr>
          <p:cNvSpPr txBox="1"/>
          <p:nvPr/>
        </p:nvSpPr>
        <p:spPr>
          <a:xfrm>
            <a:off x="-4235118" y="2505173"/>
            <a:ext cx="3064856" cy="374571"/>
          </a:xfrm>
          <a:prstGeom prst="roundRect">
            <a:avLst/>
          </a:prstGeom>
          <a:solidFill>
            <a:srgbClr val="E31D1A"/>
          </a:solidFill>
        </p:spPr>
        <p:txBody>
          <a:bodyPr wrap="square" rtlCol="0">
            <a:spAutoFit/>
          </a:bodyPr>
          <a:lstStyle/>
          <a:p>
            <a:pPr lvl="0" algn="ctr"/>
            <a:r>
              <a:rPr lang="en-AU" sz="1600" dirty="0">
                <a:solidFill>
                  <a:schemeClr val="bg1"/>
                </a:solidFill>
                <a:latin typeface="Gotham Rounded Book" pitchFamily="50" charset="0"/>
              </a:rPr>
              <a:t>Withdrawing from activities </a:t>
            </a:r>
          </a:p>
        </p:txBody>
      </p:sp>
      <p:pic>
        <p:nvPicPr>
          <p:cNvPr id="27" name="Picture 26">
            <a:extLst>
              <a:ext uri="{FF2B5EF4-FFF2-40B4-BE49-F238E27FC236}">
                <a16:creationId xmlns:a16="http://schemas.microsoft.com/office/drawing/2014/main" id="{DC1E621E-A0E0-6E09-68D0-09339D245B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0916" y="3150154"/>
            <a:ext cx="1115159" cy="1524351"/>
          </a:xfrm>
          <a:prstGeom prst="rect">
            <a:avLst/>
          </a:prstGeom>
        </p:spPr>
      </p:pic>
    </p:spTree>
    <p:extLst>
      <p:ext uri="{BB962C8B-B14F-4D97-AF65-F5344CB8AC3E}">
        <p14:creationId xmlns:p14="http://schemas.microsoft.com/office/powerpoint/2010/main" val="1719174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07939-5A75-C971-2C8D-D1E0CA795AD6}"/>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B2D0B218-EDE0-3965-199F-15BC1F841E42}"/>
              </a:ext>
            </a:extLst>
          </p:cNvPr>
          <p:cNvGrpSpPr/>
          <p:nvPr/>
        </p:nvGrpSpPr>
        <p:grpSpPr>
          <a:xfrm>
            <a:off x="-1" y="6115050"/>
            <a:ext cx="12192001" cy="776654"/>
            <a:chOff x="-1" y="6115050"/>
            <a:chExt cx="12192001" cy="776654"/>
          </a:xfrm>
        </p:grpSpPr>
        <p:cxnSp>
          <p:nvCxnSpPr>
            <p:cNvPr id="30" name="Straight Connector 29">
              <a:extLst>
                <a:ext uri="{FF2B5EF4-FFF2-40B4-BE49-F238E27FC236}">
                  <a16:creationId xmlns:a16="http://schemas.microsoft.com/office/drawing/2014/main" id="{E990EEB2-D4BB-CCB8-CDD7-3B2A09948BDF}"/>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1F9777BD-6E2D-1F24-19AF-D6EF6E11C865}"/>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77E59470-633D-6A29-9C8B-2DF31DFBE305}"/>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33" name="Rectangle 32">
              <a:extLst>
                <a:ext uri="{FF2B5EF4-FFF2-40B4-BE49-F238E27FC236}">
                  <a16:creationId xmlns:a16="http://schemas.microsoft.com/office/drawing/2014/main" id="{1D16334B-F39E-22B9-1BA5-8F8847DF9938}"/>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4" name="Title 1">
            <a:extLst>
              <a:ext uri="{FF2B5EF4-FFF2-40B4-BE49-F238E27FC236}">
                <a16:creationId xmlns:a16="http://schemas.microsoft.com/office/drawing/2014/main" id="{7F596707-EABE-B518-A640-BDD56AB5D045}"/>
              </a:ext>
            </a:extLst>
          </p:cNvPr>
          <p:cNvSpPr txBox="1">
            <a:spLocks/>
          </p:cNvSpPr>
          <p:nvPr/>
        </p:nvSpPr>
        <p:spPr>
          <a:xfrm>
            <a:off x="525709" y="448303"/>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Recognising Burnout</a:t>
            </a:r>
            <a:endParaRPr lang="en-AU" sz="3300" dirty="0">
              <a:solidFill>
                <a:srgbClr val="E31D1A"/>
              </a:solidFill>
              <a:latin typeface="Gotham Rounded Bold" panose="02000000000000000000" pitchFamily="50" charset="0"/>
            </a:endParaRPr>
          </a:p>
        </p:txBody>
      </p:sp>
      <p:sp>
        <p:nvSpPr>
          <p:cNvPr id="9" name="TextBox 8">
            <a:extLst>
              <a:ext uri="{FF2B5EF4-FFF2-40B4-BE49-F238E27FC236}">
                <a16:creationId xmlns:a16="http://schemas.microsoft.com/office/drawing/2014/main" id="{18F73805-681F-A64D-7A78-F86B9BE6D55E}"/>
              </a:ext>
            </a:extLst>
          </p:cNvPr>
          <p:cNvSpPr txBox="1"/>
          <p:nvPr/>
        </p:nvSpPr>
        <p:spPr>
          <a:xfrm>
            <a:off x="525709" y="1192005"/>
            <a:ext cx="8334434" cy="462627"/>
          </a:xfrm>
          <a:prstGeom prst="rect">
            <a:avLst/>
          </a:prstGeom>
          <a:noFill/>
        </p:spPr>
        <p:txBody>
          <a:bodyPr wrap="square" rtlCol="0">
            <a:spAutoFit/>
          </a:bodyPr>
          <a:lstStyle/>
          <a:p>
            <a:pPr lvl="0">
              <a:lnSpc>
                <a:spcPct val="107000"/>
              </a:lnSpc>
              <a:spcAft>
                <a:spcPts val="800"/>
              </a:spcAft>
            </a:pPr>
            <a:r>
              <a:rPr lang="en-AU" sz="2400" dirty="0">
                <a:solidFill>
                  <a:srgbClr val="003E52"/>
                </a:solidFill>
                <a:latin typeface="Gotham Rounded Medium" pitchFamily="50" charset="0"/>
                <a:ea typeface="DengXian" panose="02010600030101010101" pitchFamily="2" charset="-122"/>
                <a:cs typeface="Cordia New" panose="020B0304020202020204" pitchFamily="34" charset="-34"/>
              </a:rPr>
              <a:t>Symptoms can include:</a:t>
            </a:r>
          </a:p>
        </p:txBody>
      </p:sp>
      <p:sp>
        <p:nvSpPr>
          <p:cNvPr id="3" name="TextBox 2">
            <a:extLst>
              <a:ext uri="{FF2B5EF4-FFF2-40B4-BE49-F238E27FC236}">
                <a16:creationId xmlns:a16="http://schemas.microsoft.com/office/drawing/2014/main" id="{D9F6B57C-15F0-3E91-C059-000F96B01B00}"/>
              </a:ext>
            </a:extLst>
          </p:cNvPr>
          <p:cNvSpPr txBox="1"/>
          <p:nvPr/>
        </p:nvSpPr>
        <p:spPr>
          <a:xfrm>
            <a:off x="500034" y="2077616"/>
            <a:ext cx="3064853" cy="374571"/>
          </a:xfrm>
          <a:prstGeom prst="roundRect">
            <a:avLst/>
          </a:prstGeom>
          <a:solidFill>
            <a:srgbClr val="52B9E9"/>
          </a:solidFill>
        </p:spPr>
        <p:txBody>
          <a:bodyPr wrap="square" rtlCol="0">
            <a:spAutoFit/>
          </a:bodyPr>
          <a:lstStyle/>
          <a:p>
            <a:pPr lvl="0" algn="ctr"/>
            <a:r>
              <a:rPr lang="en-AU" sz="1600" dirty="0">
                <a:solidFill>
                  <a:schemeClr val="bg1"/>
                </a:solidFill>
                <a:latin typeface="Gotham Rounded Book" pitchFamily="50" charset="0"/>
              </a:rPr>
              <a:t>Constant fatigue</a:t>
            </a:r>
          </a:p>
        </p:txBody>
      </p:sp>
      <p:sp>
        <p:nvSpPr>
          <p:cNvPr id="5" name="TextBox 4">
            <a:extLst>
              <a:ext uri="{FF2B5EF4-FFF2-40B4-BE49-F238E27FC236}">
                <a16:creationId xmlns:a16="http://schemas.microsoft.com/office/drawing/2014/main" id="{4B516751-D828-5A46-D877-F8CAA8A466C4}"/>
              </a:ext>
            </a:extLst>
          </p:cNvPr>
          <p:cNvSpPr txBox="1"/>
          <p:nvPr/>
        </p:nvSpPr>
        <p:spPr>
          <a:xfrm>
            <a:off x="8623886" y="1693633"/>
            <a:ext cx="3064856" cy="369332"/>
          </a:xfrm>
          <a:prstGeom prst="rect">
            <a:avLst/>
          </a:prstGeom>
          <a:noFill/>
        </p:spPr>
        <p:txBody>
          <a:bodyPr wrap="square" rtlCol="0">
            <a:spAutoFit/>
          </a:bodyPr>
          <a:lstStyle/>
          <a:p>
            <a:pPr lvl="0" algn="ctr"/>
            <a:r>
              <a:rPr lang="en-AU" dirty="0">
                <a:solidFill>
                  <a:srgbClr val="E31D1A"/>
                </a:solidFill>
                <a:latin typeface="Gotham Rounded Medium" pitchFamily="50" charset="0"/>
              </a:rPr>
              <a:t>Behavioural</a:t>
            </a:r>
          </a:p>
        </p:txBody>
      </p:sp>
      <p:sp>
        <p:nvSpPr>
          <p:cNvPr id="6" name="TextBox 5">
            <a:extLst>
              <a:ext uri="{FF2B5EF4-FFF2-40B4-BE49-F238E27FC236}">
                <a16:creationId xmlns:a16="http://schemas.microsoft.com/office/drawing/2014/main" id="{F420AA77-CA5C-4FBC-2780-1FC68B451E4D}"/>
              </a:ext>
            </a:extLst>
          </p:cNvPr>
          <p:cNvSpPr txBox="1"/>
          <p:nvPr/>
        </p:nvSpPr>
        <p:spPr>
          <a:xfrm>
            <a:off x="4560348" y="1693633"/>
            <a:ext cx="3064854" cy="369332"/>
          </a:xfrm>
          <a:prstGeom prst="rect">
            <a:avLst/>
          </a:prstGeom>
          <a:noFill/>
        </p:spPr>
        <p:txBody>
          <a:bodyPr wrap="square" rtlCol="0">
            <a:spAutoFit/>
          </a:bodyPr>
          <a:lstStyle/>
          <a:p>
            <a:pPr lvl="0" algn="ctr"/>
            <a:r>
              <a:rPr lang="en-AU" dirty="0">
                <a:solidFill>
                  <a:srgbClr val="004987"/>
                </a:solidFill>
                <a:latin typeface="Gotham Rounded Medium" pitchFamily="50" charset="0"/>
              </a:rPr>
              <a:t>Emotional</a:t>
            </a:r>
          </a:p>
        </p:txBody>
      </p:sp>
      <p:sp>
        <p:nvSpPr>
          <p:cNvPr id="15" name="TextBox 14">
            <a:extLst>
              <a:ext uri="{FF2B5EF4-FFF2-40B4-BE49-F238E27FC236}">
                <a16:creationId xmlns:a16="http://schemas.microsoft.com/office/drawing/2014/main" id="{894612B5-21DC-A7B8-F1E8-6BD10DDF5B94}"/>
              </a:ext>
            </a:extLst>
          </p:cNvPr>
          <p:cNvSpPr txBox="1"/>
          <p:nvPr/>
        </p:nvSpPr>
        <p:spPr>
          <a:xfrm>
            <a:off x="500027" y="1693633"/>
            <a:ext cx="3064855" cy="369332"/>
          </a:xfrm>
          <a:prstGeom prst="rect">
            <a:avLst/>
          </a:prstGeom>
          <a:noFill/>
        </p:spPr>
        <p:txBody>
          <a:bodyPr wrap="square" rtlCol="0">
            <a:spAutoFit/>
          </a:bodyPr>
          <a:lstStyle/>
          <a:p>
            <a:pPr lvl="0" algn="ctr"/>
            <a:r>
              <a:rPr lang="en-AU" dirty="0">
                <a:solidFill>
                  <a:srgbClr val="52B9E9"/>
                </a:solidFill>
                <a:latin typeface="Gotham Rounded Medium" pitchFamily="50" charset="0"/>
              </a:rPr>
              <a:t>Physical</a:t>
            </a:r>
          </a:p>
        </p:txBody>
      </p:sp>
      <p:sp>
        <p:nvSpPr>
          <p:cNvPr id="16" name="TextBox 15">
            <a:extLst>
              <a:ext uri="{FF2B5EF4-FFF2-40B4-BE49-F238E27FC236}">
                <a16:creationId xmlns:a16="http://schemas.microsoft.com/office/drawing/2014/main" id="{FF85710B-847D-C237-FE1B-F894CCE78D65}"/>
              </a:ext>
            </a:extLst>
          </p:cNvPr>
          <p:cNvSpPr txBox="1"/>
          <p:nvPr/>
        </p:nvSpPr>
        <p:spPr>
          <a:xfrm>
            <a:off x="4563573" y="2999223"/>
            <a:ext cx="3064854" cy="374571"/>
          </a:xfrm>
          <a:prstGeom prst="roundRect">
            <a:avLst/>
          </a:prstGeom>
          <a:solidFill>
            <a:srgbClr val="004987"/>
          </a:solidFill>
        </p:spPr>
        <p:txBody>
          <a:bodyPr wrap="square" rtlCol="0">
            <a:spAutoFit/>
          </a:bodyPr>
          <a:lstStyle/>
          <a:p>
            <a:pPr lvl="0" algn="ctr"/>
            <a:r>
              <a:rPr lang="en-AU" sz="1600" dirty="0">
                <a:solidFill>
                  <a:schemeClr val="bg1"/>
                </a:solidFill>
                <a:latin typeface="Gotham Rounded Book" pitchFamily="50" charset="0"/>
              </a:rPr>
              <a:t>Low motivation</a:t>
            </a:r>
          </a:p>
        </p:txBody>
      </p:sp>
      <p:sp>
        <p:nvSpPr>
          <p:cNvPr id="17" name="TextBox 16">
            <a:extLst>
              <a:ext uri="{FF2B5EF4-FFF2-40B4-BE49-F238E27FC236}">
                <a16:creationId xmlns:a16="http://schemas.microsoft.com/office/drawing/2014/main" id="{22C08D1A-F994-95F8-86D4-307AD756F4F6}"/>
              </a:ext>
            </a:extLst>
          </p:cNvPr>
          <p:cNvSpPr txBox="1"/>
          <p:nvPr/>
        </p:nvSpPr>
        <p:spPr>
          <a:xfrm>
            <a:off x="8623886" y="2542408"/>
            <a:ext cx="3064856" cy="374571"/>
          </a:xfrm>
          <a:prstGeom prst="roundRect">
            <a:avLst/>
          </a:prstGeom>
          <a:solidFill>
            <a:srgbClr val="E31D1A"/>
          </a:solidFill>
        </p:spPr>
        <p:txBody>
          <a:bodyPr wrap="square" rtlCol="0">
            <a:spAutoFit/>
          </a:bodyPr>
          <a:lstStyle/>
          <a:p>
            <a:pPr lvl="0" algn="ctr"/>
            <a:r>
              <a:rPr lang="en-AU" sz="1600" dirty="0">
                <a:solidFill>
                  <a:schemeClr val="bg1"/>
                </a:solidFill>
                <a:latin typeface="Gotham Rounded Book" pitchFamily="50" charset="0"/>
              </a:rPr>
              <a:t>Feeling disengaged</a:t>
            </a:r>
          </a:p>
        </p:txBody>
      </p:sp>
      <p:sp>
        <p:nvSpPr>
          <p:cNvPr id="18" name="TextBox 17">
            <a:extLst>
              <a:ext uri="{FF2B5EF4-FFF2-40B4-BE49-F238E27FC236}">
                <a16:creationId xmlns:a16="http://schemas.microsoft.com/office/drawing/2014/main" id="{8D84F43C-6862-308B-D8C9-8EAA7DFD302E}"/>
              </a:ext>
            </a:extLst>
          </p:cNvPr>
          <p:cNvSpPr txBox="1"/>
          <p:nvPr/>
        </p:nvSpPr>
        <p:spPr>
          <a:xfrm>
            <a:off x="500027" y="2540611"/>
            <a:ext cx="3064855" cy="374571"/>
          </a:xfrm>
          <a:prstGeom prst="roundRect">
            <a:avLst/>
          </a:prstGeom>
          <a:solidFill>
            <a:srgbClr val="52B9E9"/>
          </a:solidFill>
        </p:spPr>
        <p:txBody>
          <a:bodyPr wrap="square" rtlCol="0">
            <a:spAutoFit/>
          </a:bodyPr>
          <a:lstStyle/>
          <a:p>
            <a:pPr lvl="0" algn="ctr"/>
            <a:r>
              <a:rPr lang="en-AU" sz="1600" dirty="0">
                <a:solidFill>
                  <a:schemeClr val="bg1"/>
                </a:solidFill>
                <a:latin typeface="Gotham Rounded Book" pitchFamily="50" charset="0"/>
              </a:rPr>
              <a:t>Headaches</a:t>
            </a:r>
          </a:p>
        </p:txBody>
      </p:sp>
      <p:sp>
        <p:nvSpPr>
          <p:cNvPr id="19" name="TextBox 18">
            <a:extLst>
              <a:ext uri="{FF2B5EF4-FFF2-40B4-BE49-F238E27FC236}">
                <a16:creationId xmlns:a16="http://schemas.microsoft.com/office/drawing/2014/main" id="{1C6FD083-8129-C57B-6FAC-E75A3A4C0E4D}"/>
              </a:ext>
            </a:extLst>
          </p:cNvPr>
          <p:cNvSpPr txBox="1"/>
          <p:nvPr/>
        </p:nvSpPr>
        <p:spPr>
          <a:xfrm>
            <a:off x="500031" y="2999224"/>
            <a:ext cx="3064852" cy="374571"/>
          </a:xfrm>
          <a:prstGeom prst="roundRect">
            <a:avLst/>
          </a:prstGeom>
          <a:solidFill>
            <a:srgbClr val="52B9E9"/>
          </a:solidFill>
        </p:spPr>
        <p:txBody>
          <a:bodyPr wrap="square" rtlCol="0">
            <a:spAutoFit/>
          </a:bodyPr>
          <a:lstStyle/>
          <a:p>
            <a:pPr lvl="0" algn="ctr"/>
            <a:r>
              <a:rPr lang="en-AU" sz="1600" dirty="0">
                <a:solidFill>
                  <a:schemeClr val="bg1"/>
                </a:solidFill>
                <a:latin typeface="Gotham Rounded Book" pitchFamily="50" charset="0"/>
              </a:rPr>
              <a:t>Trouble sleeping</a:t>
            </a:r>
          </a:p>
        </p:txBody>
      </p:sp>
      <p:sp>
        <p:nvSpPr>
          <p:cNvPr id="20" name="TextBox 19">
            <a:extLst>
              <a:ext uri="{FF2B5EF4-FFF2-40B4-BE49-F238E27FC236}">
                <a16:creationId xmlns:a16="http://schemas.microsoft.com/office/drawing/2014/main" id="{50B55752-7D3E-0FDA-2AC3-FCDA60547A2E}"/>
              </a:ext>
            </a:extLst>
          </p:cNvPr>
          <p:cNvSpPr txBox="1"/>
          <p:nvPr/>
        </p:nvSpPr>
        <p:spPr>
          <a:xfrm>
            <a:off x="4565189" y="2077615"/>
            <a:ext cx="3064855" cy="374571"/>
          </a:xfrm>
          <a:prstGeom prst="roundRect">
            <a:avLst/>
          </a:prstGeom>
          <a:solidFill>
            <a:srgbClr val="004987"/>
          </a:solidFill>
        </p:spPr>
        <p:txBody>
          <a:bodyPr wrap="square" rtlCol="0">
            <a:spAutoFit/>
          </a:bodyPr>
          <a:lstStyle/>
          <a:p>
            <a:pPr lvl="0" algn="ctr"/>
            <a:r>
              <a:rPr lang="en-AU" sz="1600" dirty="0">
                <a:solidFill>
                  <a:schemeClr val="bg1"/>
                </a:solidFill>
                <a:latin typeface="Gotham Rounded Book" pitchFamily="50" charset="0"/>
              </a:rPr>
              <a:t>Irritability </a:t>
            </a:r>
          </a:p>
        </p:txBody>
      </p:sp>
      <p:sp>
        <p:nvSpPr>
          <p:cNvPr id="21" name="TextBox 20">
            <a:extLst>
              <a:ext uri="{FF2B5EF4-FFF2-40B4-BE49-F238E27FC236}">
                <a16:creationId xmlns:a16="http://schemas.microsoft.com/office/drawing/2014/main" id="{1C387F02-8D58-BAE9-1682-FC1516F09E39}"/>
              </a:ext>
            </a:extLst>
          </p:cNvPr>
          <p:cNvSpPr txBox="1"/>
          <p:nvPr/>
        </p:nvSpPr>
        <p:spPr>
          <a:xfrm>
            <a:off x="4563573" y="2540610"/>
            <a:ext cx="3064854" cy="374571"/>
          </a:xfrm>
          <a:prstGeom prst="roundRect">
            <a:avLst/>
          </a:prstGeom>
          <a:solidFill>
            <a:srgbClr val="004987"/>
          </a:solidFill>
        </p:spPr>
        <p:txBody>
          <a:bodyPr wrap="square" rtlCol="0">
            <a:spAutoFit/>
          </a:bodyPr>
          <a:lstStyle/>
          <a:p>
            <a:pPr lvl="0" algn="ctr"/>
            <a:r>
              <a:rPr lang="en-AU" sz="1600" dirty="0">
                <a:solidFill>
                  <a:schemeClr val="bg1"/>
                </a:solidFill>
                <a:latin typeface="Gotham Rounded Book" pitchFamily="50" charset="0"/>
              </a:rPr>
              <a:t>Anxiety </a:t>
            </a:r>
          </a:p>
        </p:txBody>
      </p:sp>
      <p:sp>
        <p:nvSpPr>
          <p:cNvPr id="22" name="TextBox 21">
            <a:extLst>
              <a:ext uri="{FF2B5EF4-FFF2-40B4-BE49-F238E27FC236}">
                <a16:creationId xmlns:a16="http://schemas.microsoft.com/office/drawing/2014/main" id="{373ABF69-0689-3341-CD8A-C0E94E9D4131}"/>
              </a:ext>
            </a:extLst>
          </p:cNvPr>
          <p:cNvSpPr txBox="1"/>
          <p:nvPr/>
        </p:nvSpPr>
        <p:spPr>
          <a:xfrm>
            <a:off x="8627110" y="2073454"/>
            <a:ext cx="3064856" cy="374571"/>
          </a:xfrm>
          <a:prstGeom prst="roundRect">
            <a:avLst/>
          </a:prstGeom>
          <a:solidFill>
            <a:srgbClr val="E31D1A"/>
          </a:solidFill>
        </p:spPr>
        <p:txBody>
          <a:bodyPr wrap="square" rtlCol="0">
            <a:spAutoFit/>
          </a:bodyPr>
          <a:lstStyle/>
          <a:p>
            <a:pPr lvl="0" algn="ctr"/>
            <a:r>
              <a:rPr lang="en-AU" sz="1600" dirty="0">
                <a:solidFill>
                  <a:schemeClr val="bg1"/>
                </a:solidFill>
                <a:latin typeface="Gotham Rounded Book" pitchFamily="50" charset="0"/>
              </a:rPr>
              <a:t>Withdrawing from activities </a:t>
            </a:r>
          </a:p>
        </p:txBody>
      </p:sp>
      <p:sp>
        <p:nvSpPr>
          <p:cNvPr id="2" name="TextBox 1">
            <a:extLst>
              <a:ext uri="{FF2B5EF4-FFF2-40B4-BE49-F238E27FC236}">
                <a16:creationId xmlns:a16="http://schemas.microsoft.com/office/drawing/2014/main" id="{27057F8D-346F-33D2-7BFF-2DCC1346F979}"/>
              </a:ext>
            </a:extLst>
          </p:cNvPr>
          <p:cNvSpPr txBox="1"/>
          <p:nvPr/>
        </p:nvSpPr>
        <p:spPr>
          <a:xfrm>
            <a:off x="525709" y="3920832"/>
            <a:ext cx="3575304" cy="462627"/>
          </a:xfrm>
          <a:prstGeom prst="rect">
            <a:avLst/>
          </a:prstGeom>
          <a:noFill/>
        </p:spPr>
        <p:txBody>
          <a:bodyPr wrap="square" rtlCol="0">
            <a:spAutoFit/>
          </a:bodyPr>
          <a:lstStyle/>
          <a:p>
            <a:pPr lvl="0" algn="ctr">
              <a:lnSpc>
                <a:spcPct val="107000"/>
              </a:lnSpc>
              <a:spcAft>
                <a:spcPts val="800"/>
              </a:spcAft>
            </a:pPr>
            <a:r>
              <a:rPr lang="en-AU" sz="2400" dirty="0">
                <a:solidFill>
                  <a:srgbClr val="003E52"/>
                </a:solidFill>
                <a:latin typeface="Gotham Rounded Medium" pitchFamily="50" charset="0"/>
                <a:ea typeface="DengXian" panose="02010600030101010101" pitchFamily="2" charset="-122"/>
                <a:cs typeface="Cordia New" panose="020B0304020202020204" pitchFamily="34" charset="-34"/>
              </a:rPr>
              <a:t>Prevention strategies:</a:t>
            </a:r>
          </a:p>
        </p:txBody>
      </p:sp>
      <p:sp>
        <p:nvSpPr>
          <p:cNvPr id="12" name="TextBox 11">
            <a:extLst>
              <a:ext uri="{FF2B5EF4-FFF2-40B4-BE49-F238E27FC236}">
                <a16:creationId xmlns:a16="http://schemas.microsoft.com/office/drawing/2014/main" id="{2016CE40-2E0A-2496-598B-5ED7D5126FAE}"/>
              </a:ext>
            </a:extLst>
          </p:cNvPr>
          <p:cNvSpPr txBox="1"/>
          <p:nvPr/>
        </p:nvSpPr>
        <p:spPr>
          <a:xfrm>
            <a:off x="1530389" y="4575145"/>
            <a:ext cx="3143251" cy="338554"/>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lvl="0"/>
            <a:r>
              <a:rPr lang="en-AU" sz="1600" dirty="0">
                <a:solidFill>
                  <a:srgbClr val="52B9E9"/>
                </a:solidFill>
                <a:latin typeface="Gotham Rounded Book" pitchFamily="50" charset="0"/>
              </a:rPr>
              <a:t>Take regular breaks.</a:t>
            </a:r>
          </a:p>
        </p:txBody>
      </p:sp>
      <p:sp>
        <p:nvSpPr>
          <p:cNvPr id="13" name="TextBox 12">
            <a:extLst>
              <a:ext uri="{FF2B5EF4-FFF2-40B4-BE49-F238E27FC236}">
                <a16:creationId xmlns:a16="http://schemas.microsoft.com/office/drawing/2014/main" id="{281F2BD3-8021-AF51-E7D7-C0D34723211C}"/>
              </a:ext>
            </a:extLst>
          </p:cNvPr>
          <p:cNvSpPr txBox="1"/>
          <p:nvPr/>
        </p:nvSpPr>
        <p:spPr>
          <a:xfrm>
            <a:off x="9459481" y="4444281"/>
            <a:ext cx="2370693" cy="584775"/>
          </a:xfrm>
          <a:prstGeom prst="rect">
            <a:avLst/>
          </a:prstGeom>
          <a:noFill/>
        </p:spPr>
        <p:txBody>
          <a:bodyPr wrap="square" rtlCol="0">
            <a:spAutoFit/>
          </a:bodyPr>
          <a:lstStyle/>
          <a:p>
            <a:pPr lvl="0"/>
            <a:r>
              <a:rPr lang="en-AU" sz="1600" dirty="0">
                <a:solidFill>
                  <a:srgbClr val="E31D1A"/>
                </a:solidFill>
                <a:latin typeface="Gotham Rounded Book" pitchFamily="50" charset="0"/>
              </a:rPr>
              <a:t>Share the load with peers or mentors.</a:t>
            </a:r>
          </a:p>
        </p:txBody>
      </p:sp>
      <p:sp>
        <p:nvSpPr>
          <p:cNvPr id="14" name="TextBox 13">
            <a:extLst>
              <a:ext uri="{FF2B5EF4-FFF2-40B4-BE49-F238E27FC236}">
                <a16:creationId xmlns:a16="http://schemas.microsoft.com/office/drawing/2014/main" id="{5E871DC8-1306-0694-ADBC-8035D974AA64}"/>
              </a:ext>
            </a:extLst>
          </p:cNvPr>
          <p:cNvSpPr txBox="1"/>
          <p:nvPr/>
        </p:nvSpPr>
        <p:spPr>
          <a:xfrm>
            <a:off x="5412151" y="4454202"/>
            <a:ext cx="2601357" cy="584775"/>
          </a:xfrm>
          <a:prstGeom prst="rect">
            <a:avLst/>
          </a:prstGeom>
          <a:noFill/>
        </p:spPr>
        <p:txBody>
          <a:bodyPr wrap="square" rtlCol="0">
            <a:spAutoFit/>
          </a:bodyPr>
          <a:lstStyle/>
          <a:p>
            <a:pPr lvl="0"/>
            <a:r>
              <a:rPr lang="en-AU" sz="1600" dirty="0">
                <a:solidFill>
                  <a:srgbClr val="004987"/>
                </a:solidFill>
                <a:latin typeface="Gotham Rounded Book" pitchFamily="50" charset="0"/>
              </a:rPr>
              <a:t>Balance advocacy </a:t>
            </a:r>
          </a:p>
          <a:p>
            <a:pPr lvl="0"/>
            <a:r>
              <a:rPr lang="en-AU" sz="1600" dirty="0">
                <a:solidFill>
                  <a:srgbClr val="004987"/>
                </a:solidFill>
                <a:latin typeface="Gotham Rounded Book" pitchFamily="50" charset="0"/>
              </a:rPr>
              <a:t>with other parts of life.</a:t>
            </a:r>
          </a:p>
        </p:txBody>
      </p:sp>
      <p:pic>
        <p:nvPicPr>
          <p:cNvPr id="23" name="Picture 22">
            <a:extLst>
              <a:ext uri="{FF2B5EF4-FFF2-40B4-BE49-F238E27FC236}">
                <a16:creationId xmlns:a16="http://schemas.microsoft.com/office/drawing/2014/main" id="{59DC8230-F386-3FFD-A73A-115DD343CF1C}"/>
              </a:ext>
            </a:extLst>
          </p:cNvPr>
          <p:cNvPicPr>
            <a:picLocks noChangeAspect="1"/>
          </p:cNvPicPr>
          <p:nvPr/>
        </p:nvPicPr>
        <p:blipFill>
          <a:blip r:embed="rId3">
            <a:extLst>
              <a:ext uri="{28A0092B-C50C-407E-A947-70E740481C1C}">
                <a14:useLocalDpi xmlns:a14="http://schemas.microsoft.com/office/drawing/2010/main" val="0"/>
              </a:ext>
            </a:extLst>
          </a:blip>
          <a:srcRect l="48103" t="61881" r="33232" b="22080"/>
          <a:stretch>
            <a:fillRect/>
          </a:stretch>
        </p:blipFill>
        <p:spPr>
          <a:xfrm>
            <a:off x="377790" y="4424839"/>
            <a:ext cx="1270521" cy="614138"/>
          </a:xfrm>
          <a:prstGeom prst="rect">
            <a:avLst/>
          </a:prstGeom>
        </p:spPr>
      </p:pic>
      <p:pic>
        <p:nvPicPr>
          <p:cNvPr id="24" name="Picture 23">
            <a:extLst>
              <a:ext uri="{FF2B5EF4-FFF2-40B4-BE49-F238E27FC236}">
                <a16:creationId xmlns:a16="http://schemas.microsoft.com/office/drawing/2014/main" id="{4DF5F199-A73B-77DB-C366-E2C5F8431820}"/>
              </a:ext>
            </a:extLst>
          </p:cNvPr>
          <p:cNvPicPr>
            <a:picLocks noChangeAspect="1"/>
          </p:cNvPicPr>
          <p:nvPr/>
        </p:nvPicPr>
        <p:blipFill>
          <a:blip r:embed="rId3">
            <a:extLst>
              <a:ext uri="{28A0092B-C50C-407E-A947-70E740481C1C}">
                <a14:useLocalDpi xmlns:a14="http://schemas.microsoft.com/office/drawing/2010/main" val="0"/>
              </a:ext>
            </a:extLst>
          </a:blip>
          <a:srcRect l="15570" t="27861" r="66838" b="56099"/>
          <a:stretch>
            <a:fillRect/>
          </a:stretch>
        </p:blipFill>
        <p:spPr>
          <a:xfrm>
            <a:off x="8308136" y="4464787"/>
            <a:ext cx="1197553" cy="614138"/>
          </a:xfrm>
          <a:prstGeom prst="rect">
            <a:avLst/>
          </a:prstGeom>
        </p:spPr>
      </p:pic>
      <p:pic>
        <p:nvPicPr>
          <p:cNvPr id="25" name="Picture 24">
            <a:extLst>
              <a:ext uri="{FF2B5EF4-FFF2-40B4-BE49-F238E27FC236}">
                <a16:creationId xmlns:a16="http://schemas.microsoft.com/office/drawing/2014/main" id="{221509AA-9F9E-8D91-EA68-94C82ABCBF70}"/>
              </a:ext>
            </a:extLst>
          </p:cNvPr>
          <p:cNvPicPr>
            <a:picLocks noChangeAspect="1"/>
          </p:cNvPicPr>
          <p:nvPr/>
        </p:nvPicPr>
        <p:blipFill>
          <a:blip r:embed="rId3">
            <a:extLst>
              <a:ext uri="{28A0092B-C50C-407E-A947-70E740481C1C}">
                <a14:useLocalDpi xmlns:a14="http://schemas.microsoft.com/office/drawing/2010/main" val="0"/>
              </a:ext>
            </a:extLst>
          </a:blip>
          <a:srcRect l="48243" t="27931" r="32136" b="57221"/>
          <a:stretch>
            <a:fillRect/>
          </a:stretch>
        </p:blipFill>
        <p:spPr>
          <a:xfrm>
            <a:off x="4229219" y="4487586"/>
            <a:ext cx="1335629" cy="568540"/>
          </a:xfrm>
          <a:prstGeom prst="rect">
            <a:avLst/>
          </a:prstGeom>
        </p:spPr>
      </p:pic>
      <p:sp>
        <p:nvSpPr>
          <p:cNvPr id="7" name="TextBox 6">
            <a:extLst>
              <a:ext uri="{FF2B5EF4-FFF2-40B4-BE49-F238E27FC236}">
                <a16:creationId xmlns:a16="http://schemas.microsoft.com/office/drawing/2014/main" id="{E83E4A81-2F6A-ECDF-66AA-0A9E978C6ED4}"/>
              </a:ext>
            </a:extLst>
          </p:cNvPr>
          <p:cNvSpPr txBox="1"/>
          <p:nvPr/>
        </p:nvSpPr>
        <p:spPr>
          <a:xfrm>
            <a:off x="-7497136" y="2353324"/>
            <a:ext cx="5869879" cy="374571"/>
          </a:xfrm>
          <a:prstGeom prst="roundRect">
            <a:avLst/>
          </a:prstGeom>
          <a:solidFill>
            <a:srgbClr val="E31D1A"/>
          </a:solidFill>
        </p:spPr>
        <p:txBody>
          <a:bodyPr wrap="square" rtlCol="0">
            <a:spAutoFit/>
          </a:bodyPr>
          <a:lstStyle/>
          <a:p>
            <a:pPr lvl="0"/>
            <a:r>
              <a:rPr lang="en-AU" sz="1600" dirty="0">
                <a:solidFill>
                  <a:schemeClr val="bg1"/>
                </a:solidFill>
                <a:latin typeface="Gotham Rounded Book" pitchFamily="50" charset="0"/>
              </a:rPr>
              <a:t>Saying “no” to opportunities when you’re at capacity.</a:t>
            </a:r>
          </a:p>
        </p:txBody>
      </p:sp>
      <p:sp>
        <p:nvSpPr>
          <p:cNvPr id="8" name="TextBox 7">
            <a:extLst>
              <a:ext uri="{FF2B5EF4-FFF2-40B4-BE49-F238E27FC236}">
                <a16:creationId xmlns:a16="http://schemas.microsoft.com/office/drawing/2014/main" id="{2CD090FA-AAC1-EDB8-3DB7-880D18D80C71}"/>
              </a:ext>
            </a:extLst>
          </p:cNvPr>
          <p:cNvSpPr txBox="1"/>
          <p:nvPr/>
        </p:nvSpPr>
        <p:spPr>
          <a:xfrm>
            <a:off x="-7497136" y="2988333"/>
            <a:ext cx="5869879" cy="374571"/>
          </a:xfrm>
          <a:prstGeom prst="roundRect">
            <a:avLst/>
          </a:prstGeom>
          <a:solidFill>
            <a:srgbClr val="52B9E9"/>
          </a:solidFill>
        </p:spPr>
        <p:txBody>
          <a:bodyPr wrap="square" rtlCol="0">
            <a:spAutoFit/>
          </a:bodyPr>
          <a:lstStyle/>
          <a:p>
            <a:pPr lvl="0"/>
            <a:r>
              <a:rPr lang="en-AU" sz="1600" dirty="0">
                <a:solidFill>
                  <a:schemeClr val="bg1"/>
                </a:solidFill>
                <a:latin typeface="Gotham Rounded Book" pitchFamily="50" charset="0"/>
              </a:rPr>
              <a:t>Setting time limits on volunteering or advocacy tasks.</a:t>
            </a:r>
          </a:p>
        </p:txBody>
      </p:sp>
      <p:sp>
        <p:nvSpPr>
          <p:cNvPr id="10" name="TextBox 9">
            <a:extLst>
              <a:ext uri="{FF2B5EF4-FFF2-40B4-BE49-F238E27FC236}">
                <a16:creationId xmlns:a16="http://schemas.microsoft.com/office/drawing/2014/main" id="{92BF02EC-EFE1-B708-C81A-7BFF2821CBF0}"/>
              </a:ext>
            </a:extLst>
          </p:cNvPr>
          <p:cNvSpPr txBox="1"/>
          <p:nvPr/>
        </p:nvSpPr>
        <p:spPr>
          <a:xfrm>
            <a:off x="-7497136" y="3623342"/>
            <a:ext cx="5869879" cy="374571"/>
          </a:xfrm>
          <a:prstGeom prst="roundRect">
            <a:avLst/>
          </a:prstGeom>
          <a:solidFill>
            <a:srgbClr val="004987"/>
          </a:solidFill>
        </p:spPr>
        <p:txBody>
          <a:bodyPr wrap="square">
            <a:spAutoFit/>
          </a:bodyPr>
          <a:lstStyle/>
          <a:p>
            <a:pPr lvl="0"/>
            <a:r>
              <a:rPr lang="en-AU" sz="1600" dirty="0">
                <a:solidFill>
                  <a:schemeClr val="bg1"/>
                </a:solidFill>
                <a:latin typeface="Gotham Rounded Book" pitchFamily="50" charset="0"/>
              </a:rPr>
              <a:t>Separating advocacy from personal/family time.</a:t>
            </a:r>
          </a:p>
        </p:txBody>
      </p:sp>
      <p:pic>
        <p:nvPicPr>
          <p:cNvPr id="11" name="Picture 10">
            <a:extLst>
              <a:ext uri="{FF2B5EF4-FFF2-40B4-BE49-F238E27FC236}">
                <a16:creationId xmlns:a16="http://schemas.microsoft.com/office/drawing/2014/main" id="{DA0380A4-C687-4E92-2F48-297CD4EBE862}"/>
              </a:ext>
            </a:extLst>
          </p:cNvPr>
          <p:cNvPicPr>
            <a:picLocks noChangeAspect="1"/>
          </p:cNvPicPr>
          <p:nvPr/>
        </p:nvPicPr>
        <p:blipFill>
          <a:blip r:embed="rId4">
            <a:extLst>
              <a:ext uri="{28A0092B-C50C-407E-A947-70E740481C1C}">
                <a14:useLocalDpi xmlns:a14="http://schemas.microsoft.com/office/drawing/2010/main" val="0"/>
              </a:ext>
            </a:extLst>
          </a:blip>
          <a:srcRect l="28762" t="14608" r="39092" b="26861"/>
          <a:stretch>
            <a:fillRect/>
          </a:stretch>
        </p:blipFill>
        <p:spPr>
          <a:xfrm rot="12356365">
            <a:off x="10463399" y="-4575651"/>
            <a:ext cx="6035058" cy="5768840"/>
          </a:xfrm>
          <a:prstGeom prst="rect">
            <a:avLst/>
          </a:prstGeom>
        </p:spPr>
      </p:pic>
      <p:pic>
        <p:nvPicPr>
          <p:cNvPr id="28" name="Picture 27">
            <a:extLst>
              <a:ext uri="{FF2B5EF4-FFF2-40B4-BE49-F238E27FC236}">
                <a16:creationId xmlns:a16="http://schemas.microsoft.com/office/drawing/2014/main" id="{4A936CE4-6F15-346E-7413-37C004727A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29671881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02F40-0AC2-B583-AE1B-B04832C5E8D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C3E4D53-BF52-C7D6-CABD-7CCCC5C6E933}"/>
              </a:ext>
            </a:extLst>
          </p:cNvPr>
          <p:cNvSpPr txBox="1">
            <a:spLocks/>
          </p:cNvSpPr>
          <p:nvPr/>
        </p:nvSpPr>
        <p:spPr>
          <a:xfrm>
            <a:off x="606370" y="453308"/>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Setting Boundaries </a:t>
            </a:r>
            <a:endParaRPr lang="en-AU" sz="3300" dirty="0">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B146BA61-D7E5-FB39-550B-27808AFBA9B9}"/>
              </a:ext>
            </a:extLst>
          </p:cNvPr>
          <p:cNvSpPr txBox="1"/>
          <p:nvPr/>
        </p:nvSpPr>
        <p:spPr>
          <a:xfrm>
            <a:off x="765097" y="3016288"/>
            <a:ext cx="5869879" cy="374571"/>
          </a:xfrm>
          <a:prstGeom prst="roundRect">
            <a:avLst/>
          </a:prstGeom>
          <a:solidFill>
            <a:srgbClr val="E31D1A"/>
          </a:solidFill>
        </p:spPr>
        <p:txBody>
          <a:bodyPr wrap="square" rtlCol="0">
            <a:spAutoFit/>
          </a:bodyPr>
          <a:lstStyle/>
          <a:p>
            <a:pPr lvl="0"/>
            <a:r>
              <a:rPr lang="en-AU" sz="1600" dirty="0">
                <a:solidFill>
                  <a:schemeClr val="bg1"/>
                </a:solidFill>
                <a:latin typeface="Gotham Rounded Book" pitchFamily="50" charset="0"/>
              </a:rPr>
              <a:t>Saying “no” to opportunities when you’re at capacity.</a:t>
            </a:r>
          </a:p>
        </p:txBody>
      </p:sp>
      <p:sp>
        <p:nvSpPr>
          <p:cNvPr id="7" name="TextBox 6">
            <a:extLst>
              <a:ext uri="{FF2B5EF4-FFF2-40B4-BE49-F238E27FC236}">
                <a16:creationId xmlns:a16="http://schemas.microsoft.com/office/drawing/2014/main" id="{2F367746-99BF-8C55-EA20-34A34E982AAA}"/>
              </a:ext>
            </a:extLst>
          </p:cNvPr>
          <p:cNvSpPr txBox="1"/>
          <p:nvPr/>
        </p:nvSpPr>
        <p:spPr>
          <a:xfrm>
            <a:off x="744915" y="2349470"/>
            <a:ext cx="5247069" cy="461665"/>
          </a:xfrm>
          <a:prstGeom prst="rect">
            <a:avLst/>
          </a:prstGeom>
          <a:noFill/>
        </p:spPr>
        <p:txBody>
          <a:bodyPr wrap="square" rtlCol="0">
            <a:spAutoFit/>
          </a:bodyPr>
          <a:lstStyle/>
          <a:p>
            <a:r>
              <a:rPr lang="en-US" sz="2400" dirty="0">
                <a:solidFill>
                  <a:srgbClr val="003E52"/>
                </a:solidFill>
                <a:latin typeface="Gotham Rounded Medium" pitchFamily="50" charset="0"/>
              </a:rPr>
              <a:t>Examples of healthy boundaries:</a:t>
            </a:r>
            <a:endParaRPr lang="en-AU" sz="2000" dirty="0">
              <a:solidFill>
                <a:srgbClr val="003E52"/>
              </a:solidFill>
              <a:latin typeface="Gotham Rounded Medium" pitchFamily="50" charset="0"/>
            </a:endParaRPr>
          </a:p>
        </p:txBody>
      </p:sp>
      <p:sp>
        <p:nvSpPr>
          <p:cNvPr id="10" name="TextBox 9">
            <a:extLst>
              <a:ext uri="{FF2B5EF4-FFF2-40B4-BE49-F238E27FC236}">
                <a16:creationId xmlns:a16="http://schemas.microsoft.com/office/drawing/2014/main" id="{D9354A6A-3A89-8088-836A-C53C544C6373}"/>
              </a:ext>
            </a:extLst>
          </p:cNvPr>
          <p:cNvSpPr txBox="1"/>
          <p:nvPr/>
        </p:nvSpPr>
        <p:spPr>
          <a:xfrm>
            <a:off x="765097" y="3651297"/>
            <a:ext cx="5869879" cy="374571"/>
          </a:xfrm>
          <a:prstGeom prst="roundRect">
            <a:avLst/>
          </a:prstGeom>
          <a:solidFill>
            <a:srgbClr val="52B9E9"/>
          </a:solidFill>
        </p:spPr>
        <p:txBody>
          <a:bodyPr wrap="square" rtlCol="0">
            <a:spAutoFit/>
          </a:bodyPr>
          <a:lstStyle/>
          <a:p>
            <a:pPr lvl="0"/>
            <a:r>
              <a:rPr lang="en-AU" sz="1600" dirty="0">
                <a:solidFill>
                  <a:schemeClr val="bg1"/>
                </a:solidFill>
                <a:latin typeface="Gotham Rounded Book" pitchFamily="50" charset="0"/>
              </a:rPr>
              <a:t>Setting time limits on volunteering or advocacy tasks.</a:t>
            </a:r>
          </a:p>
        </p:txBody>
      </p:sp>
      <p:sp>
        <p:nvSpPr>
          <p:cNvPr id="6" name="TextBox 5">
            <a:extLst>
              <a:ext uri="{FF2B5EF4-FFF2-40B4-BE49-F238E27FC236}">
                <a16:creationId xmlns:a16="http://schemas.microsoft.com/office/drawing/2014/main" id="{73E23A3B-3E46-D9F7-FAD7-238E588EFB1E}"/>
              </a:ext>
            </a:extLst>
          </p:cNvPr>
          <p:cNvSpPr txBox="1"/>
          <p:nvPr/>
        </p:nvSpPr>
        <p:spPr>
          <a:xfrm>
            <a:off x="606370" y="1071654"/>
            <a:ext cx="6028606" cy="707886"/>
          </a:xfrm>
          <a:prstGeom prst="rect">
            <a:avLst/>
          </a:prstGeom>
          <a:noFill/>
        </p:spPr>
        <p:txBody>
          <a:bodyPr wrap="square">
            <a:spAutoFit/>
          </a:bodyPr>
          <a:lstStyle/>
          <a:p>
            <a:r>
              <a:rPr lang="en-AU" sz="2000" dirty="0">
                <a:latin typeface="Gotham Rounded Book" pitchFamily="50" charset="0"/>
              </a:rPr>
              <a:t>Boundaries protect your energy and make your advocacy more sustainable.</a:t>
            </a:r>
            <a:endParaRPr lang="en-AU" sz="2400" dirty="0">
              <a:latin typeface="Gotham Rounded Book" pitchFamily="50" charset="0"/>
            </a:endParaRPr>
          </a:p>
        </p:txBody>
      </p:sp>
      <p:sp>
        <p:nvSpPr>
          <p:cNvPr id="21" name="TextBox 20">
            <a:extLst>
              <a:ext uri="{FF2B5EF4-FFF2-40B4-BE49-F238E27FC236}">
                <a16:creationId xmlns:a16="http://schemas.microsoft.com/office/drawing/2014/main" id="{6F074D98-D7D6-16BF-1442-5898B7A7EC28}"/>
              </a:ext>
            </a:extLst>
          </p:cNvPr>
          <p:cNvSpPr txBox="1"/>
          <p:nvPr/>
        </p:nvSpPr>
        <p:spPr>
          <a:xfrm>
            <a:off x="765097" y="4286306"/>
            <a:ext cx="5869879" cy="374571"/>
          </a:xfrm>
          <a:prstGeom prst="roundRect">
            <a:avLst/>
          </a:prstGeom>
          <a:solidFill>
            <a:srgbClr val="004987"/>
          </a:solidFill>
        </p:spPr>
        <p:txBody>
          <a:bodyPr wrap="square">
            <a:spAutoFit/>
          </a:bodyPr>
          <a:lstStyle/>
          <a:p>
            <a:pPr lvl="0"/>
            <a:r>
              <a:rPr lang="en-AU" sz="1600" dirty="0">
                <a:solidFill>
                  <a:schemeClr val="bg1"/>
                </a:solidFill>
                <a:latin typeface="Gotham Rounded Book" pitchFamily="50" charset="0"/>
              </a:rPr>
              <a:t>Separating advocacy from personal/family time.</a:t>
            </a:r>
          </a:p>
        </p:txBody>
      </p:sp>
      <p:grpSp>
        <p:nvGrpSpPr>
          <p:cNvPr id="15" name="Group 14">
            <a:extLst>
              <a:ext uri="{FF2B5EF4-FFF2-40B4-BE49-F238E27FC236}">
                <a16:creationId xmlns:a16="http://schemas.microsoft.com/office/drawing/2014/main" id="{34F92E46-E197-8E0E-873C-A42A94093BDD}"/>
              </a:ext>
            </a:extLst>
          </p:cNvPr>
          <p:cNvGrpSpPr/>
          <p:nvPr/>
        </p:nvGrpSpPr>
        <p:grpSpPr>
          <a:xfrm>
            <a:off x="-1" y="6115050"/>
            <a:ext cx="12192001" cy="776654"/>
            <a:chOff x="-1" y="6115050"/>
            <a:chExt cx="12192001" cy="776654"/>
          </a:xfrm>
        </p:grpSpPr>
        <p:cxnSp>
          <p:nvCxnSpPr>
            <p:cNvPr id="16" name="Straight Connector 15">
              <a:extLst>
                <a:ext uri="{FF2B5EF4-FFF2-40B4-BE49-F238E27FC236}">
                  <a16:creationId xmlns:a16="http://schemas.microsoft.com/office/drawing/2014/main" id="{9468A40D-8A17-E595-282E-ED65258235CB}"/>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FBC681CF-037C-22EC-4C59-468F19702482}"/>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B64CD2F-B6B1-5347-BE80-C8FED749C19F}"/>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6B330293-8433-F054-5B9F-E1A3D4A12B7E}"/>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26" name="Picture 25">
            <a:extLst>
              <a:ext uri="{FF2B5EF4-FFF2-40B4-BE49-F238E27FC236}">
                <a16:creationId xmlns:a16="http://schemas.microsoft.com/office/drawing/2014/main" id="{357F2D17-CF9B-9138-33C2-AC1B181D8031}"/>
              </a:ext>
            </a:extLst>
          </p:cNvPr>
          <p:cNvPicPr>
            <a:picLocks noChangeAspect="1"/>
          </p:cNvPicPr>
          <p:nvPr/>
        </p:nvPicPr>
        <p:blipFill>
          <a:blip r:embed="rId3">
            <a:extLst>
              <a:ext uri="{28A0092B-C50C-407E-A947-70E740481C1C}">
                <a14:useLocalDpi xmlns:a14="http://schemas.microsoft.com/office/drawing/2010/main" val="0"/>
              </a:ext>
            </a:extLst>
          </a:blip>
          <a:srcRect l="28762" t="14608" r="39092" b="26861"/>
          <a:stretch>
            <a:fillRect/>
          </a:stretch>
        </p:blipFill>
        <p:spPr>
          <a:xfrm rot="12356365">
            <a:off x="8028787" y="-1996785"/>
            <a:ext cx="6035058" cy="5768840"/>
          </a:xfrm>
          <a:prstGeom prst="rect">
            <a:avLst/>
          </a:prstGeom>
        </p:spPr>
      </p:pic>
      <p:pic>
        <p:nvPicPr>
          <p:cNvPr id="3" name="Picture 2">
            <a:extLst>
              <a:ext uri="{FF2B5EF4-FFF2-40B4-BE49-F238E27FC236}">
                <a16:creationId xmlns:a16="http://schemas.microsoft.com/office/drawing/2014/main" id="{B98D76FF-9530-BF7E-CC6C-EB8D24AF3DFD}"/>
              </a:ext>
            </a:extLst>
          </p:cNvPr>
          <p:cNvPicPr>
            <a:picLocks noChangeAspect="1"/>
          </p:cNvPicPr>
          <p:nvPr/>
        </p:nvPicPr>
        <p:blipFill>
          <a:blip r:embed="rId4">
            <a:extLst>
              <a:ext uri="{28A0092B-C50C-407E-A947-70E740481C1C}">
                <a14:useLocalDpi xmlns:a14="http://schemas.microsoft.com/office/drawing/2010/main" val="0"/>
              </a:ext>
            </a:extLst>
          </a:blip>
          <a:srcRect l="9141" t="30972" r="79375" b="21945"/>
          <a:stretch>
            <a:fillRect/>
          </a:stretch>
        </p:blipFill>
        <p:spPr>
          <a:xfrm>
            <a:off x="12399595" y="-1041927"/>
            <a:ext cx="1400175" cy="3228976"/>
          </a:xfrm>
          <a:prstGeom prst="rect">
            <a:avLst/>
          </a:prstGeom>
        </p:spPr>
      </p:pic>
      <p:sp>
        <p:nvSpPr>
          <p:cNvPr id="8" name="TextBox 7">
            <a:extLst>
              <a:ext uri="{FF2B5EF4-FFF2-40B4-BE49-F238E27FC236}">
                <a16:creationId xmlns:a16="http://schemas.microsoft.com/office/drawing/2014/main" id="{994F77BF-9A08-F9E5-D69E-38716E6F8CF1}"/>
              </a:ext>
            </a:extLst>
          </p:cNvPr>
          <p:cNvSpPr txBox="1"/>
          <p:nvPr/>
        </p:nvSpPr>
        <p:spPr>
          <a:xfrm>
            <a:off x="1751635" y="-2423966"/>
            <a:ext cx="1679520" cy="374571"/>
          </a:xfrm>
          <a:prstGeom prst="flowChartAlternateProcess">
            <a:avLst/>
          </a:prstGeom>
          <a:solidFill>
            <a:srgbClr val="52B9E9">
              <a:alpha val="60000"/>
            </a:srgbClr>
          </a:solidFill>
          <a:ln w="19050">
            <a:solidFill>
              <a:srgbClr val="52B9E9"/>
            </a:solidFill>
          </a:ln>
        </p:spPr>
        <p:txBody>
          <a:bodyPr wrap="square" rtlCol="0">
            <a:spAutoFit/>
          </a:bodyPr>
          <a:lstStyle/>
          <a:p>
            <a:pPr lvl="0"/>
            <a:r>
              <a:rPr lang="en-AU" sz="1600" dirty="0">
                <a:latin typeface="Gotham Rounded Medium" pitchFamily="50" charset="0"/>
              </a:rPr>
              <a:t>Delegation</a:t>
            </a:r>
          </a:p>
        </p:txBody>
      </p:sp>
      <p:sp>
        <p:nvSpPr>
          <p:cNvPr id="9" name="TextBox 8">
            <a:extLst>
              <a:ext uri="{FF2B5EF4-FFF2-40B4-BE49-F238E27FC236}">
                <a16:creationId xmlns:a16="http://schemas.microsoft.com/office/drawing/2014/main" id="{9CB0BA21-B543-BFA1-57C1-2E9A699693B7}"/>
              </a:ext>
            </a:extLst>
          </p:cNvPr>
          <p:cNvSpPr txBox="1"/>
          <p:nvPr/>
        </p:nvSpPr>
        <p:spPr>
          <a:xfrm>
            <a:off x="1751635" y="-1433564"/>
            <a:ext cx="1679520" cy="374571"/>
          </a:xfrm>
          <a:prstGeom prst="flowChartAlternateProcess">
            <a:avLst/>
          </a:prstGeom>
          <a:solidFill>
            <a:srgbClr val="004987">
              <a:alpha val="60000"/>
            </a:srgbClr>
          </a:solidFill>
          <a:ln w="19050">
            <a:solidFill>
              <a:srgbClr val="004987"/>
            </a:solidFill>
          </a:ln>
        </p:spPr>
        <p:txBody>
          <a:bodyPr wrap="square" rtlCol="0">
            <a:spAutoFit/>
          </a:bodyPr>
          <a:lstStyle/>
          <a:p>
            <a:pPr lvl="0"/>
            <a:r>
              <a:rPr lang="en-AU" sz="1600" dirty="0">
                <a:latin typeface="Gotham Rounded Medium" pitchFamily="50" charset="0"/>
              </a:rPr>
              <a:t>Celebration</a:t>
            </a:r>
          </a:p>
        </p:txBody>
      </p:sp>
      <p:sp>
        <p:nvSpPr>
          <p:cNvPr id="11" name="TextBox 10">
            <a:extLst>
              <a:ext uri="{FF2B5EF4-FFF2-40B4-BE49-F238E27FC236}">
                <a16:creationId xmlns:a16="http://schemas.microsoft.com/office/drawing/2014/main" id="{9974F99B-64C8-93CF-3128-0F51E336B76E}"/>
              </a:ext>
            </a:extLst>
          </p:cNvPr>
          <p:cNvSpPr txBox="1"/>
          <p:nvPr/>
        </p:nvSpPr>
        <p:spPr>
          <a:xfrm>
            <a:off x="1772271" y="-543545"/>
            <a:ext cx="1658884" cy="374571"/>
          </a:xfrm>
          <a:prstGeom prst="flowChartAlternateProcess">
            <a:avLst/>
          </a:prstGeom>
          <a:solidFill>
            <a:srgbClr val="003E52">
              <a:alpha val="60000"/>
            </a:srgbClr>
          </a:solidFill>
          <a:ln w="19050">
            <a:solidFill>
              <a:srgbClr val="003E52"/>
            </a:solidFill>
          </a:ln>
        </p:spPr>
        <p:txBody>
          <a:bodyPr wrap="square" rtlCol="0">
            <a:spAutoFit/>
          </a:bodyPr>
          <a:lstStyle/>
          <a:p>
            <a:pPr lvl="0"/>
            <a:r>
              <a:rPr lang="en-AU" sz="1600" dirty="0">
                <a:latin typeface="Gotham Rounded Medium" pitchFamily="50" charset="0"/>
              </a:rPr>
              <a:t>Reflection</a:t>
            </a:r>
          </a:p>
        </p:txBody>
      </p:sp>
      <p:pic>
        <p:nvPicPr>
          <p:cNvPr id="12" name="Picture 11">
            <a:extLst>
              <a:ext uri="{FF2B5EF4-FFF2-40B4-BE49-F238E27FC236}">
                <a16:creationId xmlns:a16="http://schemas.microsoft.com/office/drawing/2014/main" id="{C90FEB6D-3CD7-AF05-C601-C0DF19BF730B}"/>
              </a:ext>
            </a:extLst>
          </p:cNvPr>
          <p:cNvPicPr>
            <a:picLocks noChangeAspect="1"/>
          </p:cNvPicPr>
          <p:nvPr/>
        </p:nvPicPr>
        <p:blipFill>
          <a:blip r:embed="rId5">
            <a:extLst>
              <a:ext uri="{28A0092B-C50C-407E-A947-70E740481C1C}">
                <a14:useLocalDpi xmlns:a14="http://schemas.microsoft.com/office/drawing/2010/main" val="0"/>
              </a:ext>
            </a:extLst>
          </a:blip>
          <a:srcRect l="221" t="294" r="62712" b="24477"/>
          <a:stretch>
            <a:fillRect/>
          </a:stretch>
        </p:blipFill>
        <p:spPr>
          <a:xfrm rot="5400000">
            <a:off x="9736758" y="-3281159"/>
            <a:ext cx="3938701" cy="4496488"/>
          </a:xfrm>
          <a:prstGeom prst="rect">
            <a:avLst/>
          </a:prstGeom>
        </p:spPr>
      </p:pic>
      <p:pic>
        <p:nvPicPr>
          <p:cNvPr id="14" name="Picture 13">
            <a:extLst>
              <a:ext uri="{FF2B5EF4-FFF2-40B4-BE49-F238E27FC236}">
                <a16:creationId xmlns:a16="http://schemas.microsoft.com/office/drawing/2014/main" id="{7D9CA8C7-A93E-91C3-D61D-DCA171A2FB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9157704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52ADC-F73B-7C65-FC3F-F1D8394AC53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03EFB2D-C38E-B1BA-127C-BD514FEAB120}"/>
              </a:ext>
            </a:extLst>
          </p:cNvPr>
          <p:cNvSpPr txBox="1">
            <a:spLocks/>
          </p:cNvSpPr>
          <p:nvPr/>
        </p:nvSpPr>
        <p:spPr>
          <a:xfrm>
            <a:off x="606370" y="851698"/>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Practicing Sustainable Advocacy</a:t>
            </a:r>
            <a:endParaRPr lang="en-AU" sz="3300" dirty="0">
              <a:solidFill>
                <a:srgbClr val="E31D1A"/>
              </a:solidFill>
              <a:latin typeface="Gotham Rounded Bold" panose="02000000000000000000" pitchFamily="50" charset="0"/>
            </a:endParaRPr>
          </a:p>
        </p:txBody>
      </p:sp>
      <p:sp>
        <p:nvSpPr>
          <p:cNvPr id="3" name="TextBox 2">
            <a:extLst>
              <a:ext uri="{FF2B5EF4-FFF2-40B4-BE49-F238E27FC236}">
                <a16:creationId xmlns:a16="http://schemas.microsoft.com/office/drawing/2014/main" id="{C71FFDE5-15CE-BCAB-400C-797DD29E310F}"/>
              </a:ext>
            </a:extLst>
          </p:cNvPr>
          <p:cNvSpPr txBox="1"/>
          <p:nvPr/>
        </p:nvSpPr>
        <p:spPr>
          <a:xfrm>
            <a:off x="762794" y="1491321"/>
            <a:ext cx="6096000" cy="468077"/>
          </a:xfrm>
          <a:prstGeom prst="rect">
            <a:avLst/>
          </a:prstGeom>
          <a:noFill/>
        </p:spPr>
        <p:txBody>
          <a:bodyPr wrap="square">
            <a:spAutoFit/>
          </a:bodyPr>
          <a:lstStyle/>
          <a:p>
            <a:pPr>
              <a:lnSpc>
                <a:spcPct val="107000"/>
              </a:lnSpc>
              <a:spcAft>
                <a:spcPts val="800"/>
              </a:spcAft>
              <a:buNone/>
            </a:pPr>
            <a:r>
              <a:rPr lang="en-AU" sz="2400" dirty="0">
                <a:solidFill>
                  <a:srgbClr val="003E52"/>
                </a:solidFill>
                <a:effectLst/>
                <a:latin typeface="Gotham Rounded Medium" pitchFamily="50" charset="0"/>
                <a:ea typeface="DengXian" panose="02010600030101010101" pitchFamily="2" charset="-122"/>
                <a:cs typeface="Cordia New" panose="020B0304020202020204" pitchFamily="34" charset="-34"/>
              </a:rPr>
              <a:t>Tips for sustainability:</a:t>
            </a:r>
          </a:p>
        </p:txBody>
      </p:sp>
      <p:pic>
        <p:nvPicPr>
          <p:cNvPr id="43" name="Picture 42">
            <a:extLst>
              <a:ext uri="{FF2B5EF4-FFF2-40B4-BE49-F238E27FC236}">
                <a16:creationId xmlns:a16="http://schemas.microsoft.com/office/drawing/2014/main" id="{E490958B-908B-C12F-8D5F-5794EA5D57FE}"/>
              </a:ext>
            </a:extLst>
          </p:cNvPr>
          <p:cNvPicPr>
            <a:picLocks noChangeAspect="1"/>
          </p:cNvPicPr>
          <p:nvPr/>
        </p:nvPicPr>
        <p:blipFill>
          <a:blip r:embed="rId3">
            <a:extLst>
              <a:ext uri="{28A0092B-C50C-407E-A947-70E740481C1C}">
                <a14:useLocalDpi xmlns:a14="http://schemas.microsoft.com/office/drawing/2010/main" val="0"/>
              </a:ext>
            </a:extLst>
          </a:blip>
          <a:srcRect l="9141" t="30972" r="79375" b="21945"/>
          <a:stretch>
            <a:fillRect/>
          </a:stretch>
        </p:blipFill>
        <p:spPr>
          <a:xfrm>
            <a:off x="749300" y="1992821"/>
            <a:ext cx="1400175" cy="3228976"/>
          </a:xfrm>
          <a:prstGeom prst="rect">
            <a:avLst/>
          </a:prstGeom>
        </p:spPr>
      </p:pic>
      <p:sp>
        <p:nvSpPr>
          <p:cNvPr id="45" name="TextBox 44">
            <a:extLst>
              <a:ext uri="{FF2B5EF4-FFF2-40B4-BE49-F238E27FC236}">
                <a16:creationId xmlns:a16="http://schemas.microsoft.com/office/drawing/2014/main" id="{8E177715-4C50-E8DE-4746-EA2BB671201C}"/>
              </a:ext>
            </a:extLst>
          </p:cNvPr>
          <p:cNvSpPr txBox="1"/>
          <p:nvPr/>
        </p:nvSpPr>
        <p:spPr>
          <a:xfrm>
            <a:off x="2003426" y="2600195"/>
            <a:ext cx="10617201" cy="338554"/>
          </a:xfrm>
          <a:prstGeom prst="rect">
            <a:avLst/>
          </a:prstGeom>
          <a:noFill/>
        </p:spPr>
        <p:txBody>
          <a:bodyPr wrap="square" rtlCol="0">
            <a:spAutoFit/>
          </a:bodyPr>
          <a:lstStyle/>
          <a:p>
            <a:pPr lvl="0"/>
            <a:r>
              <a:rPr lang="en-AU" sz="1600" dirty="0">
                <a:latin typeface="Gotham Rounded Book" pitchFamily="50" charset="0"/>
              </a:rPr>
              <a:t>Share tasks with other advocates or team members.</a:t>
            </a:r>
          </a:p>
        </p:txBody>
      </p:sp>
      <p:sp>
        <p:nvSpPr>
          <p:cNvPr id="46" name="TextBox 45">
            <a:extLst>
              <a:ext uri="{FF2B5EF4-FFF2-40B4-BE49-F238E27FC236}">
                <a16:creationId xmlns:a16="http://schemas.microsoft.com/office/drawing/2014/main" id="{CD935537-BC24-D85B-076A-54DD86F0BFD4}"/>
              </a:ext>
            </a:extLst>
          </p:cNvPr>
          <p:cNvSpPr txBox="1"/>
          <p:nvPr/>
        </p:nvSpPr>
        <p:spPr>
          <a:xfrm>
            <a:off x="2003426" y="3579546"/>
            <a:ext cx="9969502" cy="338554"/>
          </a:xfrm>
          <a:prstGeom prst="rect">
            <a:avLst/>
          </a:prstGeom>
          <a:noFill/>
        </p:spPr>
        <p:txBody>
          <a:bodyPr wrap="square" rtlCol="0">
            <a:spAutoFit/>
          </a:bodyPr>
          <a:lstStyle/>
          <a:p>
            <a:pPr lvl="0"/>
            <a:r>
              <a:rPr lang="en-AU" sz="1600" dirty="0">
                <a:latin typeface="Gotham Rounded Book" pitchFamily="50" charset="0"/>
              </a:rPr>
              <a:t>Acknowledge wins, no matter how small.</a:t>
            </a:r>
          </a:p>
        </p:txBody>
      </p:sp>
      <p:sp>
        <p:nvSpPr>
          <p:cNvPr id="47" name="TextBox 46">
            <a:extLst>
              <a:ext uri="{FF2B5EF4-FFF2-40B4-BE49-F238E27FC236}">
                <a16:creationId xmlns:a16="http://schemas.microsoft.com/office/drawing/2014/main" id="{5833E575-8FE6-F4C9-2C3A-FBD05B2DBD8C}"/>
              </a:ext>
            </a:extLst>
          </p:cNvPr>
          <p:cNvSpPr txBox="1"/>
          <p:nvPr/>
        </p:nvSpPr>
        <p:spPr>
          <a:xfrm>
            <a:off x="2003426" y="2225624"/>
            <a:ext cx="1679520" cy="374571"/>
          </a:xfrm>
          <a:prstGeom prst="flowChartAlternateProcess">
            <a:avLst/>
          </a:prstGeom>
          <a:solidFill>
            <a:srgbClr val="52B9E9">
              <a:alpha val="60000"/>
            </a:srgbClr>
          </a:solidFill>
          <a:ln w="19050">
            <a:solidFill>
              <a:srgbClr val="52B9E9"/>
            </a:solidFill>
          </a:ln>
        </p:spPr>
        <p:txBody>
          <a:bodyPr wrap="square" rtlCol="0">
            <a:spAutoFit/>
          </a:bodyPr>
          <a:lstStyle/>
          <a:p>
            <a:pPr lvl="0"/>
            <a:r>
              <a:rPr lang="en-AU" sz="1600" dirty="0">
                <a:latin typeface="Gotham Rounded Medium" pitchFamily="50" charset="0"/>
              </a:rPr>
              <a:t>Delegation</a:t>
            </a:r>
          </a:p>
        </p:txBody>
      </p:sp>
      <p:sp>
        <p:nvSpPr>
          <p:cNvPr id="48" name="TextBox 47">
            <a:extLst>
              <a:ext uri="{FF2B5EF4-FFF2-40B4-BE49-F238E27FC236}">
                <a16:creationId xmlns:a16="http://schemas.microsoft.com/office/drawing/2014/main" id="{6581CF17-025F-0803-2B09-D7E3C2DC3C2A}"/>
              </a:ext>
            </a:extLst>
          </p:cNvPr>
          <p:cNvSpPr txBox="1"/>
          <p:nvPr/>
        </p:nvSpPr>
        <p:spPr>
          <a:xfrm>
            <a:off x="2003426" y="3216026"/>
            <a:ext cx="1679520" cy="374571"/>
          </a:xfrm>
          <a:prstGeom prst="flowChartAlternateProcess">
            <a:avLst/>
          </a:prstGeom>
          <a:solidFill>
            <a:srgbClr val="004987">
              <a:alpha val="60000"/>
            </a:srgbClr>
          </a:solidFill>
          <a:ln w="19050">
            <a:solidFill>
              <a:srgbClr val="004987"/>
            </a:solidFill>
          </a:ln>
        </p:spPr>
        <p:txBody>
          <a:bodyPr wrap="square" rtlCol="0">
            <a:spAutoFit/>
          </a:bodyPr>
          <a:lstStyle/>
          <a:p>
            <a:pPr lvl="0"/>
            <a:r>
              <a:rPr lang="en-AU" sz="1600" dirty="0">
                <a:latin typeface="Gotham Rounded Medium" pitchFamily="50" charset="0"/>
              </a:rPr>
              <a:t>Celebration</a:t>
            </a:r>
          </a:p>
        </p:txBody>
      </p:sp>
      <p:sp>
        <p:nvSpPr>
          <p:cNvPr id="49" name="TextBox 48">
            <a:extLst>
              <a:ext uri="{FF2B5EF4-FFF2-40B4-BE49-F238E27FC236}">
                <a16:creationId xmlns:a16="http://schemas.microsoft.com/office/drawing/2014/main" id="{539C3A45-1428-B503-2DEE-707FC185A91C}"/>
              </a:ext>
            </a:extLst>
          </p:cNvPr>
          <p:cNvSpPr txBox="1"/>
          <p:nvPr/>
        </p:nvSpPr>
        <p:spPr>
          <a:xfrm>
            <a:off x="2024062" y="4106045"/>
            <a:ext cx="1658884" cy="374571"/>
          </a:xfrm>
          <a:prstGeom prst="flowChartAlternateProcess">
            <a:avLst/>
          </a:prstGeom>
          <a:solidFill>
            <a:srgbClr val="003E52">
              <a:alpha val="60000"/>
            </a:srgbClr>
          </a:solidFill>
          <a:ln w="19050">
            <a:solidFill>
              <a:srgbClr val="003E52"/>
            </a:solidFill>
          </a:ln>
        </p:spPr>
        <p:txBody>
          <a:bodyPr wrap="square" rtlCol="0">
            <a:spAutoFit/>
          </a:bodyPr>
          <a:lstStyle/>
          <a:p>
            <a:pPr lvl="0"/>
            <a:r>
              <a:rPr lang="en-AU" sz="1600" dirty="0">
                <a:latin typeface="Gotham Rounded Medium" pitchFamily="50" charset="0"/>
              </a:rPr>
              <a:t>Reflection</a:t>
            </a:r>
          </a:p>
        </p:txBody>
      </p:sp>
      <p:sp>
        <p:nvSpPr>
          <p:cNvPr id="50" name="TextBox 49">
            <a:extLst>
              <a:ext uri="{FF2B5EF4-FFF2-40B4-BE49-F238E27FC236}">
                <a16:creationId xmlns:a16="http://schemas.microsoft.com/office/drawing/2014/main" id="{13799EB5-359B-8642-D673-B35EB687E6AC}"/>
              </a:ext>
            </a:extLst>
          </p:cNvPr>
          <p:cNvSpPr txBox="1"/>
          <p:nvPr/>
        </p:nvSpPr>
        <p:spPr>
          <a:xfrm>
            <a:off x="2024062" y="4480616"/>
            <a:ext cx="9544051" cy="338554"/>
          </a:xfrm>
          <a:prstGeom prst="rect">
            <a:avLst/>
          </a:prstGeom>
          <a:noFill/>
        </p:spPr>
        <p:txBody>
          <a:bodyPr wrap="square" rtlCol="0">
            <a:spAutoFit/>
          </a:bodyPr>
          <a:lstStyle/>
          <a:p>
            <a:pPr lvl="0"/>
            <a:r>
              <a:rPr lang="en-AU" sz="1600" dirty="0">
                <a:latin typeface="Gotham Rounded Book" pitchFamily="50" charset="0"/>
              </a:rPr>
              <a:t>Regularly check in with yourself — is this pace sustainable?</a:t>
            </a:r>
          </a:p>
        </p:txBody>
      </p:sp>
      <p:grpSp>
        <p:nvGrpSpPr>
          <p:cNvPr id="2" name="Group 1">
            <a:extLst>
              <a:ext uri="{FF2B5EF4-FFF2-40B4-BE49-F238E27FC236}">
                <a16:creationId xmlns:a16="http://schemas.microsoft.com/office/drawing/2014/main" id="{48D98D47-75AA-C2A8-A306-76605C661CD2}"/>
              </a:ext>
            </a:extLst>
          </p:cNvPr>
          <p:cNvGrpSpPr/>
          <p:nvPr/>
        </p:nvGrpSpPr>
        <p:grpSpPr>
          <a:xfrm>
            <a:off x="-1" y="6078764"/>
            <a:ext cx="12192001" cy="776654"/>
            <a:chOff x="-1" y="6115050"/>
            <a:chExt cx="12192001" cy="776654"/>
          </a:xfrm>
        </p:grpSpPr>
        <p:cxnSp>
          <p:nvCxnSpPr>
            <p:cNvPr id="5" name="Straight Connector 4">
              <a:extLst>
                <a:ext uri="{FF2B5EF4-FFF2-40B4-BE49-F238E27FC236}">
                  <a16:creationId xmlns:a16="http://schemas.microsoft.com/office/drawing/2014/main" id="{173DC397-5183-87A2-47C5-16CCF8F7482A}"/>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38CD3A5C-05E9-F693-630D-D1F8F545C7F3}"/>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158C27F-CC66-F792-C96C-A73456DF4012}"/>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AD96101F-C700-91E0-DC28-AD6E42144AD9}"/>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10" name="Picture 9">
            <a:extLst>
              <a:ext uri="{FF2B5EF4-FFF2-40B4-BE49-F238E27FC236}">
                <a16:creationId xmlns:a16="http://schemas.microsoft.com/office/drawing/2014/main" id="{398C7C9B-CB01-7C58-0F14-6FD162294724}"/>
              </a:ext>
            </a:extLst>
          </p:cNvPr>
          <p:cNvPicPr>
            <a:picLocks noChangeAspect="1"/>
          </p:cNvPicPr>
          <p:nvPr/>
        </p:nvPicPr>
        <p:blipFill>
          <a:blip r:embed="rId4">
            <a:extLst>
              <a:ext uri="{28A0092B-C50C-407E-A947-70E740481C1C}">
                <a14:useLocalDpi xmlns:a14="http://schemas.microsoft.com/office/drawing/2010/main" val="0"/>
              </a:ext>
            </a:extLst>
          </a:blip>
          <a:srcRect l="221" t="294" r="62712" b="24477"/>
          <a:stretch>
            <a:fillRect/>
          </a:stretch>
        </p:blipFill>
        <p:spPr>
          <a:xfrm rot="5400000">
            <a:off x="8219224" y="-414900"/>
            <a:ext cx="3938701" cy="4496488"/>
          </a:xfrm>
          <a:prstGeom prst="rect">
            <a:avLst/>
          </a:prstGeom>
        </p:spPr>
      </p:pic>
      <p:sp>
        <p:nvSpPr>
          <p:cNvPr id="11" name="Flowchart: Connector 10">
            <a:extLst>
              <a:ext uri="{FF2B5EF4-FFF2-40B4-BE49-F238E27FC236}">
                <a16:creationId xmlns:a16="http://schemas.microsoft.com/office/drawing/2014/main" id="{B1B2DB6D-D8CC-4608-F679-319AC2BF519D}"/>
              </a:ext>
            </a:extLst>
          </p:cNvPr>
          <p:cNvSpPr/>
          <p:nvPr/>
        </p:nvSpPr>
        <p:spPr>
          <a:xfrm>
            <a:off x="1116560" y="3083773"/>
            <a:ext cx="519607" cy="674622"/>
          </a:xfrm>
          <a:prstGeom prst="flowChartConnector">
            <a:avLst/>
          </a:prstGeom>
          <a:solidFill>
            <a:srgbClr val="004987">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Oval 11">
            <a:extLst>
              <a:ext uri="{FF2B5EF4-FFF2-40B4-BE49-F238E27FC236}">
                <a16:creationId xmlns:a16="http://schemas.microsoft.com/office/drawing/2014/main" id="{13ED0D29-4D8A-DDFA-FE41-1BFADC4662F1}"/>
              </a:ext>
            </a:extLst>
          </p:cNvPr>
          <p:cNvSpPr/>
          <p:nvPr/>
        </p:nvSpPr>
        <p:spPr>
          <a:xfrm>
            <a:off x="1740573" y="-919047"/>
            <a:ext cx="521208" cy="548640"/>
          </a:xfrm>
          <a:prstGeom prst="ellipse">
            <a:avLst/>
          </a:prstGeom>
          <a:solidFill>
            <a:srgbClr val="E31D1A"/>
          </a:solidFill>
          <a:ln>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a:extLst>
              <a:ext uri="{FF2B5EF4-FFF2-40B4-BE49-F238E27FC236}">
                <a16:creationId xmlns:a16="http://schemas.microsoft.com/office/drawing/2014/main" id="{B7F74219-5D6B-09AF-7E07-4888DACF6B80}"/>
              </a:ext>
            </a:extLst>
          </p:cNvPr>
          <p:cNvSpPr/>
          <p:nvPr/>
        </p:nvSpPr>
        <p:spPr>
          <a:xfrm>
            <a:off x="5574792" y="-899915"/>
            <a:ext cx="521208" cy="548640"/>
          </a:xfrm>
          <a:prstGeom prst="ellipse">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4" name="Oval 13">
            <a:extLst>
              <a:ext uri="{FF2B5EF4-FFF2-40B4-BE49-F238E27FC236}">
                <a16:creationId xmlns:a16="http://schemas.microsoft.com/office/drawing/2014/main" id="{9C0DBAE7-9D64-1B5E-E1E1-23ED09A03408}"/>
              </a:ext>
            </a:extLst>
          </p:cNvPr>
          <p:cNvSpPr/>
          <p:nvPr/>
        </p:nvSpPr>
        <p:spPr>
          <a:xfrm>
            <a:off x="9409011" y="-916253"/>
            <a:ext cx="521208" cy="548640"/>
          </a:xfrm>
          <a:prstGeom prst="ellipse">
            <a:avLst/>
          </a:prstGeom>
          <a:solidFill>
            <a:srgbClr val="004987"/>
          </a:solidFill>
          <a:ln>
            <a:solidFill>
              <a:srgbClr val="0049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TextBox 14">
            <a:extLst>
              <a:ext uri="{FF2B5EF4-FFF2-40B4-BE49-F238E27FC236}">
                <a16:creationId xmlns:a16="http://schemas.microsoft.com/office/drawing/2014/main" id="{CB66A121-C19B-F878-D3E4-500ABDCF7AC0}"/>
              </a:ext>
            </a:extLst>
          </p:cNvPr>
          <p:cNvSpPr txBox="1"/>
          <p:nvPr/>
        </p:nvSpPr>
        <p:spPr>
          <a:xfrm>
            <a:off x="-2518199" y="4458442"/>
            <a:ext cx="2621723" cy="830997"/>
          </a:xfrm>
          <a:prstGeom prst="rect">
            <a:avLst/>
          </a:prstGeom>
          <a:noFill/>
        </p:spPr>
        <p:txBody>
          <a:bodyPr wrap="square" rtlCol="0">
            <a:spAutoFit/>
          </a:bodyPr>
          <a:lstStyle/>
          <a:p>
            <a:pPr lvl="0" algn="ctr"/>
            <a:r>
              <a:rPr lang="en-AU" sz="1600" dirty="0">
                <a:solidFill>
                  <a:srgbClr val="004987"/>
                </a:solidFill>
                <a:latin typeface="Gotham Rounded Medium" pitchFamily="50" charset="0"/>
              </a:rPr>
              <a:t>Building a culture where rest and wellbeing are valued.</a:t>
            </a:r>
          </a:p>
        </p:txBody>
      </p:sp>
      <p:sp>
        <p:nvSpPr>
          <p:cNvPr id="16" name="TextBox 15">
            <a:extLst>
              <a:ext uri="{FF2B5EF4-FFF2-40B4-BE49-F238E27FC236}">
                <a16:creationId xmlns:a16="http://schemas.microsoft.com/office/drawing/2014/main" id="{E3BF2003-38CD-6CDB-E13B-FEFC323418FA}"/>
              </a:ext>
            </a:extLst>
          </p:cNvPr>
          <p:cNvSpPr txBox="1"/>
          <p:nvPr/>
        </p:nvSpPr>
        <p:spPr>
          <a:xfrm>
            <a:off x="-10131452" y="4458442"/>
            <a:ext cx="2511353" cy="338554"/>
          </a:xfrm>
          <a:prstGeom prst="rect">
            <a:avLst/>
          </a:prstGeom>
          <a:noFill/>
        </p:spPr>
        <p:txBody>
          <a:bodyPr wrap="square" rtlCol="0">
            <a:spAutoFit/>
          </a:bodyPr>
          <a:lstStyle/>
          <a:p>
            <a:pPr algn="ctr"/>
            <a:r>
              <a:rPr lang="en-US" sz="1600" dirty="0">
                <a:solidFill>
                  <a:srgbClr val="E31D1A"/>
                </a:solidFill>
                <a:latin typeface="Gotham Rounded Medium" pitchFamily="50" charset="0"/>
              </a:rPr>
              <a:t>Peer support groups</a:t>
            </a:r>
            <a:endParaRPr lang="en-AU" sz="1400" dirty="0">
              <a:solidFill>
                <a:srgbClr val="E31D1A"/>
              </a:solidFill>
              <a:latin typeface="Gotham Rounded Medium" pitchFamily="50" charset="0"/>
            </a:endParaRPr>
          </a:p>
        </p:txBody>
      </p:sp>
      <p:sp>
        <p:nvSpPr>
          <p:cNvPr id="17" name="TextBox 16">
            <a:extLst>
              <a:ext uri="{FF2B5EF4-FFF2-40B4-BE49-F238E27FC236}">
                <a16:creationId xmlns:a16="http://schemas.microsoft.com/office/drawing/2014/main" id="{C8258E95-8338-6655-AF49-FE68A63980A2}"/>
              </a:ext>
            </a:extLst>
          </p:cNvPr>
          <p:cNvSpPr txBox="1"/>
          <p:nvPr/>
        </p:nvSpPr>
        <p:spPr>
          <a:xfrm>
            <a:off x="-6297231" y="4458442"/>
            <a:ext cx="2511352" cy="584775"/>
          </a:xfrm>
          <a:prstGeom prst="rect">
            <a:avLst/>
          </a:prstGeom>
          <a:noFill/>
        </p:spPr>
        <p:txBody>
          <a:bodyPr wrap="square" rtlCol="0">
            <a:spAutoFit/>
          </a:bodyPr>
          <a:lstStyle/>
          <a:p>
            <a:pPr lvl="0" algn="ctr"/>
            <a:r>
              <a:rPr lang="en-AU" sz="1600" dirty="0">
                <a:solidFill>
                  <a:srgbClr val="003E52"/>
                </a:solidFill>
                <a:latin typeface="Gotham Rounded Medium" pitchFamily="50" charset="0"/>
              </a:rPr>
              <a:t>Regular check-ins</a:t>
            </a:r>
          </a:p>
          <a:p>
            <a:pPr lvl="0" algn="ctr"/>
            <a:r>
              <a:rPr lang="en-AU" sz="1600" dirty="0">
                <a:solidFill>
                  <a:srgbClr val="003E52"/>
                </a:solidFill>
                <a:latin typeface="Gotham Rounded Medium" pitchFamily="50" charset="0"/>
              </a:rPr>
              <a:t>with fellow advocates.</a:t>
            </a:r>
          </a:p>
        </p:txBody>
      </p:sp>
      <p:pic>
        <p:nvPicPr>
          <p:cNvPr id="19" name="Picture 18">
            <a:extLst>
              <a:ext uri="{FF2B5EF4-FFF2-40B4-BE49-F238E27FC236}">
                <a16:creationId xmlns:a16="http://schemas.microsoft.com/office/drawing/2014/main" id="{C04F9D06-04C1-25C3-6194-D0904E1E00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24740094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90952-206E-F392-A2AE-0031410CDDB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D07475AC-62B1-E955-FA2D-386E4AF6E03B}"/>
              </a:ext>
            </a:extLst>
          </p:cNvPr>
          <p:cNvSpPr txBox="1">
            <a:spLocks/>
          </p:cNvSpPr>
          <p:nvPr/>
        </p:nvSpPr>
        <p:spPr>
          <a:xfrm>
            <a:off x="595603" y="298736"/>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Community Care</a:t>
            </a:r>
            <a:endParaRPr lang="en-AU" sz="3300" dirty="0">
              <a:solidFill>
                <a:srgbClr val="E31D1A"/>
              </a:solidFill>
              <a:latin typeface="Gotham Rounded Bold" panose="02000000000000000000" pitchFamily="50" charset="0"/>
            </a:endParaRPr>
          </a:p>
        </p:txBody>
      </p:sp>
      <p:sp>
        <p:nvSpPr>
          <p:cNvPr id="2" name="Title 1">
            <a:extLst>
              <a:ext uri="{FF2B5EF4-FFF2-40B4-BE49-F238E27FC236}">
                <a16:creationId xmlns:a16="http://schemas.microsoft.com/office/drawing/2014/main" id="{21F59D87-3446-2B5C-A51C-193758321EC9}"/>
              </a:ext>
            </a:extLst>
          </p:cNvPr>
          <p:cNvSpPr txBox="1">
            <a:spLocks/>
          </p:cNvSpPr>
          <p:nvPr/>
        </p:nvSpPr>
        <p:spPr>
          <a:xfrm>
            <a:off x="606368" y="1378126"/>
            <a:ext cx="9772649"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400" dirty="0">
                <a:solidFill>
                  <a:srgbClr val="003E52"/>
                </a:solidFill>
                <a:latin typeface="Gotham Rounded Medium" pitchFamily="50" charset="0"/>
              </a:rPr>
              <a:t>Ways to practice community care:</a:t>
            </a:r>
          </a:p>
        </p:txBody>
      </p:sp>
      <p:sp>
        <p:nvSpPr>
          <p:cNvPr id="3" name="TextBox 2">
            <a:extLst>
              <a:ext uri="{FF2B5EF4-FFF2-40B4-BE49-F238E27FC236}">
                <a16:creationId xmlns:a16="http://schemas.microsoft.com/office/drawing/2014/main" id="{4BCF7287-DA93-6921-0675-8CC96018A2C7}"/>
              </a:ext>
            </a:extLst>
          </p:cNvPr>
          <p:cNvSpPr txBox="1"/>
          <p:nvPr/>
        </p:nvSpPr>
        <p:spPr>
          <a:xfrm>
            <a:off x="606368" y="878745"/>
            <a:ext cx="8674100" cy="400110"/>
          </a:xfrm>
          <a:prstGeom prst="rect">
            <a:avLst/>
          </a:prstGeom>
          <a:noFill/>
        </p:spPr>
        <p:txBody>
          <a:bodyPr wrap="square">
            <a:spAutoFit/>
          </a:bodyPr>
          <a:lstStyle/>
          <a:p>
            <a:r>
              <a:rPr lang="en-AU" sz="2000" dirty="0">
                <a:latin typeface="Gotham Rounded Book" pitchFamily="50" charset="0"/>
              </a:rPr>
              <a:t>Advocates thrive in strong, supportive communities.</a:t>
            </a:r>
            <a:endParaRPr lang="en-AU" sz="2400" dirty="0">
              <a:latin typeface="Gotham Rounded Book" pitchFamily="50" charset="0"/>
            </a:endParaRPr>
          </a:p>
        </p:txBody>
      </p:sp>
      <p:sp>
        <p:nvSpPr>
          <p:cNvPr id="7" name="TextBox 6">
            <a:extLst>
              <a:ext uri="{FF2B5EF4-FFF2-40B4-BE49-F238E27FC236}">
                <a16:creationId xmlns:a16="http://schemas.microsoft.com/office/drawing/2014/main" id="{5BDADAC8-2A8B-50A6-FCB3-25D85B93CFCC}"/>
              </a:ext>
            </a:extLst>
          </p:cNvPr>
          <p:cNvSpPr txBox="1"/>
          <p:nvPr/>
        </p:nvSpPr>
        <p:spPr>
          <a:xfrm>
            <a:off x="7652003" y="2574048"/>
            <a:ext cx="2621723" cy="830997"/>
          </a:xfrm>
          <a:prstGeom prst="rect">
            <a:avLst/>
          </a:prstGeom>
          <a:noFill/>
        </p:spPr>
        <p:txBody>
          <a:bodyPr wrap="square" rtlCol="0">
            <a:spAutoFit/>
          </a:bodyPr>
          <a:lstStyle/>
          <a:p>
            <a:pPr lvl="0" algn="ctr"/>
            <a:r>
              <a:rPr lang="en-AU" sz="1600" dirty="0">
                <a:solidFill>
                  <a:srgbClr val="004987"/>
                </a:solidFill>
                <a:latin typeface="Gotham Rounded Medium" pitchFamily="50" charset="0"/>
              </a:rPr>
              <a:t>Building a culture where rest and wellbeing are valued.</a:t>
            </a:r>
          </a:p>
        </p:txBody>
      </p:sp>
      <p:sp>
        <p:nvSpPr>
          <p:cNvPr id="8" name="TextBox 7">
            <a:extLst>
              <a:ext uri="{FF2B5EF4-FFF2-40B4-BE49-F238E27FC236}">
                <a16:creationId xmlns:a16="http://schemas.microsoft.com/office/drawing/2014/main" id="{115888C0-DA25-6347-34C7-C0BF3BFA1C8D}"/>
              </a:ext>
            </a:extLst>
          </p:cNvPr>
          <p:cNvSpPr txBox="1"/>
          <p:nvPr/>
        </p:nvSpPr>
        <p:spPr>
          <a:xfrm>
            <a:off x="617195" y="2675747"/>
            <a:ext cx="2043279" cy="584775"/>
          </a:xfrm>
          <a:prstGeom prst="rect">
            <a:avLst/>
          </a:prstGeom>
          <a:noFill/>
        </p:spPr>
        <p:txBody>
          <a:bodyPr wrap="square" rtlCol="0">
            <a:spAutoFit/>
          </a:bodyPr>
          <a:lstStyle/>
          <a:p>
            <a:pPr algn="ctr"/>
            <a:r>
              <a:rPr lang="en-US" sz="1600" dirty="0">
                <a:solidFill>
                  <a:srgbClr val="E31D1A"/>
                </a:solidFill>
                <a:latin typeface="Gotham Rounded Medium" pitchFamily="50" charset="0"/>
              </a:rPr>
              <a:t>Peer support groups</a:t>
            </a:r>
            <a:endParaRPr lang="en-AU" sz="1400" dirty="0">
              <a:solidFill>
                <a:srgbClr val="E31D1A"/>
              </a:solidFill>
              <a:latin typeface="Gotham Rounded Medium" pitchFamily="50" charset="0"/>
            </a:endParaRPr>
          </a:p>
        </p:txBody>
      </p:sp>
      <p:sp>
        <p:nvSpPr>
          <p:cNvPr id="10" name="Oval 9">
            <a:extLst>
              <a:ext uri="{FF2B5EF4-FFF2-40B4-BE49-F238E27FC236}">
                <a16:creationId xmlns:a16="http://schemas.microsoft.com/office/drawing/2014/main" id="{2A463F08-B7C1-B706-17AC-DFA828257CE6}"/>
              </a:ext>
            </a:extLst>
          </p:cNvPr>
          <p:cNvSpPr/>
          <p:nvPr/>
        </p:nvSpPr>
        <p:spPr>
          <a:xfrm>
            <a:off x="1384091" y="1963289"/>
            <a:ext cx="521208" cy="548640"/>
          </a:xfrm>
          <a:prstGeom prst="ellipse">
            <a:avLst/>
          </a:prstGeom>
          <a:solidFill>
            <a:srgbClr val="E31D1A"/>
          </a:solidFill>
          <a:ln>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Oval 10">
            <a:extLst>
              <a:ext uri="{FF2B5EF4-FFF2-40B4-BE49-F238E27FC236}">
                <a16:creationId xmlns:a16="http://schemas.microsoft.com/office/drawing/2014/main" id="{C73B2243-7745-A2C2-D343-4E645BD0FCAF}"/>
              </a:ext>
            </a:extLst>
          </p:cNvPr>
          <p:cNvSpPr/>
          <p:nvPr/>
        </p:nvSpPr>
        <p:spPr>
          <a:xfrm>
            <a:off x="4868043" y="1945269"/>
            <a:ext cx="521208" cy="548640"/>
          </a:xfrm>
          <a:prstGeom prst="ellipse">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Oval 11">
            <a:extLst>
              <a:ext uri="{FF2B5EF4-FFF2-40B4-BE49-F238E27FC236}">
                <a16:creationId xmlns:a16="http://schemas.microsoft.com/office/drawing/2014/main" id="{D772896A-9686-8A78-AF3A-0BCBCE577906}"/>
              </a:ext>
            </a:extLst>
          </p:cNvPr>
          <p:cNvSpPr/>
          <p:nvPr/>
        </p:nvSpPr>
        <p:spPr>
          <a:xfrm>
            <a:off x="8702262" y="1926137"/>
            <a:ext cx="521208" cy="548640"/>
          </a:xfrm>
          <a:prstGeom prst="ellipse">
            <a:avLst/>
          </a:prstGeom>
          <a:solidFill>
            <a:srgbClr val="004987"/>
          </a:solidFill>
          <a:ln>
            <a:solidFill>
              <a:srgbClr val="0049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8BF120CD-E837-8829-79B3-28AF71B400DE}"/>
              </a:ext>
            </a:extLst>
          </p:cNvPr>
          <p:cNvSpPr txBox="1"/>
          <p:nvPr/>
        </p:nvSpPr>
        <p:spPr>
          <a:xfrm>
            <a:off x="1526439" y="2029352"/>
            <a:ext cx="236511" cy="400110"/>
          </a:xfrm>
          <a:prstGeom prst="rect">
            <a:avLst/>
          </a:prstGeom>
          <a:noFill/>
        </p:spPr>
        <p:txBody>
          <a:bodyPr wrap="square" rtlCol="0">
            <a:spAutoFit/>
          </a:bodyPr>
          <a:lstStyle/>
          <a:p>
            <a:pPr algn="ctr"/>
            <a:r>
              <a:rPr lang="en-AU" sz="2000" dirty="0">
                <a:solidFill>
                  <a:srgbClr val="FFFFFF"/>
                </a:solidFill>
                <a:latin typeface="Gotham Rounded Bold" panose="02000000000000000000" pitchFamily="50" charset="0"/>
              </a:rPr>
              <a:t>1</a:t>
            </a:r>
            <a:endParaRPr lang="en-AU" sz="1600" dirty="0">
              <a:solidFill>
                <a:srgbClr val="FFFFFF"/>
              </a:solidFill>
              <a:latin typeface="Gotham Rounded Bold" panose="02000000000000000000" pitchFamily="50" charset="0"/>
            </a:endParaRPr>
          </a:p>
        </p:txBody>
      </p:sp>
      <p:sp>
        <p:nvSpPr>
          <p:cNvPr id="16" name="TextBox 15">
            <a:extLst>
              <a:ext uri="{FF2B5EF4-FFF2-40B4-BE49-F238E27FC236}">
                <a16:creationId xmlns:a16="http://schemas.microsoft.com/office/drawing/2014/main" id="{C9350C87-7F83-91C6-60AA-443D297E398F}"/>
              </a:ext>
            </a:extLst>
          </p:cNvPr>
          <p:cNvSpPr txBox="1"/>
          <p:nvPr/>
        </p:nvSpPr>
        <p:spPr>
          <a:xfrm>
            <a:off x="5010392" y="2019534"/>
            <a:ext cx="236511" cy="400110"/>
          </a:xfrm>
          <a:prstGeom prst="rect">
            <a:avLst/>
          </a:prstGeom>
          <a:noFill/>
        </p:spPr>
        <p:txBody>
          <a:bodyPr wrap="square" rtlCol="0">
            <a:spAutoFit/>
          </a:bodyPr>
          <a:lstStyle/>
          <a:p>
            <a:pPr algn="ctr"/>
            <a:r>
              <a:rPr lang="en-AU" sz="2000" dirty="0">
                <a:solidFill>
                  <a:srgbClr val="FFFFFF"/>
                </a:solidFill>
                <a:latin typeface="Gotham Rounded Bold" panose="02000000000000000000" pitchFamily="50" charset="0"/>
              </a:rPr>
              <a:t>2</a:t>
            </a:r>
            <a:endParaRPr lang="en-AU" sz="1600" dirty="0">
              <a:solidFill>
                <a:srgbClr val="FFFFFF"/>
              </a:solidFill>
              <a:latin typeface="Gotham Rounded Bold" panose="02000000000000000000" pitchFamily="50" charset="0"/>
            </a:endParaRPr>
          </a:p>
        </p:txBody>
      </p:sp>
      <p:sp>
        <p:nvSpPr>
          <p:cNvPr id="42" name="Flowchart: Connector 41">
            <a:extLst>
              <a:ext uri="{FF2B5EF4-FFF2-40B4-BE49-F238E27FC236}">
                <a16:creationId xmlns:a16="http://schemas.microsoft.com/office/drawing/2014/main" id="{EEF25D56-D566-7304-D585-80BB4FDACC3B}"/>
              </a:ext>
            </a:extLst>
          </p:cNvPr>
          <p:cNvSpPr/>
          <p:nvPr/>
        </p:nvSpPr>
        <p:spPr>
          <a:xfrm>
            <a:off x="8918605" y="-1328005"/>
            <a:ext cx="2807340" cy="3044272"/>
          </a:xfrm>
          <a:prstGeom prst="flowChartConnector">
            <a:avLst/>
          </a:prstGeom>
          <a:solidFill>
            <a:srgbClr val="004987">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8" name="TextBox 17">
            <a:extLst>
              <a:ext uri="{FF2B5EF4-FFF2-40B4-BE49-F238E27FC236}">
                <a16:creationId xmlns:a16="http://schemas.microsoft.com/office/drawing/2014/main" id="{978AEE0F-233B-5769-2B11-AA0661BC1F29}"/>
              </a:ext>
            </a:extLst>
          </p:cNvPr>
          <p:cNvSpPr txBox="1"/>
          <p:nvPr/>
        </p:nvSpPr>
        <p:spPr>
          <a:xfrm>
            <a:off x="8844610" y="1998873"/>
            <a:ext cx="236511" cy="400110"/>
          </a:xfrm>
          <a:prstGeom prst="rect">
            <a:avLst/>
          </a:prstGeom>
          <a:noFill/>
        </p:spPr>
        <p:txBody>
          <a:bodyPr wrap="square" rtlCol="0">
            <a:spAutoFit/>
          </a:bodyPr>
          <a:lstStyle/>
          <a:p>
            <a:pPr algn="ctr"/>
            <a:r>
              <a:rPr lang="en-AU" sz="2000" dirty="0">
                <a:solidFill>
                  <a:srgbClr val="FFFFFF"/>
                </a:solidFill>
                <a:latin typeface="Gotham Rounded Bold" panose="02000000000000000000" pitchFamily="50" charset="0"/>
              </a:rPr>
              <a:t>3</a:t>
            </a:r>
            <a:endParaRPr lang="en-AU" sz="1600" dirty="0">
              <a:solidFill>
                <a:srgbClr val="FFFFFF"/>
              </a:solidFill>
              <a:latin typeface="Gotham Rounded Bold" panose="02000000000000000000" pitchFamily="50" charset="0"/>
            </a:endParaRPr>
          </a:p>
        </p:txBody>
      </p:sp>
      <p:sp>
        <p:nvSpPr>
          <p:cNvPr id="19" name="TextBox 18">
            <a:extLst>
              <a:ext uri="{FF2B5EF4-FFF2-40B4-BE49-F238E27FC236}">
                <a16:creationId xmlns:a16="http://schemas.microsoft.com/office/drawing/2014/main" id="{63E0DC9B-95E1-34FB-50E8-213A9DE27783}"/>
              </a:ext>
            </a:extLst>
          </p:cNvPr>
          <p:cNvSpPr txBox="1"/>
          <p:nvPr/>
        </p:nvSpPr>
        <p:spPr>
          <a:xfrm>
            <a:off x="3872971" y="2638595"/>
            <a:ext cx="2511352" cy="584775"/>
          </a:xfrm>
          <a:prstGeom prst="rect">
            <a:avLst/>
          </a:prstGeom>
          <a:noFill/>
        </p:spPr>
        <p:txBody>
          <a:bodyPr wrap="square" rtlCol="0">
            <a:spAutoFit/>
          </a:bodyPr>
          <a:lstStyle/>
          <a:p>
            <a:pPr lvl="0" algn="ctr"/>
            <a:r>
              <a:rPr lang="en-AU" sz="1600" dirty="0">
                <a:solidFill>
                  <a:srgbClr val="003E52"/>
                </a:solidFill>
                <a:latin typeface="Gotham Rounded Medium" pitchFamily="50" charset="0"/>
              </a:rPr>
              <a:t>Regular check-ins</a:t>
            </a:r>
          </a:p>
          <a:p>
            <a:pPr lvl="0" algn="ctr"/>
            <a:r>
              <a:rPr lang="en-AU" sz="1600" dirty="0">
                <a:solidFill>
                  <a:srgbClr val="003E52"/>
                </a:solidFill>
                <a:latin typeface="Gotham Rounded Medium" pitchFamily="50" charset="0"/>
              </a:rPr>
              <a:t>with fellow advocates.</a:t>
            </a:r>
          </a:p>
        </p:txBody>
      </p:sp>
      <p:grpSp>
        <p:nvGrpSpPr>
          <p:cNvPr id="5" name="Group 4">
            <a:extLst>
              <a:ext uri="{FF2B5EF4-FFF2-40B4-BE49-F238E27FC236}">
                <a16:creationId xmlns:a16="http://schemas.microsoft.com/office/drawing/2014/main" id="{09452684-1F63-5E45-9DB0-15C6B597BE34}"/>
              </a:ext>
            </a:extLst>
          </p:cNvPr>
          <p:cNvGrpSpPr/>
          <p:nvPr/>
        </p:nvGrpSpPr>
        <p:grpSpPr>
          <a:xfrm>
            <a:off x="-1" y="6115050"/>
            <a:ext cx="12192001" cy="776654"/>
            <a:chOff x="-1" y="6115050"/>
            <a:chExt cx="12192001" cy="776654"/>
          </a:xfrm>
        </p:grpSpPr>
        <p:cxnSp>
          <p:nvCxnSpPr>
            <p:cNvPr id="6" name="Straight Connector 5">
              <a:extLst>
                <a:ext uri="{FF2B5EF4-FFF2-40B4-BE49-F238E27FC236}">
                  <a16:creationId xmlns:a16="http://schemas.microsoft.com/office/drawing/2014/main" id="{F259A28B-C880-5C62-7762-F6DFF27DBDF6}"/>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DE615CCE-8A20-F37A-FBD8-70C05139355A}"/>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E973523D-0EE5-13CA-D9C6-513B01C31CB9}"/>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5F12060C-023D-EFD8-CD97-75CBA8E1B4E6}"/>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34" name="Flowchart: Connector 33">
            <a:extLst>
              <a:ext uri="{FF2B5EF4-FFF2-40B4-BE49-F238E27FC236}">
                <a16:creationId xmlns:a16="http://schemas.microsoft.com/office/drawing/2014/main" id="{99465673-547B-D44B-9880-81FE206F1ADC}"/>
              </a:ext>
            </a:extLst>
          </p:cNvPr>
          <p:cNvSpPr/>
          <p:nvPr/>
        </p:nvSpPr>
        <p:spPr>
          <a:xfrm rot="4823505">
            <a:off x="10463280" y="-516178"/>
            <a:ext cx="2525326" cy="2518255"/>
          </a:xfrm>
          <a:custGeom>
            <a:avLst/>
            <a:gdLst>
              <a:gd name="csX0" fmla="*/ 0 w 2525326"/>
              <a:gd name="csY0" fmla="*/ 1259128 h 2518255"/>
              <a:gd name="csX1" fmla="*/ 1262663 w 2525326"/>
              <a:gd name="csY1" fmla="*/ 0 h 2518255"/>
              <a:gd name="csX2" fmla="*/ 2525326 w 2525326"/>
              <a:gd name="csY2" fmla="*/ 1259128 h 2518255"/>
              <a:gd name="csX3" fmla="*/ 1262663 w 2525326"/>
              <a:gd name="csY3" fmla="*/ 2518256 h 2518255"/>
              <a:gd name="csX4" fmla="*/ 0 w 2525326"/>
              <a:gd name="csY4" fmla="*/ 1259128 h 2518255"/>
            </a:gdLst>
            <a:ahLst/>
            <a:cxnLst>
              <a:cxn ang="0">
                <a:pos x="csX0" y="csY0"/>
              </a:cxn>
              <a:cxn ang="0">
                <a:pos x="csX1" y="csY1"/>
              </a:cxn>
              <a:cxn ang="0">
                <a:pos x="csX2" y="csY2"/>
              </a:cxn>
              <a:cxn ang="0">
                <a:pos x="csX3" y="csY3"/>
              </a:cxn>
              <a:cxn ang="0">
                <a:pos x="csX4" y="csY4"/>
              </a:cxn>
            </a:cxnLst>
            <a:rect l="l" t="t" r="r" b="b"/>
            <a:pathLst>
              <a:path w="2525326" h="2518255" extrusionOk="0">
                <a:moveTo>
                  <a:pt x="0" y="1259128"/>
                </a:moveTo>
                <a:cubicBezTo>
                  <a:pt x="-8691" y="547705"/>
                  <a:pt x="660652" y="-42517"/>
                  <a:pt x="1262663" y="0"/>
                </a:cubicBezTo>
                <a:cubicBezTo>
                  <a:pt x="1978771" y="39766"/>
                  <a:pt x="2474523" y="587417"/>
                  <a:pt x="2525326" y="1259128"/>
                </a:cubicBezTo>
                <a:cubicBezTo>
                  <a:pt x="2495689" y="1928807"/>
                  <a:pt x="2118121" y="2459493"/>
                  <a:pt x="1262663" y="2518256"/>
                </a:cubicBezTo>
                <a:cubicBezTo>
                  <a:pt x="432760" y="2380101"/>
                  <a:pt x="125898" y="2049924"/>
                  <a:pt x="0" y="1259128"/>
                </a:cubicBezTo>
                <a:close/>
              </a:path>
            </a:pathLst>
          </a:custGeom>
          <a:noFill/>
          <a:ln w="63500">
            <a:solidFill>
              <a:srgbClr val="E31D1A"/>
            </a:solidFill>
            <a:prstDash val="dash"/>
            <a:extLst>
              <a:ext uri="{C807C97D-BFC1-408E-A445-0C87EB9F89A2}">
                <ask:lineSketchStyleProps xmlns:ask="http://schemas.microsoft.com/office/drawing/2018/sketchyshapes" sd="3978248048">
                  <a:prstGeom prst="flowChartConnector">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Flowchart: Connector 34">
            <a:extLst>
              <a:ext uri="{FF2B5EF4-FFF2-40B4-BE49-F238E27FC236}">
                <a16:creationId xmlns:a16="http://schemas.microsoft.com/office/drawing/2014/main" id="{308C87A8-B5A6-29AC-3FF7-72C6A84DAB4C}"/>
              </a:ext>
            </a:extLst>
          </p:cNvPr>
          <p:cNvSpPr/>
          <p:nvPr/>
        </p:nvSpPr>
        <p:spPr>
          <a:xfrm>
            <a:off x="8918604" y="-1384793"/>
            <a:ext cx="2807340" cy="3044271"/>
          </a:xfrm>
          <a:prstGeom prst="flowChartConnector">
            <a:avLst/>
          </a:prstGeom>
          <a:noFill/>
          <a:ln w="76200">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3" name="Flowchart: Connector 42">
            <a:extLst>
              <a:ext uri="{FF2B5EF4-FFF2-40B4-BE49-F238E27FC236}">
                <a16:creationId xmlns:a16="http://schemas.microsoft.com/office/drawing/2014/main" id="{18538B7D-9888-24B0-B0A1-6D4586157EA6}"/>
              </a:ext>
            </a:extLst>
          </p:cNvPr>
          <p:cNvSpPr/>
          <p:nvPr/>
        </p:nvSpPr>
        <p:spPr>
          <a:xfrm>
            <a:off x="11372274" y="742949"/>
            <a:ext cx="1588112" cy="1612370"/>
          </a:xfrm>
          <a:prstGeom prst="flowChartConnector">
            <a:avLst/>
          </a:prstGeom>
          <a:solidFill>
            <a:srgbClr val="E31D1A">
              <a:alpha val="25882"/>
            </a:srgbClr>
          </a:solidFill>
          <a:ln w="5715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0" name="Picture 19">
            <a:extLst>
              <a:ext uri="{FF2B5EF4-FFF2-40B4-BE49-F238E27FC236}">
                <a16:creationId xmlns:a16="http://schemas.microsoft.com/office/drawing/2014/main" id="{67AEBBDA-FF5B-3F5A-B173-84646DF10A79}"/>
              </a:ext>
            </a:extLst>
          </p:cNvPr>
          <p:cNvPicPr>
            <a:picLocks noChangeAspect="1"/>
          </p:cNvPicPr>
          <p:nvPr/>
        </p:nvPicPr>
        <p:blipFill>
          <a:blip r:embed="rId3">
            <a:extLst>
              <a:ext uri="{28A0092B-C50C-407E-A947-70E740481C1C}">
                <a14:useLocalDpi xmlns:a14="http://schemas.microsoft.com/office/drawing/2010/main" val="0"/>
              </a:ext>
            </a:extLst>
          </a:blip>
          <a:srcRect l="34687" t="29861" r="33640" b="16944"/>
          <a:stretch>
            <a:fillRect/>
          </a:stretch>
        </p:blipFill>
        <p:spPr>
          <a:xfrm>
            <a:off x="-4478807" y="-2294765"/>
            <a:ext cx="4185539" cy="3954243"/>
          </a:xfrm>
          <a:prstGeom prst="rect">
            <a:avLst/>
          </a:prstGeom>
        </p:spPr>
      </p:pic>
      <p:sp>
        <p:nvSpPr>
          <p:cNvPr id="21" name="Flowchart: Alternate Process 20">
            <a:extLst>
              <a:ext uri="{FF2B5EF4-FFF2-40B4-BE49-F238E27FC236}">
                <a16:creationId xmlns:a16="http://schemas.microsoft.com/office/drawing/2014/main" id="{649F67CD-3B89-C59B-BD55-82DA4C6B3B2A}"/>
              </a:ext>
            </a:extLst>
          </p:cNvPr>
          <p:cNvSpPr/>
          <p:nvPr/>
        </p:nvSpPr>
        <p:spPr>
          <a:xfrm>
            <a:off x="-3406484" y="1790063"/>
            <a:ext cx="2326821" cy="1051560"/>
          </a:xfrm>
          <a:prstGeom prst="flowChartAlternateProcess">
            <a:avLst/>
          </a:prstGeom>
          <a:solidFill>
            <a:schemeClr val="bg1"/>
          </a:solidFill>
          <a:ln w="38100">
            <a:solidFill>
              <a:srgbClr val="0049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Flowchart: Alternate Process 21">
            <a:extLst>
              <a:ext uri="{FF2B5EF4-FFF2-40B4-BE49-F238E27FC236}">
                <a16:creationId xmlns:a16="http://schemas.microsoft.com/office/drawing/2014/main" id="{E3C9DD9C-F441-6A78-070C-E98D938DB5D9}"/>
              </a:ext>
            </a:extLst>
          </p:cNvPr>
          <p:cNvSpPr/>
          <p:nvPr/>
        </p:nvSpPr>
        <p:spPr>
          <a:xfrm>
            <a:off x="-3347432" y="4403879"/>
            <a:ext cx="2326821" cy="1051560"/>
          </a:xfrm>
          <a:prstGeom prst="flowChartAlternateProcess">
            <a:avLst/>
          </a:prstGeom>
          <a:solidFill>
            <a:schemeClr val="bg1"/>
          </a:solidFill>
          <a:ln w="3810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Flowchart: Alternate Process 22">
            <a:extLst>
              <a:ext uri="{FF2B5EF4-FFF2-40B4-BE49-F238E27FC236}">
                <a16:creationId xmlns:a16="http://schemas.microsoft.com/office/drawing/2014/main" id="{D78BE840-CB2B-2C18-98C3-626961B95980}"/>
              </a:ext>
            </a:extLst>
          </p:cNvPr>
          <p:cNvSpPr/>
          <p:nvPr/>
        </p:nvSpPr>
        <p:spPr>
          <a:xfrm>
            <a:off x="13640971" y="961700"/>
            <a:ext cx="2326821" cy="1051560"/>
          </a:xfrm>
          <a:prstGeom prst="flowChartAlternateProcess">
            <a:avLst/>
          </a:prstGeom>
          <a:solidFill>
            <a:schemeClr val="bg1"/>
          </a:solidFill>
          <a:ln w="38100">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Flowchart: Alternate Process 23">
            <a:extLst>
              <a:ext uri="{FF2B5EF4-FFF2-40B4-BE49-F238E27FC236}">
                <a16:creationId xmlns:a16="http://schemas.microsoft.com/office/drawing/2014/main" id="{0E14ACAC-9F8E-9DF3-FA9D-62390A876DAE}"/>
              </a:ext>
            </a:extLst>
          </p:cNvPr>
          <p:cNvSpPr/>
          <p:nvPr/>
        </p:nvSpPr>
        <p:spPr>
          <a:xfrm>
            <a:off x="13611445" y="3596268"/>
            <a:ext cx="2326821" cy="1051560"/>
          </a:xfrm>
          <a:prstGeom prst="flowChartAlternateProcess">
            <a:avLst/>
          </a:prstGeom>
          <a:solidFill>
            <a:schemeClr val="bg1"/>
          </a:solidFill>
          <a:ln w="38100">
            <a:solidFill>
              <a:srgbClr val="52B9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itle 1">
            <a:extLst>
              <a:ext uri="{FF2B5EF4-FFF2-40B4-BE49-F238E27FC236}">
                <a16:creationId xmlns:a16="http://schemas.microsoft.com/office/drawing/2014/main" id="{DDCD02E3-7812-31DA-6371-4B70E3535D6D}"/>
              </a:ext>
            </a:extLst>
          </p:cNvPr>
          <p:cNvSpPr txBox="1">
            <a:spLocks/>
          </p:cNvSpPr>
          <p:nvPr/>
        </p:nvSpPr>
        <p:spPr>
          <a:xfrm>
            <a:off x="595603" y="3308957"/>
            <a:ext cx="9772649"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solidFill>
                  <a:srgbClr val="003E52"/>
                </a:solidFill>
                <a:latin typeface="Gotham Rounded Medium" pitchFamily="50" charset="0"/>
              </a:rPr>
              <a:t>Join the CAC!</a:t>
            </a:r>
            <a:endParaRPr lang="en-AU" sz="2400" dirty="0">
              <a:solidFill>
                <a:srgbClr val="003E52"/>
              </a:solidFill>
              <a:latin typeface="Gotham Rounded Medium" pitchFamily="50" charset="0"/>
            </a:endParaRPr>
          </a:p>
        </p:txBody>
      </p:sp>
      <p:sp>
        <p:nvSpPr>
          <p:cNvPr id="26" name="TextBox 25">
            <a:extLst>
              <a:ext uri="{FF2B5EF4-FFF2-40B4-BE49-F238E27FC236}">
                <a16:creationId xmlns:a16="http://schemas.microsoft.com/office/drawing/2014/main" id="{D63A5EA2-FB6F-21B1-E739-8685CBF10137}"/>
              </a:ext>
            </a:extLst>
          </p:cNvPr>
          <p:cNvSpPr txBox="1"/>
          <p:nvPr/>
        </p:nvSpPr>
        <p:spPr>
          <a:xfrm>
            <a:off x="676469" y="3894201"/>
            <a:ext cx="5310345" cy="1384995"/>
          </a:xfrm>
          <a:prstGeom prst="rect">
            <a:avLst/>
          </a:prstGeom>
          <a:noFill/>
        </p:spPr>
        <p:txBody>
          <a:bodyPr wrap="square">
            <a:spAutoFit/>
          </a:bodyPr>
          <a:lstStyle/>
          <a:p>
            <a:pPr algn="just"/>
            <a:r>
              <a:rPr lang="en-AU" sz="1400" dirty="0">
                <a:latin typeface="Gotham Rounded Book" pitchFamily="50" charset="0"/>
              </a:rPr>
              <a:t>Made up of parents, adults living with cystic fibrosis, carers and community representatives, the Community Advisory Committee (CAC) provides ongoing guidance, feedback and strategic insight to help us remain responsive, inclusive and grounded in real community needs.</a:t>
            </a:r>
          </a:p>
        </p:txBody>
      </p:sp>
      <p:sp>
        <p:nvSpPr>
          <p:cNvPr id="27" name="TextBox 26">
            <a:extLst>
              <a:ext uri="{FF2B5EF4-FFF2-40B4-BE49-F238E27FC236}">
                <a16:creationId xmlns:a16="http://schemas.microsoft.com/office/drawing/2014/main" id="{23C34534-9282-F095-353E-883C601C498E}"/>
              </a:ext>
            </a:extLst>
          </p:cNvPr>
          <p:cNvSpPr txBox="1"/>
          <p:nvPr/>
        </p:nvSpPr>
        <p:spPr>
          <a:xfrm>
            <a:off x="6630099" y="3934931"/>
            <a:ext cx="5161078" cy="1384995"/>
          </a:xfrm>
          <a:prstGeom prst="rect">
            <a:avLst/>
          </a:prstGeom>
          <a:noFill/>
        </p:spPr>
        <p:txBody>
          <a:bodyPr wrap="square">
            <a:spAutoFit/>
          </a:bodyPr>
          <a:lstStyle/>
          <a:p>
            <a:pPr algn="just"/>
            <a:r>
              <a:rPr lang="en-AU" sz="1400" dirty="0">
                <a:latin typeface="Gotham Rounded Book" pitchFamily="50" charset="0"/>
              </a:rPr>
              <a:t>Our CAC runs a peer-to-peer support network for our community. Through facilitated online groups, one-on-one connections and shared resource exchanges, our peer network reduces isolation, fosters resilience and creates a safe space for emotional support and practical advice.</a:t>
            </a:r>
          </a:p>
        </p:txBody>
      </p:sp>
      <p:sp>
        <p:nvSpPr>
          <p:cNvPr id="28" name="Rectangle: Rounded Corners 27">
            <a:extLst>
              <a:ext uri="{FF2B5EF4-FFF2-40B4-BE49-F238E27FC236}">
                <a16:creationId xmlns:a16="http://schemas.microsoft.com/office/drawing/2014/main" id="{EACA6F95-E446-0BFF-4D68-C68F7009C908}"/>
              </a:ext>
            </a:extLst>
          </p:cNvPr>
          <p:cNvSpPr/>
          <p:nvPr/>
        </p:nvSpPr>
        <p:spPr>
          <a:xfrm>
            <a:off x="6495455" y="3866228"/>
            <a:ext cx="5430365" cy="1494124"/>
          </a:xfrm>
          <a:prstGeom prst="roundRect">
            <a:avLst/>
          </a:prstGeom>
          <a:solidFill>
            <a:srgbClr val="004987">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9" name="Rectangle: Rounded Corners 28">
            <a:extLst>
              <a:ext uri="{FF2B5EF4-FFF2-40B4-BE49-F238E27FC236}">
                <a16:creationId xmlns:a16="http://schemas.microsoft.com/office/drawing/2014/main" id="{AC59F810-5A0F-DA23-FDEA-BD04FE806485}"/>
              </a:ext>
            </a:extLst>
          </p:cNvPr>
          <p:cNvSpPr/>
          <p:nvPr/>
        </p:nvSpPr>
        <p:spPr>
          <a:xfrm>
            <a:off x="630570" y="3870723"/>
            <a:ext cx="5356244" cy="1427834"/>
          </a:xfrm>
          <a:prstGeom prst="roundRect">
            <a:avLst/>
          </a:prstGeom>
          <a:solidFill>
            <a:srgbClr val="E31D1A">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31" name="Picture 30">
            <a:extLst>
              <a:ext uri="{FF2B5EF4-FFF2-40B4-BE49-F238E27FC236}">
                <a16:creationId xmlns:a16="http://schemas.microsoft.com/office/drawing/2014/main" id="{A83C7C60-926B-33FA-98CB-BCB5D9504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29870267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F83E5-7B2D-20F9-350A-C8EC2129311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19B6C7F-A6E7-BBB8-04B9-11D1D746FAD5}"/>
              </a:ext>
            </a:extLst>
          </p:cNvPr>
          <p:cNvSpPr txBox="1">
            <a:spLocks/>
          </p:cNvSpPr>
          <p:nvPr/>
        </p:nvSpPr>
        <p:spPr>
          <a:xfrm>
            <a:off x="373626" y="329745"/>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Mindfulness and Resilience</a:t>
            </a:r>
            <a:endParaRPr lang="en-AU" sz="3300" dirty="0">
              <a:solidFill>
                <a:srgbClr val="E31D1A"/>
              </a:solidFill>
              <a:latin typeface="Gotham Rounded Bold" panose="02000000000000000000" pitchFamily="50" charset="0"/>
            </a:endParaRPr>
          </a:p>
        </p:txBody>
      </p:sp>
      <p:sp>
        <p:nvSpPr>
          <p:cNvPr id="2" name="Title 1">
            <a:extLst>
              <a:ext uri="{FF2B5EF4-FFF2-40B4-BE49-F238E27FC236}">
                <a16:creationId xmlns:a16="http://schemas.microsoft.com/office/drawing/2014/main" id="{CD66D8A3-68DC-A183-8FAA-075910CDDD68}"/>
              </a:ext>
            </a:extLst>
          </p:cNvPr>
          <p:cNvSpPr txBox="1">
            <a:spLocks/>
          </p:cNvSpPr>
          <p:nvPr/>
        </p:nvSpPr>
        <p:spPr>
          <a:xfrm>
            <a:off x="619169" y="835290"/>
            <a:ext cx="9772649"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400" dirty="0">
                <a:solidFill>
                  <a:srgbClr val="003E52"/>
                </a:solidFill>
                <a:latin typeface="Gotham Rounded Medium" pitchFamily="50" charset="0"/>
              </a:rPr>
              <a:t>Mindful tools:</a:t>
            </a:r>
          </a:p>
        </p:txBody>
      </p:sp>
      <p:pic>
        <p:nvPicPr>
          <p:cNvPr id="6" name="Picture 5">
            <a:extLst>
              <a:ext uri="{FF2B5EF4-FFF2-40B4-BE49-F238E27FC236}">
                <a16:creationId xmlns:a16="http://schemas.microsoft.com/office/drawing/2014/main" id="{7501CAFE-2F0E-DAF3-764F-2157B28E4446}"/>
              </a:ext>
            </a:extLst>
          </p:cNvPr>
          <p:cNvPicPr>
            <a:picLocks noChangeAspect="1"/>
          </p:cNvPicPr>
          <p:nvPr/>
        </p:nvPicPr>
        <p:blipFill>
          <a:blip r:embed="rId3">
            <a:extLst>
              <a:ext uri="{28A0092B-C50C-407E-A947-70E740481C1C}">
                <a14:useLocalDpi xmlns:a14="http://schemas.microsoft.com/office/drawing/2010/main" val="0"/>
              </a:ext>
            </a:extLst>
          </a:blip>
          <a:srcRect l="34687" t="29861" r="33640" b="16944"/>
          <a:stretch>
            <a:fillRect/>
          </a:stretch>
        </p:blipFill>
        <p:spPr>
          <a:xfrm>
            <a:off x="2306306" y="1463320"/>
            <a:ext cx="4185539" cy="3954243"/>
          </a:xfrm>
          <a:prstGeom prst="rect">
            <a:avLst/>
          </a:prstGeom>
        </p:spPr>
      </p:pic>
      <p:sp>
        <p:nvSpPr>
          <p:cNvPr id="29" name="Flowchart: Alternate Process 28">
            <a:extLst>
              <a:ext uri="{FF2B5EF4-FFF2-40B4-BE49-F238E27FC236}">
                <a16:creationId xmlns:a16="http://schemas.microsoft.com/office/drawing/2014/main" id="{475633CB-AF18-7B1B-B49C-C27978FBBDEF}"/>
              </a:ext>
            </a:extLst>
          </p:cNvPr>
          <p:cNvSpPr/>
          <p:nvPr/>
        </p:nvSpPr>
        <p:spPr>
          <a:xfrm>
            <a:off x="721097" y="1565548"/>
            <a:ext cx="2326821" cy="1051560"/>
          </a:xfrm>
          <a:prstGeom prst="flowChartAlternateProcess">
            <a:avLst/>
          </a:prstGeom>
          <a:solidFill>
            <a:schemeClr val="bg1"/>
          </a:solidFill>
          <a:ln w="38100">
            <a:solidFill>
              <a:srgbClr val="0049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TextBox 24">
            <a:extLst>
              <a:ext uri="{FF2B5EF4-FFF2-40B4-BE49-F238E27FC236}">
                <a16:creationId xmlns:a16="http://schemas.microsoft.com/office/drawing/2014/main" id="{C64734A9-BE57-2831-61F2-C5D85ED39DA5}"/>
              </a:ext>
            </a:extLst>
          </p:cNvPr>
          <p:cNvSpPr txBox="1"/>
          <p:nvPr/>
        </p:nvSpPr>
        <p:spPr>
          <a:xfrm>
            <a:off x="945160" y="1915990"/>
            <a:ext cx="2026900" cy="646986"/>
          </a:xfrm>
          <a:prstGeom prst="flowChartAlternateProcess">
            <a:avLst/>
          </a:prstGeom>
          <a:solidFill>
            <a:srgbClr val="FFFFFF"/>
          </a:solidFill>
          <a:ln w="19050">
            <a:solidFill>
              <a:schemeClr val="bg1"/>
            </a:solidFill>
          </a:ln>
        </p:spPr>
        <p:txBody>
          <a:bodyPr wrap="square" rtlCol="0">
            <a:spAutoFit/>
          </a:bodyPr>
          <a:lstStyle/>
          <a:p>
            <a:pPr lvl="0" algn="r"/>
            <a:r>
              <a:rPr lang="en-AU" sz="1600" dirty="0">
                <a:latin typeface="Gotham Rounded Book" pitchFamily="50" charset="0"/>
              </a:rPr>
              <a:t>Journalling </a:t>
            </a:r>
          </a:p>
          <a:p>
            <a:pPr lvl="0" algn="r"/>
            <a:r>
              <a:rPr lang="en-AU" sz="1600" dirty="0">
                <a:latin typeface="Gotham Rounded Book" pitchFamily="50" charset="0"/>
              </a:rPr>
              <a:t>daily reflections.</a:t>
            </a:r>
          </a:p>
        </p:txBody>
      </p:sp>
      <p:sp>
        <p:nvSpPr>
          <p:cNvPr id="30" name="Flowchart: Alternate Process 29">
            <a:extLst>
              <a:ext uri="{FF2B5EF4-FFF2-40B4-BE49-F238E27FC236}">
                <a16:creationId xmlns:a16="http://schemas.microsoft.com/office/drawing/2014/main" id="{F04D6717-EF04-3574-1EE5-F13A04B53BD2}"/>
              </a:ext>
            </a:extLst>
          </p:cNvPr>
          <p:cNvSpPr/>
          <p:nvPr/>
        </p:nvSpPr>
        <p:spPr>
          <a:xfrm>
            <a:off x="5510141" y="1544796"/>
            <a:ext cx="2326821" cy="1051560"/>
          </a:xfrm>
          <a:prstGeom prst="flowChartAlternateProcess">
            <a:avLst/>
          </a:prstGeom>
          <a:solidFill>
            <a:schemeClr val="bg1"/>
          </a:solidFill>
          <a:ln w="38100">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TextBox 26">
            <a:extLst>
              <a:ext uri="{FF2B5EF4-FFF2-40B4-BE49-F238E27FC236}">
                <a16:creationId xmlns:a16="http://schemas.microsoft.com/office/drawing/2014/main" id="{B2609547-AABF-044B-294C-55D215C6C2F8}"/>
              </a:ext>
            </a:extLst>
          </p:cNvPr>
          <p:cNvSpPr txBox="1"/>
          <p:nvPr/>
        </p:nvSpPr>
        <p:spPr>
          <a:xfrm>
            <a:off x="5585898" y="1915990"/>
            <a:ext cx="1894356" cy="646986"/>
          </a:xfrm>
          <a:prstGeom prst="flowChartAlternateProcess">
            <a:avLst/>
          </a:prstGeom>
          <a:solidFill>
            <a:srgbClr val="FFFFFF"/>
          </a:solidFill>
          <a:ln w="19050">
            <a:solidFill>
              <a:schemeClr val="bg1"/>
            </a:solidFill>
          </a:ln>
        </p:spPr>
        <p:txBody>
          <a:bodyPr wrap="square" rtlCol="0">
            <a:spAutoFit/>
          </a:bodyPr>
          <a:lstStyle/>
          <a:p>
            <a:pPr lvl="0"/>
            <a:r>
              <a:rPr lang="en-AU" sz="1600" dirty="0">
                <a:latin typeface="Gotham Rounded Book" pitchFamily="50" charset="0"/>
              </a:rPr>
              <a:t>Therapy or counselling.</a:t>
            </a:r>
          </a:p>
        </p:txBody>
      </p:sp>
      <p:pic>
        <p:nvPicPr>
          <p:cNvPr id="56" name="Picture 55">
            <a:extLst>
              <a:ext uri="{FF2B5EF4-FFF2-40B4-BE49-F238E27FC236}">
                <a16:creationId xmlns:a16="http://schemas.microsoft.com/office/drawing/2014/main" id="{862F9CC6-9F4E-DBD5-6446-57FFEE5D07FF}"/>
              </a:ext>
            </a:extLst>
          </p:cNvPr>
          <p:cNvPicPr>
            <a:picLocks noChangeAspect="1"/>
          </p:cNvPicPr>
          <p:nvPr/>
        </p:nvPicPr>
        <p:blipFill>
          <a:blip r:embed="rId4">
            <a:extLst>
              <a:ext uri="{28A0092B-C50C-407E-A947-70E740481C1C}">
                <a14:useLocalDpi xmlns:a14="http://schemas.microsoft.com/office/drawing/2010/main" val="0"/>
              </a:ext>
            </a:extLst>
          </a:blip>
          <a:srcRect l="76140" b="47560"/>
          <a:stretch>
            <a:fillRect/>
          </a:stretch>
        </p:blipFill>
        <p:spPr>
          <a:xfrm rot="10800000">
            <a:off x="9309349" y="3643086"/>
            <a:ext cx="3679529" cy="4245739"/>
          </a:xfrm>
          <a:prstGeom prst="rect">
            <a:avLst/>
          </a:prstGeom>
        </p:spPr>
      </p:pic>
      <p:sp>
        <p:nvSpPr>
          <p:cNvPr id="31" name="Flowchart: Alternate Process 30">
            <a:extLst>
              <a:ext uri="{FF2B5EF4-FFF2-40B4-BE49-F238E27FC236}">
                <a16:creationId xmlns:a16="http://schemas.microsoft.com/office/drawing/2014/main" id="{BF0189CD-FB11-0139-D22E-8B6695A4B417}"/>
              </a:ext>
            </a:extLst>
          </p:cNvPr>
          <p:cNvSpPr/>
          <p:nvPr/>
        </p:nvSpPr>
        <p:spPr>
          <a:xfrm>
            <a:off x="780149" y="4179364"/>
            <a:ext cx="2326821" cy="1051560"/>
          </a:xfrm>
          <a:prstGeom prst="flowChartAlternateProcess">
            <a:avLst/>
          </a:prstGeom>
          <a:solidFill>
            <a:schemeClr val="bg1"/>
          </a:solidFill>
          <a:ln w="3810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TextBox 25">
            <a:extLst>
              <a:ext uri="{FF2B5EF4-FFF2-40B4-BE49-F238E27FC236}">
                <a16:creationId xmlns:a16="http://schemas.microsoft.com/office/drawing/2014/main" id="{A8C0D865-947E-58F7-0FD6-27ACA071C726}"/>
              </a:ext>
            </a:extLst>
          </p:cNvPr>
          <p:cNvSpPr txBox="1"/>
          <p:nvPr/>
        </p:nvSpPr>
        <p:spPr>
          <a:xfrm>
            <a:off x="721097" y="4557421"/>
            <a:ext cx="2342257" cy="646986"/>
          </a:xfrm>
          <a:prstGeom prst="flowChartAlternateProcess">
            <a:avLst/>
          </a:prstGeom>
          <a:noFill/>
          <a:ln w="19050">
            <a:noFill/>
          </a:ln>
        </p:spPr>
        <p:txBody>
          <a:bodyPr wrap="square" rtlCol="0">
            <a:spAutoFit/>
          </a:bodyPr>
          <a:lstStyle/>
          <a:p>
            <a:pPr lvl="0" algn="r"/>
            <a:r>
              <a:rPr lang="en-AU" sz="1600" dirty="0">
                <a:latin typeface="Gotham Rounded Book" pitchFamily="50" charset="0"/>
              </a:rPr>
              <a:t>Meditation or breathing exercises.</a:t>
            </a:r>
          </a:p>
        </p:txBody>
      </p:sp>
      <p:sp>
        <p:nvSpPr>
          <p:cNvPr id="32" name="Flowchart: Alternate Process 31">
            <a:extLst>
              <a:ext uri="{FF2B5EF4-FFF2-40B4-BE49-F238E27FC236}">
                <a16:creationId xmlns:a16="http://schemas.microsoft.com/office/drawing/2014/main" id="{5B28A042-4DB7-68E6-EFD8-3980841DD79B}"/>
              </a:ext>
            </a:extLst>
          </p:cNvPr>
          <p:cNvSpPr/>
          <p:nvPr/>
        </p:nvSpPr>
        <p:spPr>
          <a:xfrm>
            <a:off x="5480615" y="4179364"/>
            <a:ext cx="2326821" cy="1051560"/>
          </a:xfrm>
          <a:prstGeom prst="flowChartAlternateProcess">
            <a:avLst/>
          </a:prstGeom>
          <a:solidFill>
            <a:schemeClr val="bg1"/>
          </a:solidFill>
          <a:ln w="38100">
            <a:solidFill>
              <a:srgbClr val="52B9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TextBox 27">
            <a:extLst>
              <a:ext uri="{FF2B5EF4-FFF2-40B4-BE49-F238E27FC236}">
                <a16:creationId xmlns:a16="http://schemas.microsoft.com/office/drawing/2014/main" id="{4525FE4D-F7B7-CD24-B0C5-1B63CE41C35D}"/>
              </a:ext>
            </a:extLst>
          </p:cNvPr>
          <p:cNvSpPr txBox="1"/>
          <p:nvPr/>
        </p:nvSpPr>
        <p:spPr>
          <a:xfrm>
            <a:off x="5510141" y="4557421"/>
            <a:ext cx="2326821" cy="646986"/>
          </a:xfrm>
          <a:prstGeom prst="flowChartAlternateProcess">
            <a:avLst/>
          </a:prstGeom>
          <a:noFill/>
          <a:ln w="19050">
            <a:noFill/>
          </a:ln>
        </p:spPr>
        <p:txBody>
          <a:bodyPr wrap="square" rtlCol="0">
            <a:spAutoFit/>
          </a:bodyPr>
          <a:lstStyle/>
          <a:p>
            <a:pPr lvl="0"/>
            <a:r>
              <a:rPr lang="en-AU" sz="1600" dirty="0">
                <a:latin typeface="Gotham Rounded Book" pitchFamily="50" charset="0"/>
              </a:rPr>
              <a:t>Wellness apps for guided mindfulness.</a:t>
            </a:r>
          </a:p>
        </p:txBody>
      </p:sp>
      <p:sp>
        <p:nvSpPr>
          <p:cNvPr id="33" name="Flowchart: Terminator 32">
            <a:extLst>
              <a:ext uri="{FF2B5EF4-FFF2-40B4-BE49-F238E27FC236}">
                <a16:creationId xmlns:a16="http://schemas.microsoft.com/office/drawing/2014/main" id="{D7AAA650-434D-4FD1-9808-03C0D185F3BE}"/>
              </a:ext>
            </a:extLst>
          </p:cNvPr>
          <p:cNvSpPr/>
          <p:nvPr/>
        </p:nvSpPr>
        <p:spPr>
          <a:xfrm>
            <a:off x="880779" y="1724315"/>
            <a:ext cx="350252" cy="127783"/>
          </a:xfrm>
          <a:prstGeom prst="flowChartTerminator">
            <a:avLst/>
          </a:prstGeom>
          <a:solidFill>
            <a:srgbClr val="004987"/>
          </a:solidFill>
          <a:ln>
            <a:solidFill>
              <a:srgbClr val="0049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4" name="Flowchart: Terminator 33">
            <a:extLst>
              <a:ext uri="{FF2B5EF4-FFF2-40B4-BE49-F238E27FC236}">
                <a16:creationId xmlns:a16="http://schemas.microsoft.com/office/drawing/2014/main" id="{9A671B1B-DC57-D964-01C5-0D9026E9C4BB}"/>
              </a:ext>
            </a:extLst>
          </p:cNvPr>
          <p:cNvSpPr/>
          <p:nvPr/>
        </p:nvSpPr>
        <p:spPr>
          <a:xfrm>
            <a:off x="7327032" y="1655818"/>
            <a:ext cx="350252" cy="127783"/>
          </a:xfrm>
          <a:prstGeom prst="flowChartTerminator">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5" name="Flowchart: Terminator 34">
            <a:extLst>
              <a:ext uri="{FF2B5EF4-FFF2-40B4-BE49-F238E27FC236}">
                <a16:creationId xmlns:a16="http://schemas.microsoft.com/office/drawing/2014/main" id="{CEABF3D9-C7DC-1CFC-891D-324FDFF808D2}"/>
              </a:ext>
            </a:extLst>
          </p:cNvPr>
          <p:cNvSpPr/>
          <p:nvPr/>
        </p:nvSpPr>
        <p:spPr>
          <a:xfrm>
            <a:off x="982707" y="4308692"/>
            <a:ext cx="350252" cy="127783"/>
          </a:xfrm>
          <a:prstGeom prst="flowChartTerminator">
            <a:avLst/>
          </a:prstGeom>
          <a:solidFill>
            <a:srgbClr val="E31D1A"/>
          </a:solidFill>
          <a:ln>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6" name="Flowchart: Terminator 35">
            <a:extLst>
              <a:ext uri="{FF2B5EF4-FFF2-40B4-BE49-F238E27FC236}">
                <a16:creationId xmlns:a16="http://schemas.microsoft.com/office/drawing/2014/main" id="{29373896-FE80-2C8C-2C31-E8CEA67FB969}"/>
              </a:ext>
            </a:extLst>
          </p:cNvPr>
          <p:cNvSpPr/>
          <p:nvPr/>
        </p:nvSpPr>
        <p:spPr>
          <a:xfrm>
            <a:off x="7297506" y="4304501"/>
            <a:ext cx="350252" cy="127783"/>
          </a:xfrm>
          <a:prstGeom prst="flowChartTerminator">
            <a:avLst/>
          </a:prstGeom>
          <a:solidFill>
            <a:srgbClr val="52B9E9"/>
          </a:solidFill>
          <a:ln>
            <a:solidFill>
              <a:srgbClr val="52B9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0" name="Group 39">
            <a:extLst>
              <a:ext uri="{FF2B5EF4-FFF2-40B4-BE49-F238E27FC236}">
                <a16:creationId xmlns:a16="http://schemas.microsoft.com/office/drawing/2014/main" id="{BCD5B599-321D-CAF0-0D18-D23DD0C80822}"/>
              </a:ext>
            </a:extLst>
          </p:cNvPr>
          <p:cNvGrpSpPr/>
          <p:nvPr/>
        </p:nvGrpSpPr>
        <p:grpSpPr>
          <a:xfrm>
            <a:off x="-1" y="6115050"/>
            <a:ext cx="12192001" cy="776654"/>
            <a:chOff x="-1" y="6115050"/>
            <a:chExt cx="12192001" cy="776654"/>
          </a:xfrm>
        </p:grpSpPr>
        <p:cxnSp>
          <p:nvCxnSpPr>
            <p:cNvPr id="41" name="Straight Connector 40">
              <a:extLst>
                <a:ext uri="{FF2B5EF4-FFF2-40B4-BE49-F238E27FC236}">
                  <a16:creationId xmlns:a16="http://schemas.microsoft.com/office/drawing/2014/main" id="{A1523405-B68D-03A1-9729-0EB87F19226A}"/>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E977AB32-6568-BBB8-D198-59D14D0FF08F}"/>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CC980515-E3F2-2CE9-76D6-B7AFD8CBC6B0}"/>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73CCFC16-F028-48A0-C2E9-BBF063AC5492}"/>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57" name="Flowchart: Delay 56">
            <a:extLst>
              <a:ext uri="{FF2B5EF4-FFF2-40B4-BE49-F238E27FC236}">
                <a16:creationId xmlns:a16="http://schemas.microsoft.com/office/drawing/2014/main" id="{D0AE8F5F-031D-0BEF-E324-83F99992D05A}"/>
              </a:ext>
            </a:extLst>
          </p:cNvPr>
          <p:cNvSpPr/>
          <p:nvPr/>
        </p:nvSpPr>
        <p:spPr>
          <a:xfrm rot="16200000">
            <a:off x="10703486" y="4046881"/>
            <a:ext cx="1992849" cy="1570333"/>
          </a:xfrm>
          <a:prstGeom prst="flowChartDelay">
            <a:avLst/>
          </a:prstGeom>
          <a:solidFill>
            <a:srgbClr val="E31D1A"/>
          </a:solidFill>
          <a:ln>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9" name="Flowchart: Connector 58">
            <a:extLst>
              <a:ext uri="{FF2B5EF4-FFF2-40B4-BE49-F238E27FC236}">
                <a16:creationId xmlns:a16="http://schemas.microsoft.com/office/drawing/2014/main" id="{9DA2C484-6A61-2749-1B5C-B9C02BF7B795}"/>
              </a:ext>
            </a:extLst>
          </p:cNvPr>
          <p:cNvSpPr/>
          <p:nvPr/>
        </p:nvSpPr>
        <p:spPr>
          <a:xfrm rot="9109958">
            <a:off x="9324882" y="-688654"/>
            <a:ext cx="4173938" cy="4303947"/>
          </a:xfrm>
          <a:prstGeom prst="flowChartConnector">
            <a:avLst/>
          </a:prstGeom>
          <a:noFill/>
          <a:ln w="76200">
            <a:solidFill>
              <a:srgbClr val="003E5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Flowchart: Connector 59">
            <a:extLst>
              <a:ext uri="{FF2B5EF4-FFF2-40B4-BE49-F238E27FC236}">
                <a16:creationId xmlns:a16="http://schemas.microsoft.com/office/drawing/2014/main" id="{003D8643-D9FB-EEF9-1E8F-8A92AE532689}"/>
              </a:ext>
            </a:extLst>
          </p:cNvPr>
          <p:cNvSpPr/>
          <p:nvPr/>
        </p:nvSpPr>
        <p:spPr>
          <a:xfrm rot="5400000">
            <a:off x="9232338" y="-703944"/>
            <a:ext cx="4383317" cy="4310742"/>
          </a:xfrm>
          <a:prstGeom prst="flowChartConnector">
            <a:avLst/>
          </a:prstGeom>
          <a:solidFill>
            <a:srgbClr val="004987">
              <a:alpha val="40000"/>
            </a:srgbClr>
          </a:solidFill>
          <a:ln w="76200">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a:extLst>
              <a:ext uri="{FF2B5EF4-FFF2-40B4-BE49-F238E27FC236}">
                <a16:creationId xmlns:a16="http://schemas.microsoft.com/office/drawing/2014/main" id="{9286FC24-7BA3-DC00-3D85-D0C05AC4A545}"/>
              </a:ext>
            </a:extLst>
          </p:cNvPr>
          <p:cNvPicPr>
            <a:picLocks noChangeAspect="1"/>
          </p:cNvPicPr>
          <p:nvPr/>
        </p:nvPicPr>
        <p:blipFill>
          <a:blip r:embed="rId5">
            <a:alphaModFix amt="85000"/>
            <a:extLst>
              <a:ext uri="{28A0092B-C50C-407E-A947-70E740481C1C}">
                <a14:useLocalDpi xmlns:a14="http://schemas.microsoft.com/office/drawing/2010/main" val="0"/>
              </a:ext>
            </a:extLst>
          </a:blip>
          <a:srcRect r="64082"/>
          <a:stretch>
            <a:fillRect/>
          </a:stretch>
        </p:blipFill>
        <p:spPr>
          <a:xfrm rot="20442584">
            <a:off x="3170331" y="-15767851"/>
            <a:ext cx="7239062" cy="11336972"/>
          </a:xfrm>
          <a:prstGeom prst="rect">
            <a:avLst/>
          </a:prstGeom>
        </p:spPr>
      </p:pic>
      <p:pic>
        <p:nvPicPr>
          <p:cNvPr id="7" name="Picture 6">
            <a:extLst>
              <a:ext uri="{FF2B5EF4-FFF2-40B4-BE49-F238E27FC236}">
                <a16:creationId xmlns:a16="http://schemas.microsoft.com/office/drawing/2014/main" id="{28E6E3FA-4480-83C4-04BC-30330E0F5A20}"/>
              </a:ext>
            </a:extLst>
          </p:cNvPr>
          <p:cNvPicPr>
            <a:picLocks noChangeAspect="1"/>
          </p:cNvPicPr>
          <p:nvPr/>
        </p:nvPicPr>
        <p:blipFill>
          <a:blip r:embed="rId6">
            <a:extLst>
              <a:ext uri="{28A0092B-C50C-407E-A947-70E740481C1C}">
                <a14:useLocalDpi xmlns:a14="http://schemas.microsoft.com/office/drawing/2010/main" val="0"/>
              </a:ext>
            </a:extLst>
          </a:blip>
          <a:srcRect l="47802" t="-3206" b="-1"/>
          <a:stretch>
            <a:fillRect/>
          </a:stretch>
        </p:blipFill>
        <p:spPr>
          <a:xfrm>
            <a:off x="10914744" y="-2451919"/>
            <a:ext cx="2106738" cy="2343081"/>
          </a:xfrm>
          <a:prstGeom prst="rect">
            <a:avLst/>
          </a:prstGeom>
        </p:spPr>
      </p:pic>
      <p:pic>
        <p:nvPicPr>
          <p:cNvPr id="8" name="Picture 7">
            <a:extLst>
              <a:ext uri="{FF2B5EF4-FFF2-40B4-BE49-F238E27FC236}">
                <a16:creationId xmlns:a16="http://schemas.microsoft.com/office/drawing/2014/main" id="{FE796001-C125-223A-43A3-68532055C8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993271">
            <a:off x="6130563" y="-4791727"/>
            <a:ext cx="10322394" cy="8653241"/>
          </a:xfrm>
          <a:prstGeom prst="rect">
            <a:avLst/>
          </a:prstGeom>
        </p:spPr>
      </p:pic>
      <p:pic>
        <p:nvPicPr>
          <p:cNvPr id="9" name="Picture 8">
            <a:extLst>
              <a:ext uri="{FF2B5EF4-FFF2-40B4-BE49-F238E27FC236}">
                <a16:creationId xmlns:a16="http://schemas.microsoft.com/office/drawing/2014/main" id="{56339275-299F-C093-57B4-FCAC041D82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48431" y="4878134"/>
            <a:ext cx="1782901" cy="646986"/>
          </a:xfrm>
          <a:prstGeom prst="rect">
            <a:avLst/>
          </a:prstGeom>
        </p:spPr>
      </p:pic>
    </p:spTree>
    <p:extLst>
      <p:ext uri="{BB962C8B-B14F-4D97-AF65-F5344CB8AC3E}">
        <p14:creationId xmlns:p14="http://schemas.microsoft.com/office/powerpoint/2010/main" val="21460517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64">
            <a:extLst>
              <a:ext uri="{FF2B5EF4-FFF2-40B4-BE49-F238E27FC236}">
                <a16:creationId xmlns:a16="http://schemas.microsoft.com/office/drawing/2014/main" id="{1BFA2EF6-A2B2-626F-189E-0066D5E9CF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993271">
            <a:off x="2591019" y="2033"/>
            <a:ext cx="10322394" cy="8653241"/>
          </a:xfrm>
          <a:prstGeom prst="rect">
            <a:avLst/>
          </a:prstGeom>
        </p:spPr>
      </p:pic>
      <p:sp>
        <p:nvSpPr>
          <p:cNvPr id="4" name="Title 1">
            <a:extLst>
              <a:ext uri="{FF2B5EF4-FFF2-40B4-BE49-F238E27FC236}">
                <a16:creationId xmlns:a16="http://schemas.microsoft.com/office/drawing/2014/main" id="{ED041C2D-5632-4C10-C1F5-1892465A9428}"/>
              </a:ext>
            </a:extLst>
          </p:cNvPr>
          <p:cNvSpPr txBox="1">
            <a:spLocks/>
          </p:cNvSpPr>
          <p:nvPr/>
        </p:nvSpPr>
        <p:spPr>
          <a:xfrm>
            <a:off x="313131" y="681872"/>
            <a:ext cx="7772401" cy="523221"/>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dirty="0">
                <a:solidFill>
                  <a:srgbClr val="E31D1A"/>
                </a:solidFill>
                <a:latin typeface="Gotham Rounded Bold" panose="02000000000000000000" pitchFamily="50" charset="0"/>
              </a:rPr>
              <a:t>Mental Health First Aid </a:t>
            </a:r>
            <a:endParaRPr lang="en-AU" sz="3300" dirty="0">
              <a:solidFill>
                <a:srgbClr val="E31D1A"/>
              </a:solidFill>
              <a:latin typeface="Gotham Rounded Bold" panose="02000000000000000000" pitchFamily="50" charset="0"/>
            </a:endParaRPr>
          </a:p>
        </p:txBody>
      </p:sp>
      <p:pic>
        <p:nvPicPr>
          <p:cNvPr id="5" name="Picture 4">
            <a:extLst>
              <a:ext uri="{FF2B5EF4-FFF2-40B4-BE49-F238E27FC236}">
                <a16:creationId xmlns:a16="http://schemas.microsoft.com/office/drawing/2014/main" id="{D55B1595-7E04-5889-B8D2-BEBF28E52A97}"/>
              </a:ext>
            </a:extLst>
          </p:cNvPr>
          <p:cNvPicPr>
            <a:picLocks noChangeAspect="1"/>
          </p:cNvPicPr>
          <p:nvPr/>
        </p:nvPicPr>
        <p:blipFill>
          <a:blip r:embed="rId3">
            <a:extLst>
              <a:ext uri="{28A0092B-C50C-407E-A947-70E740481C1C}">
                <a14:useLocalDpi xmlns:a14="http://schemas.microsoft.com/office/drawing/2010/main" val="0"/>
              </a:ext>
            </a:extLst>
          </a:blip>
          <a:srcRect l="33718"/>
          <a:stretch>
            <a:fillRect/>
          </a:stretch>
        </p:blipFill>
        <p:spPr>
          <a:xfrm rot="21222692">
            <a:off x="2157119" y="-9223776"/>
            <a:ext cx="8799741" cy="7467884"/>
          </a:xfrm>
          <a:prstGeom prst="rect">
            <a:avLst/>
          </a:prstGeom>
        </p:spPr>
      </p:pic>
      <p:pic>
        <p:nvPicPr>
          <p:cNvPr id="9" name="Picture 8">
            <a:extLst>
              <a:ext uri="{FF2B5EF4-FFF2-40B4-BE49-F238E27FC236}">
                <a16:creationId xmlns:a16="http://schemas.microsoft.com/office/drawing/2014/main" id="{F338FD48-D079-1445-5E69-A75AF4B0A818}"/>
              </a:ext>
            </a:extLst>
          </p:cNvPr>
          <p:cNvPicPr>
            <a:picLocks noChangeAspect="1"/>
          </p:cNvPicPr>
          <p:nvPr/>
        </p:nvPicPr>
        <p:blipFill>
          <a:blip r:embed="rId4">
            <a:extLst>
              <a:ext uri="{28A0092B-C50C-407E-A947-70E740481C1C}">
                <a14:useLocalDpi xmlns:a14="http://schemas.microsoft.com/office/drawing/2010/main" val="0"/>
              </a:ext>
            </a:extLst>
          </a:blip>
          <a:srcRect t="1" b="48017"/>
          <a:stretch>
            <a:fillRect/>
          </a:stretch>
        </p:blipFill>
        <p:spPr>
          <a:xfrm>
            <a:off x="-7804983" y="-464853"/>
            <a:ext cx="7513856" cy="3274319"/>
          </a:xfrm>
          <a:prstGeom prst="rect">
            <a:avLst/>
          </a:prstGeom>
        </p:spPr>
      </p:pic>
      <p:pic>
        <p:nvPicPr>
          <p:cNvPr id="10" name="Picture 9">
            <a:extLst>
              <a:ext uri="{FF2B5EF4-FFF2-40B4-BE49-F238E27FC236}">
                <a16:creationId xmlns:a16="http://schemas.microsoft.com/office/drawing/2014/main" id="{7C6C4B03-6D21-6E90-DA3A-7B957DCBD631}"/>
              </a:ext>
            </a:extLst>
          </p:cNvPr>
          <p:cNvPicPr>
            <a:picLocks noChangeAspect="1"/>
          </p:cNvPicPr>
          <p:nvPr/>
        </p:nvPicPr>
        <p:blipFill>
          <a:blip r:embed="rId4">
            <a:extLst>
              <a:ext uri="{28A0092B-C50C-407E-A947-70E740481C1C}">
                <a14:useLocalDpi xmlns:a14="http://schemas.microsoft.com/office/drawing/2010/main" val="0"/>
              </a:ext>
            </a:extLst>
          </a:blip>
          <a:srcRect t="50770" b="23058"/>
          <a:stretch>
            <a:fillRect/>
          </a:stretch>
        </p:blipFill>
        <p:spPr>
          <a:xfrm>
            <a:off x="-9542414" y="3178237"/>
            <a:ext cx="9390165" cy="2060231"/>
          </a:xfrm>
          <a:prstGeom prst="rect">
            <a:avLst/>
          </a:prstGeom>
        </p:spPr>
      </p:pic>
      <p:sp>
        <p:nvSpPr>
          <p:cNvPr id="11" name="TextBox 10">
            <a:extLst>
              <a:ext uri="{FF2B5EF4-FFF2-40B4-BE49-F238E27FC236}">
                <a16:creationId xmlns:a16="http://schemas.microsoft.com/office/drawing/2014/main" id="{CE9995BA-2AF0-A7C4-6E33-7005C8A6248E}"/>
              </a:ext>
            </a:extLst>
          </p:cNvPr>
          <p:cNvSpPr txBox="1"/>
          <p:nvPr/>
        </p:nvSpPr>
        <p:spPr>
          <a:xfrm>
            <a:off x="9028040" y="3641342"/>
            <a:ext cx="10882312" cy="338554"/>
          </a:xfrm>
          <a:prstGeom prst="rect">
            <a:avLst/>
          </a:prstGeom>
          <a:noFill/>
        </p:spPr>
        <p:txBody>
          <a:bodyPr wrap="square">
            <a:spAutoFit/>
          </a:bodyPr>
          <a:lstStyle/>
          <a:p>
            <a:r>
              <a:rPr lang="en-AU" sz="1600" dirty="0">
                <a:solidFill>
                  <a:srgbClr val="004987"/>
                </a:solidFill>
                <a:latin typeface="Gotham Rounded Medium" pitchFamily="50" charset="0"/>
              </a:rPr>
              <a:t>Scan the QR code</a:t>
            </a:r>
          </a:p>
        </p:txBody>
      </p:sp>
      <p:grpSp>
        <p:nvGrpSpPr>
          <p:cNvPr id="12" name="Group 11">
            <a:extLst>
              <a:ext uri="{FF2B5EF4-FFF2-40B4-BE49-F238E27FC236}">
                <a16:creationId xmlns:a16="http://schemas.microsoft.com/office/drawing/2014/main" id="{3EE3846A-4310-ED58-6F5F-E608BD0B570D}"/>
              </a:ext>
            </a:extLst>
          </p:cNvPr>
          <p:cNvGrpSpPr/>
          <p:nvPr/>
        </p:nvGrpSpPr>
        <p:grpSpPr>
          <a:xfrm>
            <a:off x="-1" y="6115050"/>
            <a:ext cx="12192001" cy="776654"/>
            <a:chOff x="-1" y="6115050"/>
            <a:chExt cx="12192001" cy="776654"/>
          </a:xfrm>
        </p:grpSpPr>
        <p:cxnSp>
          <p:nvCxnSpPr>
            <p:cNvPr id="13" name="Straight Connector 12">
              <a:extLst>
                <a:ext uri="{FF2B5EF4-FFF2-40B4-BE49-F238E27FC236}">
                  <a16:creationId xmlns:a16="http://schemas.microsoft.com/office/drawing/2014/main" id="{0FA5A8EC-7688-C6A1-DA17-FD59EC441A4B}"/>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C16AE5E4-9FAD-D9C2-97DB-17E96B6D9FBE}"/>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A3E9EA49-673D-D854-C5B9-E44D8AFC4AA7}"/>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4F8BA290-8BE3-B04C-4817-52C550260876}"/>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1" name="TextBox 20">
            <a:extLst>
              <a:ext uri="{FF2B5EF4-FFF2-40B4-BE49-F238E27FC236}">
                <a16:creationId xmlns:a16="http://schemas.microsoft.com/office/drawing/2014/main" id="{AFA65B96-B631-2063-3905-601D45C5DA3F}"/>
              </a:ext>
            </a:extLst>
          </p:cNvPr>
          <p:cNvSpPr txBox="1"/>
          <p:nvPr/>
        </p:nvSpPr>
        <p:spPr>
          <a:xfrm>
            <a:off x="811359" y="1497213"/>
            <a:ext cx="5645510" cy="1323439"/>
          </a:xfrm>
          <a:prstGeom prst="rect">
            <a:avLst/>
          </a:prstGeom>
          <a:noFill/>
        </p:spPr>
        <p:txBody>
          <a:bodyPr wrap="square">
            <a:spAutoFit/>
          </a:bodyPr>
          <a:lstStyle/>
          <a:p>
            <a:pPr algn="just"/>
            <a:r>
              <a:rPr lang="en-AU" sz="1600" b="0" i="0" dirty="0">
                <a:effectLst/>
                <a:latin typeface="Gotham Rounded Book" pitchFamily="50" charset="0"/>
              </a:rPr>
              <a:t>Cystic Fibrosis Queensland offers </a:t>
            </a:r>
            <a:r>
              <a:rPr lang="en-AU" sz="1600" i="0" dirty="0">
                <a:solidFill>
                  <a:srgbClr val="004987"/>
                </a:solidFill>
                <a:effectLst/>
                <a:latin typeface="Gotham Rounded Bold" panose="02000000000000000000" pitchFamily="50" charset="0"/>
              </a:rPr>
              <a:t>Mental Health First Aid (MHFA) </a:t>
            </a:r>
            <a:r>
              <a:rPr lang="en-AU" sz="1600" b="0" i="0" dirty="0">
                <a:effectLst/>
                <a:latin typeface="Gotham Rounded Book" pitchFamily="50" charset="0"/>
              </a:rPr>
              <a:t>– a nationally accredited, evidence-based training program that teaches participants how to identify, understand and respond to mental health challenges.</a:t>
            </a:r>
            <a:endParaRPr lang="en-AU" sz="1600" dirty="0"/>
          </a:p>
        </p:txBody>
      </p:sp>
      <p:sp>
        <p:nvSpPr>
          <p:cNvPr id="23" name="TextBox 22">
            <a:extLst>
              <a:ext uri="{FF2B5EF4-FFF2-40B4-BE49-F238E27FC236}">
                <a16:creationId xmlns:a16="http://schemas.microsoft.com/office/drawing/2014/main" id="{EFDD97D0-2F39-D763-4F69-F285D9083EAE}"/>
              </a:ext>
            </a:extLst>
          </p:cNvPr>
          <p:cNvSpPr txBox="1"/>
          <p:nvPr/>
        </p:nvSpPr>
        <p:spPr>
          <a:xfrm>
            <a:off x="770331" y="3020825"/>
            <a:ext cx="5727567" cy="830997"/>
          </a:xfrm>
          <a:prstGeom prst="rect">
            <a:avLst/>
          </a:prstGeom>
          <a:noFill/>
        </p:spPr>
        <p:txBody>
          <a:bodyPr wrap="square">
            <a:spAutoFit/>
          </a:bodyPr>
          <a:lstStyle/>
          <a:p>
            <a:r>
              <a:rPr lang="en-AU" sz="1600" b="0" i="0" dirty="0">
                <a:effectLst/>
                <a:latin typeface="Gotham Rounded Book" pitchFamily="50" charset="0"/>
              </a:rPr>
              <a:t>This two-day, in-person course equips individuals with the practical skills and confidence to support someone experiencing a mental health problem or crisis.</a:t>
            </a:r>
            <a:endParaRPr lang="en-AU" sz="1600" dirty="0"/>
          </a:p>
        </p:txBody>
      </p:sp>
      <p:sp>
        <p:nvSpPr>
          <p:cNvPr id="25" name="TextBox 24">
            <a:extLst>
              <a:ext uri="{FF2B5EF4-FFF2-40B4-BE49-F238E27FC236}">
                <a16:creationId xmlns:a16="http://schemas.microsoft.com/office/drawing/2014/main" id="{E2F53C8D-7795-2E73-815B-F220A7114F22}"/>
              </a:ext>
            </a:extLst>
          </p:cNvPr>
          <p:cNvSpPr txBox="1"/>
          <p:nvPr/>
        </p:nvSpPr>
        <p:spPr>
          <a:xfrm>
            <a:off x="775734" y="4142220"/>
            <a:ext cx="5484174" cy="830997"/>
          </a:xfrm>
          <a:prstGeom prst="rect">
            <a:avLst/>
          </a:prstGeom>
          <a:noFill/>
        </p:spPr>
        <p:txBody>
          <a:bodyPr wrap="square">
            <a:spAutoFit/>
          </a:bodyPr>
          <a:lstStyle/>
          <a:p>
            <a:pPr algn="just"/>
            <a:r>
              <a:rPr lang="en-AU" sz="1600" b="0" i="0" dirty="0">
                <a:effectLst/>
                <a:latin typeface="Gotham Rounded Book" pitchFamily="50" charset="0"/>
              </a:rPr>
              <a:t>This program is provided free of charge to all Cystic Fibrosis Queensland members across Australia, including their family members and carers.</a:t>
            </a:r>
            <a:endParaRPr lang="en-AU" sz="1600" dirty="0"/>
          </a:p>
        </p:txBody>
      </p:sp>
      <p:pic>
        <p:nvPicPr>
          <p:cNvPr id="29" name="Picture 28">
            <a:extLst>
              <a:ext uri="{FF2B5EF4-FFF2-40B4-BE49-F238E27FC236}">
                <a16:creationId xmlns:a16="http://schemas.microsoft.com/office/drawing/2014/main" id="{D92FF951-2282-CAB9-E2F0-41BD361E8535}"/>
              </a:ext>
            </a:extLst>
          </p:cNvPr>
          <p:cNvPicPr>
            <a:picLocks noChangeAspect="1"/>
          </p:cNvPicPr>
          <p:nvPr/>
        </p:nvPicPr>
        <p:blipFill>
          <a:blip r:embed="rId5">
            <a:extLst>
              <a:ext uri="{28A0092B-C50C-407E-A947-70E740481C1C}">
                <a14:useLocalDpi xmlns:a14="http://schemas.microsoft.com/office/drawing/2010/main" val="0"/>
              </a:ext>
            </a:extLst>
          </a:blip>
          <a:srcRect l="31750" t="28701" r="31308" b="29682"/>
          <a:stretch>
            <a:fillRect/>
          </a:stretch>
        </p:blipFill>
        <p:spPr>
          <a:xfrm>
            <a:off x="7462008" y="3471481"/>
            <a:ext cx="1560536" cy="1473741"/>
          </a:xfrm>
          <a:prstGeom prst="rect">
            <a:avLst/>
          </a:prstGeom>
        </p:spPr>
      </p:pic>
      <p:sp>
        <p:nvSpPr>
          <p:cNvPr id="30" name="TextBox 29">
            <a:extLst>
              <a:ext uri="{FF2B5EF4-FFF2-40B4-BE49-F238E27FC236}">
                <a16:creationId xmlns:a16="http://schemas.microsoft.com/office/drawing/2014/main" id="{2FF8264E-40AA-5CDF-4072-E9A6CF190013}"/>
              </a:ext>
            </a:extLst>
          </p:cNvPr>
          <p:cNvSpPr txBox="1"/>
          <p:nvPr/>
        </p:nvSpPr>
        <p:spPr>
          <a:xfrm>
            <a:off x="9022544" y="4433738"/>
            <a:ext cx="10882312" cy="338554"/>
          </a:xfrm>
          <a:prstGeom prst="rect">
            <a:avLst/>
          </a:prstGeom>
          <a:noFill/>
        </p:spPr>
        <p:txBody>
          <a:bodyPr wrap="square">
            <a:spAutoFit/>
          </a:bodyPr>
          <a:lstStyle/>
          <a:p>
            <a:r>
              <a:rPr lang="en-US" sz="1600" dirty="0">
                <a:solidFill>
                  <a:srgbClr val="004987"/>
                </a:solidFill>
                <a:latin typeface="Gotham Rounded Medium" pitchFamily="50" charset="0"/>
                <a:hlinkClick r:id="rId6">
                  <a:extLst>
                    <a:ext uri="{A12FA001-AC4F-418D-AE19-62706E023703}">
                      <ahyp:hlinkClr xmlns:ahyp="http://schemas.microsoft.com/office/drawing/2018/hyperlinkcolor" val="tx"/>
                    </a:ext>
                  </a:extLst>
                </a:hlinkClick>
              </a:rPr>
              <a:t>C</a:t>
            </a:r>
            <a:r>
              <a:rPr lang="en-AU" sz="1600" dirty="0">
                <a:solidFill>
                  <a:srgbClr val="004987"/>
                </a:solidFill>
                <a:latin typeface="Gotham Rounded Medium" pitchFamily="50" charset="0"/>
                <a:hlinkClick r:id="rId6">
                  <a:extLst>
                    <a:ext uri="{A12FA001-AC4F-418D-AE19-62706E023703}">
                      <ahyp:hlinkClr xmlns:ahyp="http://schemas.microsoft.com/office/drawing/2018/hyperlinkcolor" val="tx"/>
                    </a:ext>
                  </a:extLst>
                </a:hlinkClick>
              </a:rPr>
              <a:t>lick here</a:t>
            </a:r>
            <a:endParaRPr lang="en-AU" sz="1600" dirty="0">
              <a:solidFill>
                <a:srgbClr val="004987"/>
              </a:solidFill>
              <a:latin typeface="Gotham Rounded Medium" pitchFamily="50" charset="0"/>
            </a:endParaRPr>
          </a:p>
        </p:txBody>
      </p:sp>
      <p:sp>
        <p:nvSpPr>
          <p:cNvPr id="31" name="TextBox 30">
            <a:extLst>
              <a:ext uri="{FF2B5EF4-FFF2-40B4-BE49-F238E27FC236}">
                <a16:creationId xmlns:a16="http://schemas.microsoft.com/office/drawing/2014/main" id="{0D9FBD88-93EB-40FA-7784-57489CE46813}"/>
              </a:ext>
            </a:extLst>
          </p:cNvPr>
          <p:cNvSpPr txBox="1"/>
          <p:nvPr/>
        </p:nvSpPr>
        <p:spPr>
          <a:xfrm>
            <a:off x="9022544" y="4052961"/>
            <a:ext cx="1131114" cy="338554"/>
          </a:xfrm>
          <a:prstGeom prst="rect">
            <a:avLst/>
          </a:prstGeom>
          <a:noFill/>
        </p:spPr>
        <p:txBody>
          <a:bodyPr wrap="square">
            <a:spAutoFit/>
          </a:bodyPr>
          <a:lstStyle/>
          <a:p>
            <a:r>
              <a:rPr lang="en-AU" sz="1600" dirty="0">
                <a:solidFill>
                  <a:srgbClr val="E31D1A"/>
                </a:solidFill>
                <a:latin typeface="Gotham Rounded Bold" panose="02000000000000000000" pitchFamily="50" charset="0"/>
              </a:rPr>
              <a:t>OR</a:t>
            </a:r>
          </a:p>
        </p:txBody>
      </p:sp>
      <p:pic>
        <p:nvPicPr>
          <p:cNvPr id="42" name="Graphic 41" descr="Play with solid fill">
            <a:extLst>
              <a:ext uri="{FF2B5EF4-FFF2-40B4-BE49-F238E27FC236}">
                <a16:creationId xmlns:a16="http://schemas.microsoft.com/office/drawing/2014/main" id="{5C91FB7D-A70C-5E98-9E08-05D9A79BAC9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8534" y="1475827"/>
            <a:ext cx="457200" cy="457200"/>
          </a:xfrm>
          <a:prstGeom prst="rect">
            <a:avLst/>
          </a:prstGeom>
        </p:spPr>
      </p:pic>
      <p:pic>
        <p:nvPicPr>
          <p:cNvPr id="43" name="Graphic 42" descr="Play with solid fill">
            <a:extLst>
              <a:ext uri="{FF2B5EF4-FFF2-40B4-BE49-F238E27FC236}">
                <a16:creationId xmlns:a16="http://schemas.microsoft.com/office/drawing/2014/main" id="{20B51C0E-02E6-E6C8-3C15-0B1C37E5233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07635" y="2947435"/>
            <a:ext cx="457200" cy="457200"/>
          </a:xfrm>
          <a:prstGeom prst="rect">
            <a:avLst/>
          </a:prstGeom>
        </p:spPr>
      </p:pic>
      <p:pic>
        <p:nvPicPr>
          <p:cNvPr id="44" name="Graphic 43" descr="Play with solid fill">
            <a:extLst>
              <a:ext uri="{FF2B5EF4-FFF2-40B4-BE49-F238E27FC236}">
                <a16:creationId xmlns:a16="http://schemas.microsoft.com/office/drawing/2014/main" id="{0393E7DE-7543-A29D-C329-2EAD08790A9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07635" y="4078367"/>
            <a:ext cx="457200" cy="457200"/>
          </a:xfrm>
          <a:prstGeom prst="rect">
            <a:avLst/>
          </a:prstGeom>
        </p:spPr>
      </p:pic>
      <p:sp>
        <p:nvSpPr>
          <p:cNvPr id="53" name="Rectangle: Rounded Corners 52">
            <a:extLst>
              <a:ext uri="{FF2B5EF4-FFF2-40B4-BE49-F238E27FC236}">
                <a16:creationId xmlns:a16="http://schemas.microsoft.com/office/drawing/2014/main" id="{FA0A075B-5CAF-E57E-BED2-1A052FB3A7D1}"/>
              </a:ext>
            </a:extLst>
          </p:cNvPr>
          <p:cNvSpPr/>
          <p:nvPr/>
        </p:nvSpPr>
        <p:spPr>
          <a:xfrm>
            <a:off x="7420478" y="3468321"/>
            <a:ext cx="3821263" cy="1504896"/>
          </a:xfrm>
          <a:prstGeom prst="roundRect">
            <a:avLst/>
          </a:prstGeom>
          <a:noFill/>
          <a:ln w="3810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4" name="TextBox 53">
            <a:extLst>
              <a:ext uri="{FF2B5EF4-FFF2-40B4-BE49-F238E27FC236}">
                <a16:creationId xmlns:a16="http://schemas.microsoft.com/office/drawing/2014/main" id="{F444ECED-C6B6-B843-2017-2BD242297DDC}"/>
              </a:ext>
            </a:extLst>
          </p:cNvPr>
          <p:cNvSpPr txBox="1"/>
          <p:nvPr/>
        </p:nvSpPr>
        <p:spPr>
          <a:xfrm>
            <a:off x="7401090" y="3003010"/>
            <a:ext cx="2752568" cy="400110"/>
          </a:xfrm>
          <a:prstGeom prst="rect">
            <a:avLst/>
          </a:prstGeom>
          <a:noFill/>
        </p:spPr>
        <p:txBody>
          <a:bodyPr wrap="square">
            <a:spAutoFit/>
          </a:bodyPr>
          <a:lstStyle/>
          <a:p>
            <a:r>
              <a:rPr lang="en-AU" sz="2000" dirty="0">
                <a:solidFill>
                  <a:srgbClr val="003E52"/>
                </a:solidFill>
                <a:latin typeface="Gotham Rounded Medium" pitchFamily="50" charset="0"/>
              </a:rPr>
              <a:t>Learn more:</a:t>
            </a:r>
          </a:p>
        </p:txBody>
      </p:sp>
      <p:pic>
        <p:nvPicPr>
          <p:cNvPr id="55" name="Picture 54">
            <a:extLst>
              <a:ext uri="{FF2B5EF4-FFF2-40B4-BE49-F238E27FC236}">
                <a16:creationId xmlns:a16="http://schemas.microsoft.com/office/drawing/2014/main" id="{92EE065A-56C1-C820-24CA-10515BEDEBD6}"/>
              </a:ext>
            </a:extLst>
          </p:cNvPr>
          <p:cNvPicPr>
            <a:picLocks noChangeAspect="1"/>
          </p:cNvPicPr>
          <p:nvPr/>
        </p:nvPicPr>
        <p:blipFill>
          <a:blip r:embed="rId10">
            <a:extLst>
              <a:ext uri="{28A0092B-C50C-407E-A947-70E740481C1C}">
                <a14:useLocalDpi xmlns:a14="http://schemas.microsoft.com/office/drawing/2010/main" val="0"/>
              </a:ext>
            </a:extLst>
          </a:blip>
          <a:srcRect l="34687" t="29861" r="33640" b="16944"/>
          <a:stretch>
            <a:fillRect/>
          </a:stretch>
        </p:blipFill>
        <p:spPr>
          <a:xfrm>
            <a:off x="-5814906" y="6891704"/>
            <a:ext cx="4185539" cy="3954243"/>
          </a:xfrm>
          <a:prstGeom prst="rect">
            <a:avLst/>
          </a:prstGeom>
        </p:spPr>
      </p:pic>
      <p:sp>
        <p:nvSpPr>
          <p:cNvPr id="57" name="Rectangle: Rounded Corners 56">
            <a:extLst>
              <a:ext uri="{FF2B5EF4-FFF2-40B4-BE49-F238E27FC236}">
                <a16:creationId xmlns:a16="http://schemas.microsoft.com/office/drawing/2014/main" id="{9939B599-723C-6E5A-690B-2CB494BDABDA}"/>
              </a:ext>
            </a:extLst>
          </p:cNvPr>
          <p:cNvSpPr/>
          <p:nvPr/>
        </p:nvSpPr>
        <p:spPr>
          <a:xfrm>
            <a:off x="770331" y="2975136"/>
            <a:ext cx="5861026" cy="977432"/>
          </a:xfrm>
          <a:prstGeom prst="roundRect">
            <a:avLst/>
          </a:prstGeom>
          <a:solidFill>
            <a:srgbClr val="E31D1A">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8" name="Rectangle: Rounded Corners 57">
            <a:extLst>
              <a:ext uri="{FF2B5EF4-FFF2-40B4-BE49-F238E27FC236}">
                <a16:creationId xmlns:a16="http://schemas.microsoft.com/office/drawing/2014/main" id="{AC5DFCB6-D762-418F-F5A4-ABF8C5873E07}"/>
              </a:ext>
            </a:extLst>
          </p:cNvPr>
          <p:cNvSpPr/>
          <p:nvPr/>
        </p:nvSpPr>
        <p:spPr>
          <a:xfrm>
            <a:off x="770331" y="4079821"/>
            <a:ext cx="5861026" cy="977432"/>
          </a:xfrm>
          <a:prstGeom prst="roundRect">
            <a:avLst/>
          </a:prstGeom>
          <a:solidFill>
            <a:srgbClr val="004987">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0" name="Rectangle: Rounded Corners 59">
            <a:extLst>
              <a:ext uri="{FF2B5EF4-FFF2-40B4-BE49-F238E27FC236}">
                <a16:creationId xmlns:a16="http://schemas.microsoft.com/office/drawing/2014/main" id="{B516018E-169C-BE0E-02BC-00D9A61F535D}"/>
              </a:ext>
            </a:extLst>
          </p:cNvPr>
          <p:cNvSpPr/>
          <p:nvPr/>
        </p:nvSpPr>
        <p:spPr>
          <a:xfrm>
            <a:off x="783350" y="1445116"/>
            <a:ext cx="5848007" cy="1402767"/>
          </a:xfrm>
          <a:prstGeom prst="roundRect">
            <a:avLst/>
          </a:prstGeom>
          <a:solidFill>
            <a:srgbClr val="003E52">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6" name="TextBox 65">
            <a:extLst>
              <a:ext uri="{FF2B5EF4-FFF2-40B4-BE49-F238E27FC236}">
                <a16:creationId xmlns:a16="http://schemas.microsoft.com/office/drawing/2014/main" id="{EA8531A3-F4D6-1A48-F4BE-7EA6706A7D8D}"/>
              </a:ext>
            </a:extLst>
          </p:cNvPr>
          <p:cNvSpPr txBox="1"/>
          <p:nvPr/>
        </p:nvSpPr>
        <p:spPr>
          <a:xfrm>
            <a:off x="775734" y="5106316"/>
            <a:ext cx="3375675" cy="374571"/>
          </a:xfrm>
          <a:prstGeom prst="flowChartAlternateProcess">
            <a:avLst/>
          </a:prstGeom>
          <a:noFill/>
          <a:ln w="19050">
            <a:noFill/>
          </a:ln>
        </p:spPr>
        <p:txBody>
          <a:bodyPr wrap="square" rtlCol="0">
            <a:spAutoFit/>
          </a:bodyPr>
          <a:lstStyle/>
          <a:p>
            <a:pPr lvl="0"/>
            <a:r>
              <a:rPr lang="en-AU" sz="1600" dirty="0">
                <a:solidFill>
                  <a:srgbClr val="E31D1A"/>
                </a:solidFill>
                <a:latin typeface="Gotham Rounded Book" pitchFamily="50" charset="0"/>
              </a:rPr>
              <a:t>services@cfqld.org.au</a:t>
            </a:r>
          </a:p>
        </p:txBody>
      </p:sp>
      <p:pic>
        <p:nvPicPr>
          <p:cNvPr id="3" name="Picture 2">
            <a:extLst>
              <a:ext uri="{FF2B5EF4-FFF2-40B4-BE49-F238E27FC236}">
                <a16:creationId xmlns:a16="http://schemas.microsoft.com/office/drawing/2014/main" id="{A12998FC-1B33-DE7B-8BB1-1C509BD8F04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16986534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C2D5D-2789-B554-A4DC-5DF05D4028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C8BEF8E-722F-D44B-79E1-27B5C9CDC0DF}"/>
              </a:ext>
            </a:extLst>
          </p:cNvPr>
          <p:cNvPicPr>
            <a:picLocks noChangeAspect="1"/>
          </p:cNvPicPr>
          <p:nvPr/>
        </p:nvPicPr>
        <p:blipFill>
          <a:blip r:embed="rId3">
            <a:extLst>
              <a:ext uri="{28A0092B-C50C-407E-A947-70E740481C1C}">
                <a14:useLocalDpi xmlns:a14="http://schemas.microsoft.com/office/drawing/2010/main" val="0"/>
              </a:ext>
            </a:extLst>
          </a:blip>
          <a:srcRect t="1" b="48017"/>
          <a:stretch>
            <a:fillRect/>
          </a:stretch>
        </p:blipFill>
        <p:spPr>
          <a:xfrm>
            <a:off x="-208502" y="-248199"/>
            <a:ext cx="7513856" cy="3274319"/>
          </a:xfrm>
          <a:prstGeom prst="rect">
            <a:avLst/>
          </a:prstGeom>
        </p:spPr>
      </p:pic>
      <p:grpSp>
        <p:nvGrpSpPr>
          <p:cNvPr id="16" name="Group 15">
            <a:extLst>
              <a:ext uri="{FF2B5EF4-FFF2-40B4-BE49-F238E27FC236}">
                <a16:creationId xmlns:a16="http://schemas.microsoft.com/office/drawing/2014/main" id="{D75F8AB0-50B6-28B1-8125-90EDB012896D}"/>
              </a:ext>
            </a:extLst>
          </p:cNvPr>
          <p:cNvGrpSpPr/>
          <p:nvPr/>
        </p:nvGrpSpPr>
        <p:grpSpPr>
          <a:xfrm>
            <a:off x="-1" y="6115050"/>
            <a:ext cx="12192001" cy="776654"/>
            <a:chOff x="-1" y="6115050"/>
            <a:chExt cx="12192001" cy="776654"/>
          </a:xfrm>
        </p:grpSpPr>
        <p:cxnSp>
          <p:nvCxnSpPr>
            <p:cNvPr id="19" name="Straight Connector 18">
              <a:extLst>
                <a:ext uri="{FF2B5EF4-FFF2-40B4-BE49-F238E27FC236}">
                  <a16:creationId xmlns:a16="http://schemas.microsoft.com/office/drawing/2014/main" id="{EC212FD9-F1FF-A53F-1936-CA60E268C613}"/>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C9DE607-307E-E96F-8734-841B9290C63A}"/>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B20002A-30F8-978F-06E6-F3E2B4DC3F85}"/>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004FD43C-1357-8C81-D8BE-9CE1EB093A8D}"/>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7" name="Picture 6">
            <a:extLst>
              <a:ext uri="{FF2B5EF4-FFF2-40B4-BE49-F238E27FC236}">
                <a16:creationId xmlns:a16="http://schemas.microsoft.com/office/drawing/2014/main" id="{731952AD-3F57-8729-C14C-A64FD7C0FC31}"/>
              </a:ext>
            </a:extLst>
          </p:cNvPr>
          <p:cNvPicPr>
            <a:picLocks noChangeAspect="1"/>
          </p:cNvPicPr>
          <p:nvPr/>
        </p:nvPicPr>
        <p:blipFill>
          <a:blip r:embed="rId4">
            <a:alphaModFix amt="85000"/>
            <a:extLst>
              <a:ext uri="{28A0092B-C50C-407E-A947-70E740481C1C}">
                <a14:useLocalDpi xmlns:a14="http://schemas.microsoft.com/office/drawing/2010/main" val="0"/>
              </a:ext>
            </a:extLst>
          </a:blip>
          <a:srcRect r="64082"/>
          <a:stretch>
            <a:fillRect/>
          </a:stretch>
        </p:blipFill>
        <p:spPr>
          <a:xfrm rot="20058242">
            <a:off x="5887327" y="-6395883"/>
            <a:ext cx="7239062" cy="11336972"/>
          </a:xfrm>
          <a:prstGeom prst="rect">
            <a:avLst/>
          </a:prstGeom>
        </p:spPr>
      </p:pic>
      <p:pic>
        <p:nvPicPr>
          <p:cNvPr id="3" name="Picture 2">
            <a:extLst>
              <a:ext uri="{FF2B5EF4-FFF2-40B4-BE49-F238E27FC236}">
                <a16:creationId xmlns:a16="http://schemas.microsoft.com/office/drawing/2014/main" id="{9BC5B7F7-AFA1-F3D9-A25B-D821E3D91C4D}"/>
              </a:ext>
            </a:extLst>
          </p:cNvPr>
          <p:cNvPicPr>
            <a:picLocks noChangeAspect="1"/>
          </p:cNvPicPr>
          <p:nvPr/>
        </p:nvPicPr>
        <p:blipFill>
          <a:blip r:embed="rId3">
            <a:extLst>
              <a:ext uri="{28A0092B-C50C-407E-A947-70E740481C1C}">
                <a14:useLocalDpi xmlns:a14="http://schemas.microsoft.com/office/drawing/2010/main" val="0"/>
              </a:ext>
            </a:extLst>
          </a:blip>
          <a:srcRect t="50770" b="23058"/>
          <a:stretch>
            <a:fillRect/>
          </a:stretch>
        </p:blipFill>
        <p:spPr>
          <a:xfrm>
            <a:off x="-2084811" y="3097448"/>
            <a:ext cx="9390165" cy="2060231"/>
          </a:xfrm>
          <a:prstGeom prst="rect">
            <a:avLst/>
          </a:prstGeom>
        </p:spPr>
      </p:pic>
      <p:pic>
        <p:nvPicPr>
          <p:cNvPr id="6" name="Picture 5">
            <a:extLst>
              <a:ext uri="{FF2B5EF4-FFF2-40B4-BE49-F238E27FC236}">
                <a16:creationId xmlns:a16="http://schemas.microsoft.com/office/drawing/2014/main" id="{D558BDAF-8D49-9B15-F5D9-5C486607F126}"/>
              </a:ext>
            </a:extLst>
          </p:cNvPr>
          <p:cNvPicPr>
            <a:picLocks noChangeAspect="1"/>
          </p:cNvPicPr>
          <p:nvPr/>
        </p:nvPicPr>
        <p:blipFill>
          <a:blip r:embed="rId4">
            <a:extLst>
              <a:ext uri="{28A0092B-C50C-407E-A947-70E740481C1C}">
                <a14:useLocalDpi xmlns:a14="http://schemas.microsoft.com/office/drawing/2010/main" val="0"/>
              </a:ext>
            </a:extLst>
          </a:blip>
          <a:srcRect l="33718"/>
          <a:stretch>
            <a:fillRect/>
          </a:stretch>
        </p:blipFill>
        <p:spPr>
          <a:xfrm rot="20838350">
            <a:off x="4874115" y="148192"/>
            <a:ext cx="8799741" cy="7467884"/>
          </a:xfrm>
          <a:prstGeom prst="rect">
            <a:avLst/>
          </a:prstGeom>
        </p:spPr>
      </p:pic>
      <p:pic>
        <p:nvPicPr>
          <p:cNvPr id="5" name="Picture 4">
            <a:extLst>
              <a:ext uri="{FF2B5EF4-FFF2-40B4-BE49-F238E27FC236}">
                <a16:creationId xmlns:a16="http://schemas.microsoft.com/office/drawing/2014/main" id="{B3AFB046-4635-A888-17BB-942B30F753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8172" y="5026820"/>
            <a:ext cx="2642104" cy="958776"/>
          </a:xfrm>
          <a:prstGeom prst="rect">
            <a:avLst/>
          </a:prstGeom>
        </p:spPr>
      </p:pic>
    </p:spTree>
    <p:extLst>
      <p:ext uri="{BB962C8B-B14F-4D97-AF65-F5344CB8AC3E}">
        <p14:creationId xmlns:p14="http://schemas.microsoft.com/office/powerpoint/2010/main" val="1183157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5C4FB-DDC3-1E39-D58F-ABEDCAF5D599}"/>
              </a:ext>
            </a:extLst>
          </p:cNvPr>
          <p:cNvSpPr>
            <a:spLocks noGrp="1"/>
          </p:cNvSpPr>
          <p:nvPr>
            <p:ph type="title"/>
          </p:nvPr>
        </p:nvSpPr>
        <p:spPr/>
        <p:txBody>
          <a:bodyPr/>
          <a:lstStyle/>
          <a:p>
            <a:endParaRPr lang="en-AU"/>
          </a:p>
        </p:txBody>
      </p:sp>
      <p:sp>
        <p:nvSpPr>
          <p:cNvPr id="3" name="Content Placeholder 2">
            <a:extLst>
              <a:ext uri="{FF2B5EF4-FFF2-40B4-BE49-F238E27FC236}">
                <a16:creationId xmlns:a16="http://schemas.microsoft.com/office/drawing/2014/main" id="{B5853662-53C3-C630-B2B0-98F2D544F661}"/>
              </a:ext>
            </a:extLst>
          </p:cNvPr>
          <p:cNvSpPr>
            <a:spLocks noGrp="1"/>
          </p:cNvSpPr>
          <p:nvPr>
            <p:ph idx="1"/>
          </p:nvPr>
        </p:nvSpPr>
        <p:spPr/>
        <p:txBody>
          <a:bodyPr/>
          <a:lstStyle/>
          <a:p>
            <a:endParaRPr lang="en-AU"/>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title="Forms for PowerPoint">
                <a:extLst>
                  <a:ext uri="{FF2B5EF4-FFF2-40B4-BE49-F238E27FC236}">
                    <a16:creationId xmlns:a16="http://schemas.microsoft.com/office/drawing/2014/main" id="{7BCBD2C7-3A7C-6E1C-5E43-8A507C1123E7}"/>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5" name="Add-in 4" title="Forms for PowerPoint">
                <a:extLst>
                  <a:ext uri="{FF2B5EF4-FFF2-40B4-BE49-F238E27FC236}">
                    <a16:creationId xmlns:a16="http://schemas.microsoft.com/office/drawing/2014/main" id="{7BCBD2C7-3A7C-6E1C-5E43-8A507C1123E7}"/>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29288468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webextension1.xml><?xml version="1.0" encoding="utf-8"?>
<we:webextension xmlns:we="http://schemas.microsoft.com/office/webextensions/webextension/2010/11" id="{3CA0332D-579C-4DF1-867A-D5E6568917A9}">
  <we:reference id="wa104381526" version="1.0.0.2" store="en-US" storeType="OMEX"/>
  <we:alternateReferences>
    <we:reference id="WA104381526" version="1.0.0.2" store="WA104381526" storeType="OMEX"/>
  </we:alternateReferences>
  <we:properties>
    <we:property name="FormID" value="&quot;yEdGupeeUUeAGk3aOs9mfr6xi9LyElFJmcdWLy1o6odUMVdOUEJEUEc2OEVVODhCOFdVWVM2R0JNVy4u&quot;"/>
    <we:property name="FormMode" value="&quot;Runtim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40D2E34F9B3FB4A88B2693BE763B9FD" ma:contentTypeVersion="19" ma:contentTypeDescription="Create a new document." ma:contentTypeScope="" ma:versionID="b619154852793714e6f0655173efdaf6">
  <xsd:schema xmlns:xsd="http://www.w3.org/2001/XMLSchema" xmlns:xs="http://www.w3.org/2001/XMLSchema" xmlns:p="http://schemas.microsoft.com/office/2006/metadata/properties" xmlns:ns2="282563e3-54ed-41a0-81bd-91cada204bf4" xmlns:ns3="d5aa1ca9-d820-4695-82fe-bfb2c0685340" targetNamespace="http://schemas.microsoft.com/office/2006/metadata/properties" ma:root="true" ma:fieldsID="4c4b8993cc6fedcfa4a658b9d1b23f18" ns2:_="" ns3:_="">
    <xsd:import namespace="282563e3-54ed-41a0-81bd-91cada204bf4"/>
    <xsd:import namespace="d5aa1ca9-d820-4695-82fe-bfb2c068534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2563e3-54ed-41a0-81bd-91cada204b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d9d11a7-c28a-486a-a7c0-3d9fe1bfcf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a1ca9-d820-4695-82fe-bfb2c068534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2d0f55d-067a-4820-b2ff-40d9246b0ea0}" ma:internalName="TaxCatchAll" ma:showField="CatchAllData" ma:web="d5aa1ca9-d820-4695-82fe-bfb2c06853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2563e3-54ed-41a0-81bd-91cada204bf4">
      <Terms xmlns="http://schemas.microsoft.com/office/infopath/2007/PartnerControls"/>
    </lcf76f155ced4ddcb4097134ff3c332f>
    <_Flow_SignoffStatus xmlns="282563e3-54ed-41a0-81bd-91cada204bf4" xsi:nil="true"/>
    <TaxCatchAll xmlns="d5aa1ca9-d820-4695-82fe-bfb2c0685340" xsi:nil="true"/>
  </documentManagement>
</p:properties>
</file>

<file path=customXml/itemProps1.xml><?xml version="1.0" encoding="utf-8"?>
<ds:datastoreItem xmlns:ds="http://schemas.openxmlformats.org/officeDocument/2006/customXml" ds:itemID="{5A7B5B66-C1B2-439B-BE9F-BDDE1AF67C15}">
  <ds:schemaRefs>
    <ds:schemaRef ds:uri="http://schemas.microsoft.com/sharepoint/v3/contenttype/forms"/>
  </ds:schemaRefs>
</ds:datastoreItem>
</file>

<file path=customXml/itemProps2.xml><?xml version="1.0" encoding="utf-8"?>
<ds:datastoreItem xmlns:ds="http://schemas.openxmlformats.org/officeDocument/2006/customXml" ds:itemID="{0D6B220C-6FCA-48F0-8E16-1671878084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2563e3-54ed-41a0-81bd-91cada204bf4"/>
    <ds:schemaRef ds:uri="d5aa1ca9-d820-4695-82fe-bfb2c06853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66753E-BDA2-48FB-84AC-F6C211A40C57}">
  <ds:schemaRefs>
    <ds:schemaRef ds:uri="http://schemas.microsoft.com/office/2006/metadata/properties"/>
    <ds:schemaRef ds:uri="http://schemas.microsoft.com/office/infopath/2007/PartnerControls"/>
    <ds:schemaRef ds:uri="282563e3-54ed-41a0-81bd-91cada204bf4"/>
    <ds:schemaRef ds:uri="d5aa1ca9-d820-4695-82fe-bfb2c0685340"/>
  </ds:schemaRefs>
</ds:datastoreItem>
</file>

<file path=docProps/app.xml><?xml version="1.0" encoding="utf-8"?>
<Properties xmlns="http://schemas.openxmlformats.org/officeDocument/2006/extended-properties" xmlns:vt="http://schemas.openxmlformats.org/officeDocument/2006/docPropsVTypes">
  <TotalTime>7743</TotalTime>
  <Words>980</Words>
  <Application>Microsoft Office PowerPoint</Application>
  <PresentationFormat>Widescreen</PresentationFormat>
  <Paragraphs>137</Paragraphs>
  <Slides>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Aptos</vt:lpstr>
      <vt:lpstr>Aptos Display</vt:lpstr>
      <vt:lpstr>Arial</vt:lpstr>
      <vt:lpstr>Gotham Rounded Bold</vt:lpstr>
      <vt:lpstr>Gotham Rounded Book</vt:lpstr>
      <vt:lpstr>Gotham Rounded Medium</vt:lpstr>
      <vt:lpstr>Office Theme</vt:lpstr>
      <vt:lpstr>CF CAN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 Carroll</dc:creator>
  <cp:lastModifiedBy>Kate Thompson</cp:lastModifiedBy>
  <cp:revision>7</cp:revision>
  <dcterms:created xsi:type="dcterms:W3CDTF">2026-06-02T22:43:58Z</dcterms:created>
  <dcterms:modified xsi:type="dcterms:W3CDTF">2026-09-28T00:11:29Z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0x010100440D2E34F9B3FB4A88B2693BE763B9FD</vt:lpwstr>
  </property>
  <property fmtid="{D5CDD505-2E9C-101B-9397-08002B2CF9AE}" pid="3" name="MediaServiceImageTags">
    <vt:lpwstr/>
  </property>
</Properties>
</file>